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sldIdLst>
    <p:sldId id="331" r:id="rId2"/>
    <p:sldId id="264" r:id="rId3"/>
    <p:sldId id="265" r:id="rId4"/>
    <p:sldId id="267" r:id="rId5"/>
    <p:sldId id="268" r:id="rId6"/>
    <p:sldId id="269" r:id="rId7"/>
    <p:sldId id="270" r:id="rId8"/>
    <p:sldId id="271" r:id="rId9"/>
    <p:sldId id="272" r:id="rId10"/>
    <p:sldId id="273" r:id="rId11"/>
    <p:sldId id="274" r:id="rId12"/>
    <p:sldId id="275" r:id="rId13"/>
    <p:sldId id="276" r:id="rId14"/>
    <p:sldId id="278" r:id="rId15"/>
    <p:sldId id="279" r:id="rId16"/>
    <p:sldId id="280" r:id="rId17"/>
    <p:sldId id="281" r:id="rId18"/>
    <p:sldId id="329" r:id="rId19"/>
    <p:sldId id="282" r:id="rId20"/>
    <p:sldId id="286" r:id="rId21"/>
    <p:sldId id="287" r:id="rId22"/>
    <p:sldId id="288" r:id="rId23"/>
    <p:sldId id="289" r:id="rId24"/>
    <p:sldId id="290" r:id="rId25"/>
    <p:sldId id="291" r:id="rId26"/>
    <p:sldId id="292" r:id="rId27"/>
    <p:sldId id="293" r:id="rId28"/>
    <p:sldId id="330" r:id="rId29"/>
    <p:sldId id="294" r:id="rId30"/>
    <p:sldId id="295" r:id="rId31"/>
    <p:sldId id="296" r:id="rId32"/>
    <p:sldId id="297" r:id="rId33"/>
    <p:sldId id="298" r:id="rId34"/>
    <p:sldId id="299" r:id="rId35"/>
    <p:sldId id="300" r:id="rId36"/>
    <p:sldId id="301"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3"/>
    <a:srgbClr val="D3DB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912" autoAdjust="0"/>
    <p:restoredTop sz="93930" autoAdjust="0"/>
  </p:normalViewPr>
  <p:slideViewPr>
    <p:cSldViewPr>
      <p:cViewPr varScale="1">
        <p:scale>
          <a:sx n="68" d="100"/>
          <a:sy n="68" d="100"/>
        </p:scale>
        <p:origin x="-15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53251"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373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53255"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fld id="{06D46F44-9A62-43B1-84E5-3A50F175C11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p:cNvSpPr>
            <a:spLocks noChangeArrowheads="1"/>
          </p:cNvSpPr>
          <p:nvPr/>
        </p:nvSpPr>
        <p:spPr bwMode="auto">
          <a:xfrm>
            <a:off x="1219200" y="6553200"/>
            <a:ext cx="2514600" cy="228600"/>
          </a:xfrm>
          <a:prstGeom prst="rect">
            <a:avLst/>
          </a:prstGeom>
          <a:noFill/>
          <a:ln w="9525">
            <a:noFill/>
            <a:miter lim="800000"/>
            <a:headEnd/>
            <a:tailEnd/>
          </a:ln>
          <a:effectLst/>
        </p:spPr>
        <p:txBody>
          <a:bodyPr anchor="b"/>
          <a:lstStyle/>
          <a:p>
            <a:pPr algn="l">
              <a:defRPr/>
            </a:pPr>
            <a:r>
              <a:rPr lang="en-US" sz="1000"/>
              <a:t>Copyright © 2012 Pearson Prentice Hall. </a:t>
            </a:r>
          </a:p>
          <a:p>
            <a:pPr algn="l">
              <a:defRPr/>
            </a:pPr>
            <a:r>
              <a:rPr lang="en-US" sz="1000"/>
              <a:t>All rights reserved.</a:t>
            </a:r>
          </a:p>
        </p:txBody>
      </p:sp>
      <p:sp>
        <p:nvSpPr>
          <p:cNvPr id="3" name="Rectangle 10"/>
          <p:cNvSpPr>
            <a:spLocks noChangeArrowheads="1"/>
          </p:cNvSpPr>
          <p:nvPr/>
        </p:nvSpPr>
        <p:spPr bwMode="auto">
          <a:xfrm>
            <a:off x="304800" y="457200"/>
            <a:ext cx="3429000" cy="1143000"/>
          </a:xfrm>
          <a:prstGeom prst="rect">
            <a:avLst/>
          </a:prstGeom>
          <a:noFill/>
          <a:ln w="9525">
            <a:noFill/>
            <a:miter lim="800000"/>
            <a:headEnd/>
            <a:tailEnd/>
          </a:ln>
          <a:effectLst/>
        </p:spPr>
        <p:txBody>
          <a:bodyPr anchor="b"/>
          <a:lstStyle/>
          <a:p>
            <a:pPr algn="ctr" eaLnBrk="1" hangingPunct="1">
              <a:defRPr/>
            </a:pPr>
            <a:r>
              <a:rPr lang="en-US" sz="4200" b="1">
                <a:solidFill>
                  <a:schemeClr val="tx2"/>
                </a:solidFill>
              </a:rPr>
              <a:t>Chapter 8</a:t>
            </a:r>
          </a:p>
        </p:txBody>
      </p:sp>
      <p:sp>
        <p:nvSpPr>
          <p:cNvPr id="4" name="Rectangle 11"/>
          <p:cNvSpPr>
            <a:spLocks noChangeArrowheads="1"/>
          </p:cNvSpPr>
          <p:nvPr/>
        </p:nvSpPr>
        <p:spPr bwMode="auto">
          <a:xfrm>
            <a:off x="304800" y="1981200"/>
            <a:ext cx="3429000" cy="1752600"/>
          </a:xfrm>
          <a:prstGeom prst="rect">
            <a:avLst/>
          </a:prstGeom>
          <a:noFill/>
          <a:ln w="9525">
            <a:noFill/>
            <a:miter lim="800000"/>
            <a:headEnd/>
            <a:tailEnd/>
          </a:ln>
          <a:effectLst/>
        </p:spPr>
        <p:txBody>
          <a:bodyPr/>
          <a:lstStyle/>
          <a:p>
            <a:pPr algn="ctr" eaLnBrk="1" hangingPunct="1">
              <a:spcBef>
                <a:spcPts val="600"/>
              </a:spcBef>
              <a:spcAft>
                <a:spcPts val="600"/>
              </a:spcAft>
              <a:defRPr/>
            </a:pPr>
            <a:r>
              <a:rPr lang="en-US" sz="3600"/>
              <a:t>Risk and Return</a:t>
            </a:r>
          </a:p>
        </p:txBody>
      </p:sp>
      <p:pic>
        <p:nvPicPr>
          <p:cNvPr id="5" name="Picture 13" descr="PAW"/>
          <p:cNvPicPr>
            <a:picLocks noChangeAspect="1" noChangeArrowheads="1"/>
          </p:cNvPicPr>
          <p:nvPr/>
        </p:nvPicPr>
        <p:blipFill>
          <a:blip r:embed="rId2"/>
          <a:srcRect/>
          <a:stretch>
            <a:fillRect/>
          </a:stretch>
        </p:blipFill>
        <p:spPr bwMode="auto">
          <a:xfrm>
            <a:off x="152400" y="6019800"/>
            <a:ext cx="1004888" cy="706438"/>
          </a:xfrm>
          <a:prstGeom prst="rect">
            <a:avLst/>
          </a:prstGeom>
          <a:noFill/>
          <a:ln w="9525">
            <a:noFill/>
            <a:miter lim="800000"/>
            <a:headEnd/>
            <a:tailEnd/>
          </a:ln>
        </p:spPr>
      </p:pic>
      <p:pic>
        <p:nvPicPr>
          <p:cNvPr id="6" name="Picture 16" descr="Gitman_SE_Cover_Final"/>
          <p:cNvPicPr>
            <a:picLocks noChangeAspect="1" noChangeArrowheads="1"/>
          </p:cNvPicPr>
          <p:nvPr/>
        </p:nvPicPr>
        <p:blipFill>
          <a:blip r:embed="rId3"/>
          <a:srcRect/>
          <a:stretch>
            <a:fillRect/>
          </a:stretch>
        </p:blipFill>
        <p:spPr bwMode="auto">
          <a:xfrm>
            <a:off x="3962400" y="325438"/>
            <a:ext cx="4835525" cy="6205537"/>
          </a:xfrm>
          <a:prstGeom prst="rect">
            <a:avLst/>
          </a:prstGeom>
          <a:noFill/>
          <a:effectLst>
            <a:outerShdw dist="35921" dir="2700000" algn="ctr" rotWithShape="0">
              <a:srgbClr val="808080"/>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8-</a:t>
            </a:r>
            <a:fld id="{DCE07B09-B165-4C3E-B7C4-6255DF0EB9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95288"/>
            <a:ext cx="2209800" cy="577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95288"/>
            <a:ext cx="6477000" cy="577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8-</a:t>
            </a:r>
            <a:fld id="{FC8B78C2-7BE4-4B7B-A525-BCD7BBACE7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8-</a:t>
            </a:r>
            <a:fld id="{D544957F-9A30-4EE6-964C-AA2615F25C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8-</a:t>
            </a:r>
            <a:fld id="{8800447E-5BB4-493E-B591-952261B748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8-</a:t>
            </a:r>
            <a:fld id="{1739D9EF-0A28-4BD0-AF3F-44E9BAEC0D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8" name="Rectangle 24"/>
          <p:cNvSpPr>
            <a:spLocks noGrp="1" noChangeArrowheads="1"/>
          </p:cNvSpPr>
          <p:nvPr>
            <p:ph type="sldNum" sz="quarter" idx="11"/>
          </p:nvPr>
        </p:nvSpPr>
        <p:spPr>
          <a:ln/>
        </p:spPr>
        <p:txBody>
          <a:bodyPr/>
          <a:lstStyle>
            <a:lvl1pPr>
              <a:defRPr/>
            </a:lvl1pPr>
          </a:lstStyle>
          <a:p>
            <a:pPr>
              <a:defRPr/>
            </a:pPr>
            <a:r>
              <a:rPr lang="en-US"/>
              <a:t>8-</a:t>
            </a:r>
            <a:fld id="{8668E42B-A47A-4DDE-B2CF-1A2AD27E3D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4" name="Rectangle 24"/>
          <p:cNvSpPr>
            <a:spLocks noGrp="1" noChangeArrowheads="1"/>
          </p:cNvSpPr>
          <p:nvPr>
            <p:ph type="sldNum" sz="quarter" idx="11"/>
          </p:nvPr>
        </p:nvSpPr>
        <p:spPr>
          <a:ln/>
        </p:spPr>
        <p:txBody>
          <a:bodyPr/>
          <a:lstStyle>
            <a:lvl1pPr>
              <a:defRPr/>
            </a:lvl1pPr>
          </a:lstStyle>
          <a:p>
            <a:pPr>
              <a:defRPr/>
            </a:pPr>
            <a:r>
              <a:rPr lang="en-US"/>
              <a:t>8-</a:t>
            </a:r>
            <a:fld id="{A247912A-A803-4E34-929C-64584376F6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3" name="Rectangle 24"/>
          <p:cNvSpPr>
            <a:spLocks noGrp="1" noChangeArrowheads="1"/>
          </p:cNvSpPr>
          <p:nvPr>
            <p:ph type="sldNum" sz="quarter" idx="11"/>
          </p:nvPr>
        </p:nvSpPr>
        <p:spPr>
          <a:ln/>
        </p:spPr>
        <p:txBody>
          <a:bodyPr/>
          <a:lstStyle>
            <a:lvl1pPr>
              <a:defRPr/>
            </a:lvl1pPr>
          </a:lstStyle>
          <a:p>
            <a:pPr>
              <a:defRPr/>
            </a:pPr>
            <a:r>
              <a:rPr lang="en-US"/>
              <a:t>8-</a:t>
            </a:r>
            <a:fld id="{2EA7BA44-80E0-44FB-9469-26D77234C0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8-</a:t>
            </a:r>
            <a:fld id="{46DD49BD-FC79-4801-A040-B60BF06D83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8-</a:t>
            </a:r>
            <a:fld id="{07A019A8-6C0B-4D4A-A47F-5CD425C510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3DBE8"/>
        </a:solidFill>
        <a:effectLst/>
      </p:bgPr>
    </p:bg>
    <p:spTree>
      <p:nvGrpSpPr>
        <p:cNvPr id="1" name=""/>
        <p:cNvGrpSpPr/>
        <p:nvPr/>
      </p:nvGrpSpPr>
      <p:grpSpPr>
        <a:xfrm>
          <a:off x="0" y="0"/>
          <a:ext cx="0" cy="0"/>
          <a:chOff x="0" y="0"/>
          <a:chExt cx="0" cy="0"/>
        </a:xfrm>
      </p:grpSpPr>
      <p:pic>
        <p:nvPicPr>
          <p:cNvPr id="1026" name="Picture 56" descr="top_graphic"/>
          <p:cNvPicPr>
            <a:picLocks noChangeAspect="1" noChangeArrowheads="1"/>
          </p:cNvPicPr>
          <p:nvPr/>
        </p:nvPicPr>
        <p:blipFill>
          <a:blip r:embed="rId13"/>
          <a:srcRect/>
          <a:stretch>
            <a:fillRect/>
          </a:stretch>
        </p:blipFill>
        <p:spPr bwMode="auto">
          <a:xfrm>
            <a:off x="3175" y="0"/>
            <a:ext cx="9140825" cy="1360488"/>
          </a:xfrm>
          <a:prstGeom prst="rect">
            <a:avLst/>
          </a:prstGeom>
          <a:noFill/>
          <a:ln w="9525">
            <a:noFill/>
            <a:miter lim="800000"/>
            <a:headEnd/>
            <a:tailEnd/>
          </a:ln>
        </p:spPr>
      </p:pic>
      <p:sp>
        <p:nvSpPr>
          <p:cNvPr id="1045" name="Rectangle 21"/>
          <p:cNvSpPr>
            <a:spLocks noChangeArrowheads="1"/>
          </p:cNvSpPr>
          <p:nvPr/>
        </p:nvSpPr>
        <p:spPr bwMode="auto">
          <a:xfrm>
            <a:off x="152400" y="1524000"/>
            <a:ext cx="8839200" cy="48006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8" name="Rectangle 23"/>
          <p:cNvSpPr>
            <a:spLocks noGrp="1" noChangeArrowheads="1"/>
          </p:cNvSpPr>
          <p:nvPr>
            <p:ph type="title"/>
          </p:nvPr>
        </p:nvSpPr>
        <p:spPr bwMode="auto">
          <a:xfrm>
            <a:off x="152400" y="395288"/>
            <a:ext cx="71628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49" name="Rectangle 25"/>
          <p:cNvSpPr>
            <a:spLocks noGrp="1" noChangeArrowheads="1"/>
          </p:cNvSpPr>
          <p:nvPr>
            <p:ph type="ftr" sz="quarter" idx="3"/>
          </p:nvPr>
        </p:nvSpPr>
        <p:spPr bwMode="auto">
          <a:xfrm>
            <a:off x="76200" y="6324600"/>
            <a:ext cx="5638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smtClean="0">
                <a:cs typeface="Arial" charset="0"/>
              </a:defRPr>
            </a:lvl1pPr>
          </a:lstStyle>
          <a:p>
            <a:pPr>
              <a:defRPr/>
            </a:pPr>
            <a:r>
              <a:rPr lang="en-US"/>
              <a:t>© 2012 Pearson Prentice Hall. All rights reserved.</a:t>
            </a:r>
          </a:p>
        </p:txBody>
      </p:sp>
      <p:sp>
        <p:nvSpPr>
          <p:cNvPr id="1030" name="Rectangle 20"/>
          <p:cNvSpPr>
            <a:spLocks noGrp="1" noChangeArrowheads="1"/>
          </p:cNvSpPr>
          <p:nvPr>
            <p:ph type="body" idx="1"/>
          </p:nvPr>
        </p:nvSpPr>
        <p:spPr bwMode="auto">
          <a:xfrm>
            <a:off x="152400" y="15240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Grp="1" noChangeArrowheads="1"/>
          </p:cNvSpPr>
          <p:nvPr>
            <p:ph type="sldNum" sz="quarter" idx="4"/>
          </p:nvPr>
        </p:nvSpPr>
        <p:spPr bwMode="auto">
          <a:xfrm>
            <a:off x="8118475" y="633095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smtClean="0"/>
            </a:lvl1pPr>
          </a:lstStyle>
          <a:p>
            <a:pPr>
              <a:defRPr/>
            </a:pPr>
            <a:r>
              <a:rPr lang="en-US"/>
              <a:t>8-</a:t>
            </a:r>
            <a:fld id="{9F040FDA-DC7B-4C84-9751-973EDCE2C9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ea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defRPr>
      </a:lvl5pPr>
      <a:lvl6pPr marL="457200" algn="l" rtl="0" fontAlgn="base">
        <a:spcBef>
          <a:spcPct val="0"/>
        </a:spcBef>
        <a:spcAft>
          <a:spcPct val="0"/>
        </a:spcAft>
        <a:defRPr sz="3600" b="1">
          <a:solidFill>
            <a:schemeClr val="tx2"/>
          </a:solidFill>
          <a:latin typeface="Arial" charset="0"/>
          <a:ea typeface="ＭＳ Ｐゴシック" charset="-128"/>
        </a:defRPr>
      </a:lvl6pPr>
      <a:lvl7pPr marL="914400" algn="l" rtl="0" fontAlgn="base">
        <a:spcBef>
          <a:spcPct val="0"/>
        </a:spcBef>
        <a:spcAft>
          <a:spcPct val="0"/>
        </a:spcAft>
        <a:defRPr sz="3600" b="1">
          <a:solidFill>
            <a:schemeClr val="tx2"/>
          </a:solidFill>
          <a:latin typeface="Arial" charset="0"/>
          <a:ea typeface="ＭＳ Ｐゴシック" charset="-128"/>
        </a:defRPr>
      </a:lvl7pPr>
      <a:lvl8pPr marL="1371600" algn="l" rtl="0" fontAlgn="base">
        <a:spcBef>
          <a:spcPct val="0"/>
        </a:spcBef>
        <a:spcAft>
          <a:spcPct val="0"/>
        </a:spcAft>
        <a:defRPr sz="3600" b="1">
          <a:solidFill>
            <a:schemeClr val="tx2"/>
          </a:solidFill>
          <a:latin typeface="Arial" charset="0"/>
          <a:ea typeface="ＭＳ Ｐゴシック" charset="-128"/>
        </a:defRPr>
      </a:lvl8pPr>
      <a:lvl9pPr marL="1828800" algn="l" rtl="0" fontAlgn="base">
        <a:spcBef>
          <a:spcPct val="0"/>
        </a:spcBef>
        <a:spcAft>
          <a:spcPct val="0"/>
        </a:spcAft>
        <a:defRPr sz="3600" b="1">
          <a:solidFill>
            <a:schemeClr val="tx2"/>
          </a:solidFill>
          <a:latin typeface="Arial" charset="0"/>
          <a:ea typeface="ＭＳ Ｐゴシック" charset="-128"/>
        </a:defRPr>
      </a:lvl9pPr>
    </p:titleStyle>
    <p:bodyStyle>
      <a:lvl1pPr marL="346075" indent="-346075" algn="l" rtl="0" eaLnBrk="0" fontAlgn="base" hangingPunct="0">
        <a:spcBef>
          <a:spcPts val="600"/>
        </a:spcBef>
        <a:spcAft>
          <a:spcPts val="600"/>
        </a:spcAft>
        <a:buChar char="•"/>
        <a:defRPr sz="3200">
          <a:solidFill>
            <a:schemeClr val="tx1"/>
          </a:solidFill>
          <a:latin typeface="+mn-lt"/>
          <a:ea typeface="+mn-ea"/>
          <a:cs typeface="+mn-cs"/>
        </a:defRPr>
      </a:lvl1pPr>
      <a:lvl2pPr marL="746125" indent="-285750" algn="l" rtl="0" eaLnBrk="0" fontAlgn="base" hangingPunct="0">
        <a:spcBef>
          <a:spcPts val="600"/>
        </a:spcBef>
        <a:spcAft>
          <a:spcPts val="600"/>
        </a:spcAft>
        <a:buFont typeface="Times" charset="0"/>
        <a:buChar char="–"/>
        <a:defRPr sz="2800">
          <a:solidFill>
            <a:schemeClr val="tx1"/>
          </a:solidFill>
          <a:latin typeface="+mn-lt"/>
          <a:ea typeface="+mn-ea"/>
        </a:defRPr>
      </a:lvl2pPr>
      <a:lvl3pPr marL="1143000" indent="-228600" algn="l" rtl="0" eaLnBrk="0" fontAlgn="base" hangingPunct="0">
        <a:spcBef>
          <a:spcPts val="600"/>
        </a:spcBef>
        <a:spcAft>
          <a:spcPts val="600"/>
        </a:spcAft>
        <a:buFont typeface="Times" charset="0"/>
        <a:buChar char="•"/>
        <a:defRPr sz="2400">
          <a:solidFill>
            <a:schemeClr val="tx1"/>
          </a:solidFill>
          <a:latin typeface="+mn-lt"/>
          <a:ea typeface="+mn-ea"/>
        </a:defRPr>
      </a:lvl3pPr>
      <a:lvl4pPr marL="1600200" indent="-228600" algn="l" rtl="0" eaLnBrk="0" fontAlgn="base" hangingPunct="0">
        <a:spcBef>
          <a:spcPts val="600"/>
        </a:spcBef>
        <a:spcAft>
          <a:spcPts val="600"/>
        </a:spcAft>
        <a:buFont typeface="Wingdings" charset="2"/>
        <a:buChar char="§"/>
        <a:defRPr sz="2000">
          <a:solidFill>
            <a:schemeClr val="tx1"/>
          </a:solidFill>
          <a:latin typeface="+mn-lt"/>
          <a:ea typeface="+mn-ea"/>
        </a:defRPr>
      </a:lvl4pPr>
      <a:lvl5pPr marL="2057400" indent="-228600" algn="l" rtl="0" eaLnBrk="0" fontAlgn="base" hangingPunct="0">
        <a:spcBef>
          <a:spcPts val="600"/>
        </a:spcBef>
        <a:spcAft>
          <a:spcPts val="600"/>
        </a:spcAft>
        <a:buChar char="»"/>
        <a:defRPr sz="2000">
          <a:solidFill>
            <a:schemeClr val="tx1"/>
          </a:solidFill>
          <a:latin typeface="+mn-lt"/>
          <a:ea typeface="+mn-ea"/>
        </a:defRPr>
      </a:lvl5pPr>
      <a:lvl6pPr marL="2514600" indent="-228600" algn="l" rtl="0" fontAlgn="base">
        <a:spcBef>
          <a:spcPts val="600"/>
        </a:spcBef>
        <a:spcAft>
          <a:spcPts val="600"/>
        </a:spcAft>
        <a:buChar char="»"/>
        <a:defRPr sz="2000">
          <a:solidFill>
            <a:schemeClr val="tx1"/>
          </a:solidFill>
          <a:latin typeface="+mn-lt"/>
          <a:ea typeface="+mn-ea"/>
        </a:defRPr>
      </a:lvl6pPr>
      <a:lvl7pPr marL="2971800" indent="-228600" algn="l" rtl="0" fontAlgn="base">
        <a:spcBef>
          <a:spcPts val="600"/>
        </a:spcBef>
        <a:spcAft>
          <a:spcPts val="600"/>
        </a:spcAft>
        <a:buChar char="»"/>
        <a:defRPr sz="2000">
          <a:solidFill>
            <a:schemeClr val="tx1"/>
          </a:solidFill>
          <a:latin typeface="+mn-lt"/>
          <a:ea typeface="+mn-ea"/>
        </a:defRPr>
      </a:lvl7pPr>
      <a:lvl8pPr marL="3429000" indent="-228600" algn="l" rtl="0" fontAlgn="base">
        <a:spcBef>
          <a:spcPts val="600"/>
        </a:spcBef>
        <a:spcAft>
          <a:spcPts val="600"/>
        </a:spcAft>
        <a:buChar char="»"/>
        <a:defRPr sz="2000">
          <a:solidFill>
            <a:schemeClr val="tx1"/>
          </a:solidFill>
          <a:latin typeface="+mn-lt"/>
          <a:ea typeface="+mn-ea"/>
        </a:defRPr>
      </a:lvl8pPr>
      <a:lvl9pPr marL="3886200" indent="-228600" algn="l" rtl="0" fontAlgn="base">
        <a:spcBef>
          <a:spcPts val="600"/>
        </a:spcBef>
        <a:spcAft>
          <a:spcPts val="60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8</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sz="4000" dirty="0" smtClean="0"/>
          </a:p>
          <a:p>
            <a:pPr algn="ctr">
              <a:buNone/>
            </a:pPr>
            <a:r>
              <a:rPr lang="en-US" sz="4000" dirty="0" smtClean="0"/>
              <a:t>Risk and Return</a:t>
            </a:r>
            <a:endParaRPr lang="en-US" sz="4000" dirty="0"/>
          </a:p>
        </p:txBody>
      </p:sp>
      <p:sp>
        <p:nvSpPr>
          <p:cNvPr id="4" name="Footer Placeholder 3"/>
          <p:cNvSpPr>
            <a:spLocks noGrp="1"/>
          </p:cNvSpPr>
          <p:nvPr>
            <p:ph type="ftr" sz="quarter" idx="10"/>
          </p:nvPr>
        </p:nvSpPr>
        <p:spPr/>
        <p:txBody>
          <a:bodyPr/>
          <a:lstStyle/>
          <a:p>
            <a:pPr>
              <a:defRPr/>
            </a:pPr>
            <a:r>
              <a:rPr lang="en-US" smtClean="0"/>
              <a:t>© 2012 Pearson Prentice Hall. All rights reserved.</a:t>
            </a:r>
            <a:endParaRPr lang="en-US"/>
          </a:p>
        </p:txBody>
      </p:sp>
      <p:sp>
        <p:nvSpPr>
          <p:cNvPr id="5" name="Slide Number Placeholder 4"/>
          <p:cNvSpPr>
            <a:spLocks noGrp="1"/>
          </p:cNvSpPr>
          <p:nvPr>
            <p:ph type="sldNum" sz="quarter" idx="11"/>
          </p:nvPr>
        </p:nvSpPr>
        <p:spPr/>
        <p:txBody>
          <a:bodyPr/>
          <a:lstStyle/>
          <a:p>
            <a:pPr>
              <a:defRPr/>
            </a:pPr>
            <a:r>
              <a:rPr lang="en-US" smtClean="0"/>
              <a:t>8-</a:t>
            </a:r>
            <a:fld id="{D544957F-9A30-4EE6-964C-AA2615F25C97}"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a:t>© 2012 Pearson Prentice Hall. All rights reserved.</a:t>
            </a:r>
          </a:p>
        </p:txBody>
      </p:sp>
      <p:sp>
        <p:nvSpPr>
          <p:cNvPr id="14339" name="Slide Number Placeholder 4"/>
          <p:cNvSpPr>
            <a:spLocks noGrp="1"/>
          </p:cNvSpPr>
          <p:nvPr>
            <p:ph type="sldNum" sz="quarter" idx="11"/>
          </p:nvPr>
        </p:nvSpPr>
        <p:spPr>
          <a:noFill/>
        </p:spPr>
        <p:txBody>
          <a:bodyPr/>
          <a:lstStyle/>
          <a:p>
            <a:r>
              <a:rPr lang="en-US"/>
              <a:t>8-</a:t>
            </a:r>
            <a:fld id="{EC4A63BB-76BA-47C4-B416-3197188BAFF1}" type="slidenum">
              <a:rPr lang="en-US"/>
              <a:pPr/>
              <a:t>10</a:t>
            </a:fld>
            <a:endParaRPr lang="en-US"/>
          </a:p>
        </p:txBody>
      </p:sp>
      <p:sp>
        <p:nvSpPr>
          <p:cNvPr id="14340" name="Rectangle 2"/>
          <p:cNvSpPr>
            <a:spLocks noGrp="1" noChangeArrowheads="1"/>
          </p:cNvSpPr>
          <p:nvPr>
            <p:ph type="title"/>
          </p:nvPr>
        </p:nvSpPr>
        <p:spPr/>
        <p:txBody>
          <a:bodyPr/>
          <a:lstStyle/>
          <a:p>
            <a:pPr eaLnBrk="1" hangingPunct="1"/>
            <a:r>
              <a:rPr lang="en-US" smtClean="0">
                <a:solidFill>
                  <a:srgbClr val="000000"/>
                </a:solidFill>
              </a:rPr>
              <a:t>Risk of a Single Asset: </a:t>
            </a:r>
            <a:br>
              <a:rPr lang="en-US" smtClean="0">
                <a:solidFill>
                  <a:srgbClr val="000000"/>
                </a:solidFill>
              </a:rPr>
            </a:br>
            <a:r>
              <a:rPr lang="en-US" smtClean="0">
                <a:solidFill>
                  <a:srgbClr val="000000"/>
                </a:solidFill>
              </a:rPr>
              <a:t>Risk Assessment</a:t>
            </a:r>
          </a:p>
        </p:txBody>
      </p:sp>
      <p:sp>
        <p:nvSpPr>
          <p:cNvPr id="14341" name="Rectangle 3"/>
          <p:cNvSpPr>
            <a:spLocks noGrp="1" noChangeArrowheads="1"/>
          </p:cNvSpPr>
          <p:nvPr>
            <p:ph type="body" idx="1"/>
          </p:nvPr>
        </p:nvSpPr>
        <p:spPr/>
        <p:txBody>
          <a:bodyPr/>
          <a:lstStyle/>
          <a:p>
            <a:pPr eaLnBrk="1" hangingPunct="1">
              <a:lnSpc>
                <a:spcPct val="90000"/>
              </a:lnSpc>
            </a:pPr>
            <a:r>
              <a:rPr lang="en-US" sz="2800" b="1" smtClean="0">
                <a:solidFill>
                  <a:srgbClr val="000000"/>
                </a:solidFill>
                <a:latin typeface="Times New Roman" charset="0"/>
              </a:rPr>
              <a:t>Probability</a:t>
            </a:r>
            <a:r>
              <a:rPr lang="en-US" sz="2800" smtClean="0">
                <a:solidFill>
                  <a:srgbClr val="000000"/>
                </a:solidFill>
                <a:latin typeface="Times New Roman" charset="0"/>
              </a:rPr>
              <a:t> is the chance that a given outcome will occur.</a:t>
            </a:r>
          </a:p>
          <a:p>
            <a:pPr eaLnBrk="1" hangingPunct="1">
              <a:lnSpc>
                <a:spcPct val="90000"/>
              </a:lnSpc>
            </a:pPr>
            <a:r>
              <a:rPr lang="en-US" sz="2800" smtClean="0">
                <a:solidFill>
                  <a:srgbClr val="000000"/>
                </a:solidFill>
                <a:latin typeface="Times New Roman" charset="0"/>
              </a:rPr>
              <a:t>A </a:t>
            </a:r>
            <a:r>
              <a:rPr lang="en-US" sz="2800" b="1" smtClean="0">
                <a:solidFill>
                  <a:srgbClr val="000000"/>
                </a:solidFill>
                <a:latin typeface="Times New Roman" charset="0"/>
              </a:rPr>
              <a:t>probability distribution</a:t>
            </a:r>
            <a:r>
              <a:rPr lang="en-US" sz="2800" smtClean="0">
                <a:solidFill>
                  <a:srgbClr val="000000"/>
                </a:solidFill>
                <a:latin typeface="Times New Roman" charset="0"/>
              </a:rPr>
              <a:t> is a model that relates probabilities to the associated outcomes.</a:t>
            </a:r>
            <a:endParaRPr lang="en-US" sz="2800" b="1" i="1" smtClean="0">
              <a:solidFill>
                <a:srgbClr val="000000"/>
              </a:solidFill>
              <a:latin typeface="Times New Roman" charset="0"/>
            </a:endParaRPr>
          </a:p>
          <a:p>
            <a:pPr eaLnBrk="1" hangingPunct="1">
              <a:lnSpc>
                <a:spcPct val="90000"/>
              </a:lnSpc>
            </a:pPr>
            <a:r>
              <a:rPr lang="en-US" sz="2800" smtClean="0">
                <a:solidFill>
                  <a:srgbClr val="000000"/>
                </a:solidFill>
                <a:latin typeface="Times New Roman" charset="0"/>
              </a:rPr>
              <a:t>A </a:t>
            </a:r>
            <a:r>
              <a:rPr lang="en-US" sz="2800" b="1" smtClean="0">
                <a:solidFill>
                  <a:srgbClr val="000000"/>
                </a:solidFill>
                <a:latin typeface="Times New Roman" charset="0"/>
              </a:rPr>
              <a:t>bar chart</a:t>
            </a:r>
            <a:r>
              <a:rPr lang="en-US" sz="2800" smtClean="0">
                <a:solidFill>
                  <a:srgbClr val="000000"/>
                </a:solidFill>
                <a:latin typeface="Times New Roman" charset="0"/>
              </a:rPr>
              <a:t> is the simplest type of probability distribution; shows only a limited number of outcomes and associated probabilities for a given event.</a:t>
            </a:r>
          </a:p>
          <a:p>
            <a:pPr eaLnBrk="1" hangingPunct="1">
              <a:lnSpc>
                <a:spcPct val="90000"/>
              </a:lnSpc>
            </a:pPr>
            <a:r>
              <a:rPr lang="en-US" sz="2800" smtClean="0">
                <a:solidFill>
                  <a:srgbClr val="000000"/>
                </a:solidFill>
                <a:latin typeface="Times New Roman" charset="0"/>
              </a:rPr>
              <a:t>A </a:t>
            </a:r>
            <a:r>
              <a:rPr lang="en-US" sz="2800" b="1" smtClean="0">
                <a:solidFill>
                  <a:srgbClr val="000000"/>
                </a:solidFill>
                <a:latin typeface="Times New Roman" charset="0"/>
              </a:rPr>
              <a:t>continuous probability distribution</a:t>
            </a:r>
            <a:r>
              <a:rPr lang="en-US" sz="2800" smtClean="0">
                <a:solidFill>
                  <a:srgbClr val="000000"/>
                </a:solidFill>
                <a:latin typeface="Times New Roman" charset="0"/>
              </a:rPr>
              <a:t> is a probability distribution showing all the possible outcomes and associated probabilities for a given event.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a:t>© 2012 Pearson Prentice Hall. All rights reserved.</a:t>
            </a:r>
          </a:p>
        </p:txBody>
      </p:sp>
      <p:sp>
        <p:nvSpPr>
          <p:cNvPr id="15363" name="Slide Number Placeholder 4"/>
          <p:cNvSpPr>
            <a:spLocks noGrp="1"/>
          </p:cNvSpPr>
          <p:nvPr>
            <p:ph type="sldNum" sz="quarter" idx="11"/>
          </p:nvPr>
        </p:nvSpPr>
        <p:spPr>
          <a:noFill/>
        </p:spPr>
        <p:txBody>
          <a:bodyPr/>
          <a:lstStyle/>
          <a:p>
            <a:r>
              <a:rPr lang="en-US"/>
              <a:t>8-</a:t>
            </a:r>
            <a:fld id="{A80E0CE2-000E-472A-86EC-8912DCB9ADD5}" type="slidenum">
              <a:rPr lang="en-US"/>
              <a:pPr/>
              <a:t>11</a:t>
            </a:fld>
            <a:endParaRPr lang="en-US"/>
          </a:p>
        </p:txBody>
      </p:sp>
      <p:sp>
        <p:nvSpPr>
          <p:cNvPr id="15364" name="Rectangle 2"/>
          <p:cNvSpPr>
            <a:spLocks noGrp="1" noChangeArrowheads="1"/>
          </p:cNvSpPr>
          <p:nvPr>
            <p:ph type="title"/>
          </p:nvPr>
        </p:nvSpPr>
        <p:spPr/>
        <p:txBody>
          <a:bodyPr/>
          <a:lstStyle/>
          <a:p>
            <a:pPr eaLnBrk="1" hangingPunct="1"/>
            <a:r>
              <a:rPr lang="en-US" smtClean="0">
                <a:solidFill>
                  <a:srgbClr val="000000"/>
                </a:solidFill>
              </a:rPr>
              <a:t>Risk of a Single Asset: </a:t>
            </a:r>
            <a:br>
              <a:rPr lang="en-US" smtClean="0">
                <a:solidFill>
                  <a:srgbClr val="000000"/>
                </a:solidFill>
              </a:rPr>
            </a:br>
            <a:r>
              <a:rPr lang="en-US" smtClean="0">
                <a:solidFill>
                  <a:srgbClr val="000000"/>
                </a:solidFill>
              </a:rPr>
              <a:t>Risk Assessment (cont.)</a:t>
            </a:r>
          </a:p>
        </p:txBody>
      </p:sp>
      <p:sp>
        <p:nvSpPr>
          <p:cNvPr id="15365" name="Rectangle 3"/>
          <p:cNvSpPr>
            <a:spLocks noGrp="1" noChangeArrowheads="1"/>
          </p:cNvSpPr>
          <p:nvPr>
            <p:ph type="body" idx="1"/>
          </p:nvPr>
        </p:nvSpPr>
        <p:spPr/>
        <p:txBody>
          <a:bodyPr/>
          <a:lstStyle/>
          <a:p>
            <a:pPr marL="0" indent="0" eaLnBrk="1" hangingPunct="1">
              <a:buFontTx/>
              <a:buNone/>
            </a:pPr>
            <a:r>
              <a:rPr lang="en-US" sz="2800" smtClean="0">
                <a:solidFill>
                  <a:srgbClr val="000000"/>
                </a:solidFill>
                <a:latin typeface="Times New Roman" charset="0"/>
              </a:rPr>
              <a:t>Norman Company</a:t>
            </a:r>
            <a:r>
              <a:rPr lang="en-US" sz="2800" smtClean="0">
                <a:solidFill>
                  <a:srgbClr val="000000"/>
                </a:solidFill>
              </a:rPr>
              <a:t>’</a:t>
            </a:r>
            <a:r>
              <a:rPr lang="en-US" sz="2800" smtClean="0">
                <a:solidFill>
                  <a:srgbClr val="000000"/>
                </a:solidFill>
                <a:latin typeface="Times New Roman" charset="0"/>
              </a:rPr>
              <a:t>s past estimates indicate that the probabilities of the pessimistic, most likely, and optimistic outcomes are 25%, 50%, and 25%, respectively. Note that the sum of these probabilities must equal 100%; that is, they must be based on all the alternatives considered.</a:t>
            </a:r>
          </a:p>
          <a:p>
            <a:pPr marL="0" indent="0" eaLnBrk="1" hangingPunct="1"/>
            <a:endParaRPr lang="en-US" sz="2800" smtClean="0">
              <a:latin typeface="Times New Roman"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a:t>© 2012 Pearson Prentice Hall. All rights reserved.</a:t>
            </a:r>
          </a:p>
        </p:txBody>
      </p:sp>
      <p:sp>
        <p:nvSpPr>
          <p:cNvPr id="16387" name="Slide Number Placeholder 4"/>
          <p:cNvSpPr>
            <a:spLocks noGrp="1"/>
          </p:cNvSpPr>
          <p:nvPr>
            <p:ph type="sldNum" sz="quarter" idx="11"/>
          </p:nvPr>
        </p:nvSpPr>
        <p:spPr>
          <a:noFill/>
        </p:spPr>
        <p:txBody>
          <a:bodyPr/>
          <a:lstStyle/>
          <a:p>
            <a:r>
              <a:rPr lang="en-US"/>
              <a:t>8-</a:t>
            </a:r>
            <a:fld id="{9BEE146E-C392-48BB-B513-DF448FB28D84}" type="slidenum">
              <a:rPr lang="en-US"/>
              <a:pPr/>
              <a:t>12</a:t>
            </a:fld>
            <a:endParaRPr lang="en-US"/>
          </a:p>
        </p:txBody>
      </p:sp>
      <p:sp>
        <p:nvSpPr>
          <p:cNvPr id="16388"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8.1 Bar charts for asset A’s and asset B’s returns</a:t>
            </a:r>
          </a:p>
        </p:txBody>
      </p:sp>
      <p:pic>
        <p:nvPicPr>
          <p:cNvPr id="16389" name="Picture 4" descr="figure0801"/>
          <p:cNvPicPr>
            <a:picLocks noChangeAspect="1" noChangeArrowheads="1"/>
          </p:cNvPicPr>
          <p:nvPr/>
        </p:nvPicPr>
        <p:blipFill>
          <a:blip r:embed="rId2"/>
          <a:srcRect/>
          <a:stretch>
            <a:fillRect/>
          </a:stretch>
        </p:blipFill>
        <p:spPr bwMode="auto">
          <a:xfrm>
            <a:off x="258763" y="2667000"/>
            <a:ext cx="8624887" cy="25431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a:t>© 2012 Pearson Prentice Hall. All rights reserved.</a:t>
            </a:r>
          </a:p>
        </p:txBody>
      </p:sp>
      <p:sp>
        <p:nvSpPr>
          <p:cNvPr id="17411" name="Slide Number Placeholder 4"/>
          <p:cNvSpPr>
            <a:spLocks noGrp="1"/>
          </p:cNvSpPr>
          <p:nvPr>
            <p:ph type="sldNum" sz="quarter" idx="11"/>
          </p:nvPr>
        </p:nvSpPr>
        <p:spPr>
          <a:noFill/>
        </p:spPr>
        <p:txBody>
          <a:bodyPr/>
          <a:lstStyle/>
          <a:p>
            <a:r>
              <a:rPr lang="en-US"/>
              <a:t>8-</a:t>
            </a:r>
            <a:fld id="{7A5A6BB8-9E44-4AEC-BD61-5BF38D737D60}" type="slidenum">
              <a:rPr lang="en-US"/>
              <a:pPr/>
              <a:t>13</a:t>
            </a:fld>
            <a:endParaRPr lang="en-US"/>
          </a:p>
        </p:txBody>
      </p:sp>
      <p:sp>
        <p:nvSpPr>
          <p:cNvPr id="17412"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8.2</a:t>
            </a:r>
            <a:r>
              <a:rPr lang="en-US" b="0" smtClean="0">
                <a:solidFill>
                  <a:srgbClr val="000000"/>
                </a:solidFill>
              </a:rPr>
              <a:t> </a:t>
            </a:r>
            <a:r>
              <a:rPr lang="en-US" smtClean="0">
                <a:solidFill>
                  <a:srgbClr val="000000"/>
                </a:solidFill>
              </a:rPr>
              <a:t>Continuous Probability Distributions</a:t>
            </a:r>
            <a:endParaRPr lang="en-US" b="0" smtClean="0">
              <a:solidFill>
                <a:srgbClr val="000000"/>
              </a:solidFill>
            </a:endParaRPr>
          </a:p>
        </p:txBody>
      </p:sp>
      <p:pic>
        <p:nvPicPr>
          <p:cNvPr id="17413" name="Picture 4" descr="figure0802"/>
          <p:cNvPicPr>
            <a:picLocks noChangeAspect="1" noChangeArrowheads="1"/>
          </p:cNvPicPr>
          <p:nvPr/>
        </p:nvPicPr>
        <p:blipFill>
          <a:blip r:embed="rId2"/>
          <a:srcRect/>
          <a:stretch>
            <a:fillRect/>
          </a:stretch>
        </p:blipFill>
        <p:spPr bwMode="auto">
          <a:xfrm>
            <a:off x="271463" y="2667000"/>
            <a:ext cx="8601075" cy="25098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a:t>© 2012 Pearson Prentice Hall. All rights reserved.</a:t>
            </a:r>
          </a:p>
        </p:txBody>
      </p:sp>
      <p:sp>
        <p:nvSpPr>
          <p:cNvPr id="19459" name="Slide Number Placeholder 4"/>
          <p:cNvSpPr>
            <a:spLocks noGrp="1"/>
          </p:cNvSpPr>
          <p:nvPr>
            <p:ph type="sldNum" sz="quarter" idx="11"/>
          </p:nvPr>
        </p:nvSpPr>
        <p:spPr>
          <a:noFill/>
        </p:spPr>
        <p:txBody>
          <a:bodyPr/>
          <a:lstStyle/>
          <a:p>
            <a:r>
              <a:rPr lang="en-US"/>
              <a:t>8-</a:t>
            </a:r>
            <a:fld id="{E794AFC7-85B5-43C5-9C5E-1A3AF48C7918}" type="slidenum">
              <a:rPr lang="en-US"/>
              <a:pPr/>
              <a:t>14</a:t>
            </a:fld>
            <a:endParaRPr lang="en-US"/>
          </a:p>
        </p:txBody>
      </p:sp>
      <p:sp>
        <p:nvSpPr>
          <p:cNvPr id="19460" name="Rectangle 2"/>
          <p:cNvSpPr>
            <a:spLocks noGrp="1" noChangeArrowheads="1"/>
          </p:cNvSpPr>
          <p:nvPr>
            <p:ph type="title"/>
          </p:nvPr>
        </p:nvSpPr>
        <p:spPr/>
        <p:txBody>
          <a:bodyPr/>
          <a:lstStyle/>
          <a:p>
            <a:pPr eaLnBrk="1" hangingPunct="1"/>
            <a:r>
              <a:rPr lang="en-US" smtClean="0">
                <a:solidFill>
                  <a:srgbClr val="000000"/>
                </a:solidFill>
              </a:rPr>
              <a:t>Risk of a Single Asset:</a:t>
            </a:r>
            <a:br>
              <a:rPr lang="en-US" smtClean="0">
                <a:solidFill>
                  <a:srgbClr val="000000"/>
                </a:solidFill>
              </a:rPr>
            </a:br>
            <a:r>
              <a:rPr lang="en-US" smtClean="0">
                <a:solidFill>
                  <a:srgbClr val="000000"/>
                </a:solidFill>
              </a:rPr>
              <a:t>Risk Measurement</a:t>
            </a:r>
          </a:p>
        </p:txBody>
      </p:sp>
      <p:sp>
        <p:nvSpPr>
          <p:cNvPr id="19461" name="Rectangle 3"/>
          <p:cNvSpPr>
            <a:spLocks noGrp="1" noChangeArrowheads="1"/>
          </p:cNvSpPr>
          <p:nvPr>
            <p:ph type="body" idx="1"/>
          </p:nvPr>
        </p:nvSpPr>
        <p:spPr/>
        <p:txBody>
          <a:bodyPr/>
          <a:lstStyle/>
          <a:p>
            <a:pPr eaLnBrk="1" hangingPunct="1"/>
            <a:r>
              <a:rPr lang="en-US" sz="2400" b="1" smtClean="0">
                <a:solidFill>
                  <a:srgbClr val="000000"/>
                </a:solidFill>
                <a:latin typeface="Times New Roman" charset="0"/>
              </a:rPr>
              <a:t>Standard deviation (</a:t>
            </a:r>
            <a:r>
              <a:rPr lang="en-US" sz="2400" b="1" i="1" smtClean="0">
                <a:solidFill>
                  <a:srgbClr val="000000"/>
                </a:solidFill>
                <a:latin typeface="Times New Roman" charset="0"/>
                <a:sym typeface="Symbol" charset="2"/>
              </a:rPr>
              <a:t></a:t>
            </a:r>
            <a:r>
              <a:rPr lang="en-US" sz="2400" b="1" i="1" baseline="-25000" smtClean="0">
                <a:solidFill>
                  <a:srgbClr val="000000"/>
                </a:solidFill>
                <a:latin typeface="Times New Roman" charset="0"/>
              </a:rPr>
              <a:t>r</a:t>
            </a:r>
            <a:r>
              <a:rPr lang="en-US" sz="2400" b="1" smtClean="0">
                <a:solidFill>
                  <a:srgbClr val="000000"/>
                </a:solidFill>
                <a:latin typeface="Times New Roman" charset="0"/>
              </a:rPr>
              <a:t>)</a:t>
            </a:r>
            <a:r>
              <a:rPr lang="en-US" sz="2400" smtClean="0">
                <a:solidFill>
                  <a:srgbClr val="000000"/>
                </a:solidFill>
                <a:latin typeface="Times New Roman" charset="0"/>
              </a:rPr>
              <a:t> is the most common statistical indicator of an asset</a:t>
            </a:r>
            <a:r>
              <a:rPr lang="en-US" sz="2400" smtClean="0">
                <a:solidFill>
                  <a:srgbClr val="000000"/>
                </a:solidFill>
              </a:rPr>
              <a:t>’</a:t>
            </a:r>
            <a:r>
              <a:rPr lang="en-US" sz="2400" smtClean="0">
                <a:solidFill>
                  <a:srgbClr val="000000"/>
                </a:solidFill>
                <a:latin typeface="Times New Roman" charset="0"/>
              </a:rPr>
              <a:t>s risk; it measures the dispersion around the </a:t>
            </a:r>
            <a:r>
              <a:rPr lang="en-US" sz="2400" i="1" smtClean="0">
                <a:solidFill>
                  <a:srgbClr val="000000"/>
                </a:solidFill>
                <a:latin typeface="Times New Roman" charset="0"/>
              </a:rPr>
              <a:t>expected value.</a:t>
            </a:r>
            <a:endParaRPr lang="en-US" sz="2400" smtClean="0">
              <a:solidFill>
                <a:srgbClr val="000000"/>
              </a:solidFill>
              <a:latin typeface="Times New Roman" charset="0"/>
            </a:endParaRPr>
          </a:p>
          <a:p>
            <a:pPr eaLnBrk="1" hangingPunct="1">
              <a:spcBef>
                <a:spcPct val="0"/>
              </a:spcBef>
            </a:pPr>
            <a:r>
              <a:rPr lang="en-US" sz="2400" b="1" smtClean="0">
                <a:solidFill>
                  <a:srgbClr val="000000"/>
                </a:solidFill>
                <a:latin typeface="Times New Roman" charset="0"/>
              </a:rPr>
              <a:t>Expected value of a return (</a:t>
            </a:r>
            <a:r>
              <a:rPr lang="en-US" sz="2400" b="1" i="1" smtClean="0">
                <a:solidFill>
                  <a:srgbClr val="000000"/>
                </a:solidFill>
                <a:latin typeface="Times New Roman" charset="0"/>
              </a:rPr>
              <a:t>r</a:t>
            </a:r>
            <a:r>
              <a:rPr lang="en-US" sz="2400" b="1" smtClean="0">
                <a:solidFill>
                  <a:srgbClr val="000000"/>
                </a:solidFill>
                <a:latin typeface="Times New Roman" charset="0"/>
              </a:rPr>
              <a:t>) </a:t>
            </a:r>
            <a:r>
              <a:rPr lang="en-US" sz="2400" smtClean="0">
                <a:solidFill>
                  <a:srgbClr val="000000"/>
                </a:solidFill>
                <a:latin typeface="Times New Roman" charset="0"/>
              </a:rPr>
              <a:t>is the average return that an investment is expected to produce over time.</a:t>
            </a:r>
            <a:br>
              <a:rPr lang="en-US" sz="2400" smtClean="0">
                <a:solidFill>
                  <a:srgbClr val="000000"/>
                </a:solidFill>
                <a:latin typeface="Times New Roman" charset="0"/>
              </a:rPr>
            </a:br>
            <a:r>
              <a:rPr lang="en-US" sz="2400" smtClean="0">
                <a:solidFill>
                  <a:srgbClr val="000000"/>
                </a:solidFill>
                <a:latin typeface="Times New Roman" charset="0"/>
              </a:rPr>
              <a:t/>
            </a:r>
            <a:br>
              <a:rPr lang="en-US" sz="2400" smtClean="0">
                <a:solidFill>
                  <a:srgbClr val="000000"/>
                </a:solidFill>
                <a:latin typeface="Times New Roman" charset="0"/>
              </a:rPr>
            </a:br>
            <a:r>
              <a:rPr lang="en-US" sz="2400" smtClean="0">
                <a:solidFill>
                  <a:srgbClr val="000000"/>
                </a:solidFill>
                <a:latin typeface="Times New Roman" charset="0"/>
              </a:rPr>
              <a:t/>
            </a:r>
            <a:br>
              <a:rPr lang="en-US" sz="2400" smtClean="0">
                <a:solidFill>
                  <a:srgbClr val="000000"/>
                </a:solidFill>
                <a:latin typeface="Times New Roman" charset="0"/>
              </a:rPr>
            </a:br>
            <a:r>
              <a:rPr lang="en-US" sz="2400" smtClean="0">
                <a:solidFill>
                  <a:srgbClr val="000000"/>
                </a:solidFill>
                <a:latin typeface="Times New Roman" charset="0"/>
              </a:rPr>
              <a:t/>
            </a:r>
            <a:br>
              <a:rPr lang="en-US" sz="2400" smtClean="0">
                <a:solidFill>
                  <a:srgbClr val="000000"/>
                </a:solidFill>
                <a:latin typeface="Times New Roman" charset="0"/>
              </a:rPr>
            </a:br>
            <a:r>
              <a:rPr lang="en-US" sz="2400" smtClean="0">
                <a:solidFill>
                  <a:srgbClr val="000000"/>
                </a:solidFill>
                <a:latin typeface="Times New Roman" charset="0"/>
              </a:rPr>
              <a:t>where</a:t>
            </a:r>
          </a:p>
        </p:txBody>
      </p:sp>
      <p:sp>
        <p:nvSpPr>
          <p:cNvPr id="19462" name="Line 4"/>
          <p:cNvSpPr>
            <a:spLocks noChangeShapeType="1"/>
          </p:cNvSpPr>
          <p:nvPr/>
        </p:nvSpPr>
        <p:spPr bwMode="auto">
          <a:xfrm>
            <a:off x="4248150" y="2838450"/>
            <a:ext cx="90488" cy="0"/>
          </a:xfrm>
          <a:prstGeom prst="line">
            <a:avLst/>
          </a:prstGeom>
          <a:noFill/>
          <a:ln w="9525">
            <a:solidFill>
              <a:schemeClr val="tx1"/>
            </a:solidFill>
            <a:round/>
            <a:headEnd/>
            <a:tailEnd/>
          </a:ln>
        </p:spPr>
        <p:txBody>
          <a:bodyPr wrap="none" anchor="ctr"/>
          <a:lstStyle/>
          <a:p>
            <a:endParaRPr lang="en-US"/>
          </a:p>
        </p:txBody>
      </p:sp>
      <p:graphicFrame>
        <p:nvGraphicFramePr>
          <p:cNvPr id="166951" name="Group 39"/>
          <p:cNvGraphicFramePr>
            <a:graphicFrameLocks noGrp="1"/>
          </p:cNvGraphicFramePr>
          <p:nvPr/>
        </p:nvGraphicFramePr>
        <p:xfrm>
          <a:off x="1409700" y="4953000"/>
          <a:ext cx="6324600" cy="1130301"/>
        </p:xfrm>
        <a:graphic>
          <a:graphicData uri="http://schemas.openxmlformats.org/drawingml/2006/table">
            <a:tbl>
              <a:tblPr/>
              <a:tblGrid>
                <a:gridCol w="523875"/>
                <a:gridCol w="292100"/>
                <a:gridCol w="5508625"/>
              </a:tblGrid>
              <a:tr h="3730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r</a:t>
                      </a:r>
                      <a:r>
                        <a:rPr kumimoji="0" lang="en-US" sz="2400" b="0" i="1" u="none" strike="noStrike" cap="none" normalizeH="0" baseline="-25000" smtClean="0">
                          <a:ln>
                            <a:noFill/>
                          </a:ln>
                          <a:solidFill>
                            <a:srgbClr val="000000"/>
                          </a:solidFill>
                          <a:effectLst/>
                          <a:latin typeface="Times New Roman" charset="0"/>
                          <a:ea typeface="ＭＳ Ｐゴシック" charset="-128"/>
                        </a:rPr>
                        <a:t>j</a:t>
                      </a:r>
                    </a:p>
                  </a:txBody>
                  <a:tcPr marL="45720" marR="4572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ts val="600"/>
                        </a:spcBef>
                        <a:spcAft>
                          <a:spcPts val="60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return for the </a:t>
                      </a:r>
                      <a:r>
                        <a:rPr kumimoji="0" lang="en-US" sz="2400" b="0" i="1" u="none" strike="noStrike" cap="none" normalizeH="0" baseline="0" smtClean="0">
                          <a:ln>
                            <a:noFill/>
                          </a:ln>
                          <a:solidFill>
                            <a:srgbClr val="000000"/>
                          </a:solidFill>
                          <a:effectLst/>
                          <a:latin typeface="Times New Roman" charset="0"/>
                          <a:ea typeface="ＭＳ Ｐゴシック" charset="-128"/>
                        </a:rPr>
                        <a:t>j</a:t>
                      </a:r>
                      <a:r>
                        <a:rPr kumimoji="0" lang="en-US" sz="2400" b="0" i="0" u="none" strike="noStrike" cap="none" normalizeH="0" baseline="30000" smtClean="0">
                          <a:ln>
                            <a:noFill/>
                          </a:ln>
                          <a:solidFill>
                            <a:srgbClr val="000000"/>
                          </a:solidFill>
                          <a:effectLst/>
                          <a:latin typeface="Times New Roman" charset="0"/>
                          <a:ea typeface="ＭＳ Ｐゴシック" charset="-128"/>
                        </a:rPr>
                        <a:t>th</a:t>
                      </a:r>
                      <a:r>
                        <a:rPr kumimoji="0" lang="en-US" sz="2400" b="0" i="0" u="none" strike="noStrike" cap="none" normalizeH="0" baseline="0" smtClean="0">
                          <a:ln>
                            <a:noFill/>
                          </a:ln>
                          <a:solidFill>
                            <a:srgbClr val="000000"/>
                          </a:solidFill>
                          <a:effectLst/>
                          <a:latin typeface="Times New Roman" charset="0"/>
                          <a:ea typeface="ＭＳ Ｐゴシック" charset="-128"/>
                        </a:rPr>
                        <a:t> outcome</a:t>
                      </a:r>
                      <a:endParaRPr kumimoji="0" lang="en-US" sz="2400" b="0" i="1" u="none" strike="noStrike" cap="none" normalizeH="0" baseline="0" smtClean="0">
                        <a:ln>
                          <a:noFill/>
                        </a:ln>
                        <a:solidFill>
                          <a:srgbClr val="000000"/>
                        </a:solidFill>
                        <a:effectLst/>
                        <a:latin typeface="Times New Roman" charset="0"/>
                        <a:ea typeface="ＭＳ Ｐゴシック" charset="-128"/>
                      </a:endParaRPr>
                    </a:p>
                  </a:txBody>
                  <a:tcPr marL="45720" marR="45720" marT="0" marB="0" horzOverflow="overflow">
                    <a:lnL>
                      <a:noFill/>
                    </a:lnL>
                    <a:lnR cap="flat">
                      <a:noFill/>
                    </a:lnR>
                    <a:lnT cap="flat">
                      <a:noFill/>
                    </a:lnT>
                    <a:lnB>
                      <a:noFill/>
                    </a:lnB>
                    <a:lnTlToBr>
                      <a:noFill/>
                    </a:lnTlToBr>
                    <a:lnBlToTr>
                      <a:noFill/>
                    </a:lnBlToTr>
                    <a:noFill/>
                  </a:tcPr>
                </a:tc>
              </a:tr>
              <a:tr h="3810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Pr</a:t>
                      </a:r>
                      <a:r>
                        <a:rPr kumimoji="0" lang="en-US" sz="2400" b="0" i="1" u="none" strike="noStrike" cap="none" normalizeH="0" baseline="-25000" smtClean="0">
                          <a:ln>
                            <a:noFill/>
                          </a:ln>
                          <a:solidFill>
                            <a:srgbClr val="000000"/>
                          </a:solidFill>
                          <a:effectLst/>
                          <a:latin typeface="Times New Roman" charset="0"/>
                          <a:ea typeface="ＭＳ Ｐゴシック" charset="-128"/>
                        </a:rPr>
                        <a:t>t</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probability of occurrence of the </a:t>
                      </a:r>
                      <a:r>
                        <a:rPr kumimoji="0" lang="en-US" sz="2400" b="0" i="1" u="none" strike="noStrike" cap="none" normalizeH="0" baseline="0" smtClean="0">
                          <a:ln>
                            <a:noFill/>
                          </a:ln>
                          <a:solidFill>
                            <a:srgbClr val="000000"/>
                          </a:solidFill>
                          <a:effectLst/>
                          <a:latin typeface="Times New Roman" charset="0"/>
                          <a:ea typeface="ＭＳ Ｐゴシック" charset="-128"/>
                        </a:rPr>
                        <a:t>j</a:t>
                      </a:r>
                      <a:r>
                        <a:rPr kumimoji="0" lang="en-US" sz="2400" b="0" i="0" u="none" strike="noStrike" cap="none" normalizeH="0" baseline="30000" smtClean="0">
                          <a:ln>
                            <a:noFill/>
                          </a:ln>
                          <a:solidFill>
                            <a:srgbClr val="000000"/>
                          </a:solidFill>
                          <a:effectLst/>
                          <a:latin typeface="Times New Roman" charset="0"/>
                          <a:ea typeface="ＭＳ Ｐゴシック" charset="-128"/>
                        </a:rPr>
                        <a:t>th</a:t>
                      </a:r>
                      <a:r>
                        <a:rPr kumimoji="0" lang="en-US" sz="2400" b="0" i="0" u="none" strike="noStrike" cap="none" normalizeH="0" baseline="0" smtClean="0">
                          <a:ln>
                            <a:noFill/>
                          </a:ln>
                          <a:solidFill>
                            <a:srgbClr val="000000"/>
                          </a:solidFill>
                          <a:effectLst/>
                          <a:latin typeface="Times New Roman" charset="0"/>
                          <a:ea typeface="ＭＳ Ｐゴシック" charset="-128"/>
                        </a:rPr>
                        <a:t> outcome</a:t>
                      </a:r>
                    </a:p>
                  </a:txBody>
                  <a:tcPr marL="45720" marR="45720" marT="0" marB="0" horzOverflow="overflow">
                    <a:lnL>
                      <a:noFill/>
                    </a:lnL>
                    <a:lnR cap="flat">
                      <a:noFill/>
                    </a:lnR>
                    <a:lnT>
                      <a:noFill/>
                    </a:lnT>
                    <a:lnB>
                      <a:noFill/>
                    </a:lnB>
                    <a:lnTlToBr>
                      <a:noFill/>
                    </a:lnTlToBr>
                    <a:lnBlToTr>
                      <a:noFill/>
                    </a:lnBlToTr>
                    <a:noFill/>
                  </a:tcPr>
                </a:tc>
              </a:tr>
              <a:tr h="3762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n</a:t>
                      </a:r>
                      <a:endParaRPr kumimoji="0" lang="en-US" sz="2400" b="0" i="1" u="none" strike="noStrike" cap="none" normalizeH="0" baseline="-25000" smtClean="0">
                        <a:ln>
                          <a:noFill/>
                        </a:ln>
                        <a:solidFill>
                          <a:srgbClr val="000000"/>
                        </a:solidFill>
                        <a:effectLst/>
                        <a:latin typeface="Times New Roman" charset="0"/>
                        <a:ea typeface="ＭＳ Ｐゴシック" charset="-128"/>
                      </a:endParaRPr>
                    </a:p>
                  </a:txBody>
                  <a:tcPr marL="45720" marR="45720" marT="0" marB="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number of outcomes considered</a:t>
                      </a:r>
                    </a:p>
                  </a:txBody>
                  <a:tcPr marL="45720" marR="45720" marT="0" marB="0" horzOverflow="overflow">
                    <a:lnL>
                      <a:noFill/>
                    </a:lnL>
                    <a:lnR cap="flat">
                      <a:noFill/>
                    </a:lnR>
                    <a:lnT>
                      <a:noFill/>
                    </a:lnT>
                    <a:lnB cap="flat">
                      <a:noFill/>
                    </a:lnB>
                    <a:lnTlToBr>
                      <a:noFill/>
                    </a:lnTlToBr>
                    <a:lnBlToTr>
                      <a:noFill/>
                    </a:lnBlToTr>
                    <a:noFill/>
                  </a:tcPr>
                </a:tc>
              </a:tr>
            </a:tbl>
          </a:graphicData>
        </a:graphic>
      </p:graphicFrame>
      <p:pic>
        <p:nvPicPr>
          <p:cNvPr id="19473" name="Picture 41" descr="eq0802"/>
          <p:cNvPicPr>
            <a:picLocks noChangeAspect="1" noChangeArrowheads="1"/>
          </p:cNvPicPr>
          <p:nvPr/>
        </p:nvPicPr>
        <p:blipFill>
          <a:blip r:embed="rId2"/>
          <a:srcRect/>
          <a:stretch>
            <a:fillRect/>
          </a:stretch>
        </p:blipFill>
        <p:spPr bwMode="auto">
          <a:xfrm>
            <a:off x="3313113" y="3581400"/>
            <a:ext cx="2528887" cy="10556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a:t>© 2012 Pearson Prentice Hall. All rights reserved.</a:t>
            </a:r>
          </a:p>
        </p:txBody>
      </p:sp>
      <p:sp>
        <p:nvSpPr>
          <p:cNvPr id="20483" name="Slide Number Placeholder 4"/>
          <p:cNvSpPr>
            <a:spLocks noGrp="1"/>
          </p:cNvSpPr>
          <p:nvPr>
            <p:ph type="sldNum" sz="quarter" idx="11"/>
          </p:nvPr>
        </p:nvSpPr>
        <p:spPr>
          <a:noFill/>
        </p:spPr>
        <p:txBody>
          <a:bodyPr/>
          <a:lstStyle/>
          <a:p>
            <a:r>
              <a:rPr lang="en-US"/>
              <a:t>8-</a:t>
            </a:r>
            <a:fld id="{73A26D54-68D2-433E-A83D-4C62F71FBB8B}" type="slidenum">
              <a:rPr lang="en-US"/>
              <a:pPr/>
              <a:t>15</a:t>
            </a:fld>
            <a:endParaRPr lang="en-US"/>
          </a:p>
        </p:txBody>
      </p:sp>
      <p:sp>
        <p:nvSpPr>
          <p:cNvPr id="20484"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Table 8.3 Expected Values of Returns for Assets A and B</a:t>
            </a:r>
          </a:p>
        </p:txBody>
      </p:sp>
      <p:pic>
        <p:nvPicPr>
          <p:cNvPr id="20485" name="Picture 4" descr="table0803"/>
          <p:cNvPicPr>
            <a:picLocks noChangeAspect="1" noChangeArrowheads="1"/>
          </p:cNvPicPr>
          <p:nvPr/>
        </p:nvPicPr>
        <p:blipFill>
          <a:blip r:embed="rId2"/>
          <a:srcRect/>
          <a:stretch>
            <a:fillRect/>
          </a:stretch>
        </p:blipFill>
        <p:spPr bwMode="auto">
          <a:xfrm>
            <a:off x="871538" y="1690688"/>
            <a:ext cx="7399337" cy="44815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a:t>© 2012 Pearson Prentice Hall. All rights reserved.</a:t>
            </a:r>
          </a:p>
        </p:txBody>
      </p:sp>
      <p:sp>
        <p:nvSpPr>
          <p:cNvPr id="21507" name="Slide Number Placeholder 4"/>
          <p:cNvSpPr>
            <a:spLocks noGrp="1"/>
          </p:cNvSpPr>
          <p:nvPr>
            <p:ph type="sldNum" sz="quarter" idx="11"/>
          </p:nvPr>
        </p:nvSpPr>
        <p:spPr>
          <a:noFill/>
        </p:spPr>
        <p:txBody>
          <a:bodyPr/>
          <a:lstStyle/>
          <a:p>
            <a:r>
              <a:rPr lang="en-US"/>
              <a:t>8-</a:t>
            </a:r>
            <a:fld id="{44D2866D-B631-407C-8C85-D193C8D52AC1}" type="slidenum">
              <a:rPr lang="en-US"/>
              <a:pPr/>
              <a:t>16</a:t>
            </a:fld>
            <a:endParaRPr lang="en-US"/>
          </a:p>
        </p:txBody>
      </p:sp>
      <p:sp>
        <p:nvSpPr>
          <p:cNvPr id="21508" name="Rectangle 2"/>
          <p:cNvSpPr>
            <a:spLocks noGrp="1" noChangeArrowheads="1"/>
          </p:cNvSpPr>
          <p:nvPr>
            <p:ph type="title"/>
          </p:nvPr>
        </p:nvSpPr>
        <p:spPr/>
        <p:txBody>
          <a:bodyPr/>
          <a:lstStyle/>
          <a:p>
            <a:pPr eaLnBrk="1" hangingPunct="1"/>
            <a:r>
              <a:rPr lang="en-US" smtClean="0">
                <a:solidFill>
                  <a:srgbClr val="000000"/>
                </a:solidFill>
              </a:rPr>
              <a:t>Risk of a Single Asset: </a:t>
            </a:r>
            <a:br>
              <a:rPr lang="en-US" smtClean="0">
                <a:solidFill>
                  <a:srgbClr val="000000"/>
                </a:solidFill>
              </a:rPr>
            </a:br>
            <a:r>
              <a:rPr lang="en-US" smtClean="0">
                <a:solidFill>
                  <a:srgbClr val="000000"/>
                </a:solidFill>
              </a:rPr>
              <a:t>Standard Deviation</a:t>
            </a:r>
          </a:p>
        </p:txBody>
      </p:sp>
      <p:sp>
        <p:nvSpPr>
          <p:cNvPr id="21509" name="Rectangle 3"/>
          <p:cNvSpPr>
            <a:spLocks noGrp="1" noChangeArrowheads="1"/>
          </p:cNvSpPr>
          <p:nvPr>
            <p:ph type="body" idx="1"/>
          </p:nvPr>
        </p:nvSpPr>
        <p:spPr/>
        <p:txBody>
          <a:bodyPr/>
          <a:lstStyle/>
          <a:p>
            <a:pPr marL="0" indent="0" eaLnBrk="1" hangingPunct="1">
              <a:lnSpc>
                <a:spcPct val="90000"/>
              </a:lnSpc>
              <a:buFontTx/>
              <a:buNone/>
            </a:pPr>
            <a:r>
              <a:rPr lang="en-US" smtClean="0">
                <a:solidFill>
                  <a:srgbClr val="000000"/>
                </a:solidFill>
                <a:latin typeface="Times New Roman" charset="0"/>
              </a:rPr>
              <a:t>The expression for the standard deviation of returns, </a:t>
            </a:r>
            <a:r>
              <a:rPr lang="en-US" i="1" smtClean="0">
                <a:solidFill>
                  <a:srgbClr val="000000"/>
                </a:solidFill>
                <a:latin typeface="Times New Roman" charset="0"/>
                <a:sym typeface="Symbol" charset="2"/>
              </a:rPr>
              <a:t></a:t>
            </a:r>
            <a:r>
              <a:rPr lang="en-US" i="1" baseline="-25000" smtClean="0">
                <a:solidFill>
                  <a:srgbClr val="000000"/>
                </a:solidFill>
                <a:latin typeface="Times New Roman" charset="0"/>
              </a:rPr>
              <a:t>r</a:t>
            </a:r>
            <a:r>
              <a:rPr lang="en-US" smtClean="0">
                <a:solidFill>
                  <a:srgbClr val="000000"/>
                </a:solidFill>
                <a:latin typeface="Times New Roman" charset="0"/>
              </a:rPr>
              <a:t>, is</a:t>
            </a:r>
          </a:p>
          <a:p>
            <a:pPr marL="0" indent="0" eaLnBrk="1" hangingPunct="1">
              <a:lnSpc>
                <a:spcPct val="90000"/>
              </a:lnSpc>
              <a:buFontTx/>
              <a:buNone/>
            </a:pPr>
            <a:endParaRPr lang="en-US" smtClean="0">
              <a:solidFill>
                <a:srgbClr val="000000"/>
              </a:solidFill>
              <a:latin typeface="Times New Roman" charset="0"/>
            </a:endParaRPr>
          </a:p>
          <a:p>
            <a:pPr marL="0" indent="0" eaLnBrk="1" hangingPunct="1">
              <a:lnSpc>
                <a:spcPct val="90000"/>
              </a:lnSpc>
              <a:buFontTx/>
              <a:buNone/>
            </a:pPr>
            <a:endParaRPr lang="en-US" smtClean="0">
              <a:solidFill>
                <a:srgbClr val="000000"/>
              </a:solidFill>
              <a:latin typeface="Times New Roman" charset="0"/>
            </a:endParaRPr>
          </a:p>
          <a:p>
            <a:pPr marL="0" indent="0" eaLnBrk="1" hangingPunct="1">
              <a:lnSpc>
                <a:spcPct val="90000"/>
              </a:lnSpc>
              <a:buFontTx/>
              <a:buNone/>
            </a:pPr>
            <a:endParaRPr lang="en-US" smtClean="0">
              <a:solidFill>
                <a:srgbClr val="000000"/>
              </a:solidFill>
              <a:latin typeface="Times New Roman" charset="0"/>
            </a:endParaRPr>
          </a:p>
          <a:p>
            <a:pPr marL="0" indent="0" eaLnBrk="1" hangingPunct="1">
              <a:lnSpc>
                <a:spcPct val="90000"/>
              </a:lnSpc>
              <a:buFontTx/>
              <a:buNone/>
            </a:pPr>
            <a:r>
              <a:rPr lang="en-US" smtClean="0">
                <a:solidFill>
                  <a:srgbClr val="000000"/>
                </a:solidFill>
                <a:latin typeface="Times New Roman" charset="0"/>
              </a:rPr>
              <a:t>In general, the higher the standard deviation, the greater the risk.</a:t>
            </a:r>
          </a:p>
          <a:p>
            <a:pPr marL="0" indent="0" eaLnBrk="1" hangingPunct="1">
              <a:lnSpc>
                <a:spcPct val="90000"/>
              </a:lnSpc>
              <a:buFontTx/>
              <a:buNone/>
            </a:pPr>
            <a:endParaRPr lang="en-US" smtClean="0">
              <a:solidFill>
                <a:srgbClr val="000000"/>
              </a:solidFill>
              <a:latin typeface="Times New Roman" charset="0"/>
            </a:endParaRPr>
          </a:p>
        </p:txBody>
      </p:sp>
      <p:pic>
        <p:nvPicPr>
          <p:cNvPr id="21510" name="Picture 4" descr="eq0803"/>
          <p:cNvPicPr>
            <a:picLocks noChangeAspect="1" noChangeArrowheads="1"/>
          </p:cNvPicPr>
          <p:nvPr/>
        </p:nvPicPr>
        <p:blipFill>
          <a:blip r:embed="rId2"/>
          <a:srcRect/>
          <a:stretch>
            <a:fillRect/>
          </a:stretch>
        </p:blipFill>
        <p:spPr bwMode="auto">
          <a:xfrm>
            <a:off x="2252663" y="2667000"/>
            <a:ext cx="4618037" cy="1254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a:t>© 2012 Pearson Prentice Hall. All rights reserved.</a:t>
            </a:r>
          </a:p>
        </p:txBody>
      </p:sp>
      <p:sp>
        <p:nvSpPr>
          <p:cNvPr id="22531" name="Slide Number Placeholder 4"/>
          <p:cNvSpPr>
            <a:spLocks noGrp="1"/>
          </p:cNvSpPr>
          <p:nvPr>
            <p:ph type="sldNum" sz="quarter" idx="11"/>
          </p:nvPr>
        </p:nvSpPr>
        <p:spPr>
          <a:noFill/>
        </p:spPr>
        <p:txBody>
          <a:bodyPr/>
          <a:lstStyle/>
          <a:p>
            <a:r>
              <a:rPr lang="en-US"/>
              <a:t>8-</a:t>
            </a:r>
            <a:fld id="{7EDD7565-3FF4-4409-AAEB-DBAFEAE35609}" type="slidenum">
              <a:rPr lang="en-US"/>
              <a:pPr/>
              <a:t>17</a:t>
            </a:fld>
            <a:endParaRPr lang="en-US"/>
          </a:p>
        </p:txBody>
      </p:sp>
      <p:sp>
        <p:nvSpPr>
          <p:cNvPr id="22532" name="Rectangle 2"/>
          <p:cNvSpPr>
            <a:spLocks noGrp="1" noChangeArrowheads="1"/>
          </p:cNvSpPr>
          <p:nvPr>
            <p:ph type="title"/>
          </p:nvPr>
        </p:nvSpPr>
        <p:spPr>
          <a:xfrm>
            <a:off x="152400" y="303213"/>
            <a:ext cx="7162800" cy="822325"/>
          </a:xfrm>
        </p:spPr>
        <p:txBody>
          <a:bodyPr/>
          <a:lstStyle/>
          <a:p>
            <a:pPr eaLnBrk="1" hangingPunct="1"/>
            <a:r>
              <a:rPr lang="en-US" sz="2400" smtClean="0">
                <a:solidFill>
                  <a:srgbClr val="000000"/>
                </a:solidFill>
              </a:rPr>
              <a:t>Table 8.4a The Calculation of the Standard Deviation of the Returns for Assets A and B</a:t>
            </a:r>
            <a:endParaRPr lang="en-US" smtClean="0">
              <a:solidFill>
                <a:srgbClr val="000000"/>
              </a:solidFill>
            </a:endParaRPr>
          </a:p>
        </p:txBody>
      </p:sp>
      <p:pic>
        <p:nvPicPr>
          <p:cNvPr id="22533" name="Picture 5" descr="table0804a"/>
          <p:cNvPicPr>
            <a:picLocks noChangeAspect="1" noChangeArrowheads="1"/>
          </p:cNvPicPr>
          <p:nvPr/>
        </p:nvPicPr>
        <p:blipFill>
          <a:blip r:embed="rId2"/>
          <a:srcRect/>
          <a:stretch>
            <a:fillRect/>
          </a:stretch>
        </p:blipFill>
        <p:spPr bwMode="auto">
          <a:xfrm>
            <a:off x="444500" y="2005013"/>
            <a:ext cx="8255000" cy="39020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a:t>© 2012 Pearson Prentice Hall. All rights reserved.</a:t>
            </a:r>
          </a:p>
        </p:txBody>
      </p:sp>
      <p:sp>
        <p:nvSpPr>
          <p:cNvPr id="23555" name="Slide Number Placeholder 4"/>
          <p:cNvSpPr>
            <a:spLocks noGrp="1"/>
          </p:cNvSpPr>
          <p:nvPr>
            <p:ph type="sldNum" sz="quarter" idx="11"/>
          </p:nvPr>
        </p:nvSpPr>
        <p:spPr>
          <a:noFill/>
        </p:spPr>
        <p:txBody>
          <a:bodyPr/>
          <a:lstStyle/>
          <a:p>
            <a:r>
              <a:rPr lang="en-US"/>
              <a:t>8-</a:t>
            </a:r>
            <a:fld id="{69775C66-8790-4FB8-9827-5A58CF1C5108}" type="slidenum">
              <a:rPr lang="en-US"/>
              <a:pPr/>
              <a:t>18</a:t>
            </a:fld>
            <a:endParaRPr lang="en-US"/>
          </a:p>
        </p:txBody>
      </p:sp>
      <p:sp>
        <p:nvSpPr>
          <p:cNvPr id="23556" name="Rectangle 2"/>
          <p:cNvSpPr>
            <a:spLocks noGrp="1" noChangeArrowheads="1"/>
          </p:cNvSpPr>
          <p:nvPr>
            <p:ph type="title"/>
          </p:nvPr>
        </p:nvSpPr>
        <p:spPr>
          <a:xfrm>
            <a:off x="152400" y="303213"/>
            <a:ext cx="7162800" cy="822325"/>
          </a:xfrm>
        </p:spPr>
        <p:txBody>
          <a:bodyPr/>
          <a:lstStyle/>
          <a:p>
            <a:pPr eaLnBrk="1" hangingPunct="1"/>
            <a:r>
              <a:rPr lang="en-US" sz="2400" smtClean="0">
                <a:solidFill>
                  <a:srgbClr val="000000"/>
                </a:solidFill>
              </a:rPr>
              <a:t>Table 8.4b The Calculation of the Standard Deviation of the Returns for Assets A and B</a:t>
            </a:r>
            <a:endParaRPr lang="en-US" smtClean="0">
              <a:solidFill>
                <a:srgbClr val="000000"/>
              </a:solidFill>
            </a:endParaRPr>
          </a:p>
        </p:txBody>
      </p:sp>
      <p:pic>
        <p:nvPicPr>
          <p:cNvPr id="23557" name="Picture 4" descr="table0804b"/>
          <p:cNvPicPr>
            <a:picLocks noChangeAspect="1" noChangeArrowheads="1"/>
          </p:cNvPicPr>
          <p:nvPr/>
        </p:nvPicPr>
        <p:blipFill>
          <a:blip r:embed="rId2"/>
          <a:srcRect/>
          <a:stretch>
            <a:fillRect/>
          </a:stretch>
        </p:blipFill>
        <p:spPr bwMode="auto">
          <a:xfrm>
            <a:off x="444500" y="1905000"/>
            <a:ext cx="8255000" cy="40941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a:t>© 2012 Pearson Prentice Hall. All rights reserved.</a:t>
            </a:r>
          </a:p>
        </p:txBody>
      </p:sp>
      <p:sp>
        <p:nvSpPr>
          <p:cNvPr id="24579" name="Slide Number Placeholder 4"/>
          <p:cNvSpPr>
            <a:spLocks noGrp="1"/>
          </p:cNvSpPr>
          <p:nvPr>
            <p:ph type="sldNum" sz="quarter" idx="11"/>
          </p:nvPr>
        </p:nvSpPr>
        <p:spPr>
          <a:noFill/>
        </p:spPr>
        <p:txBody>
          <a:bodyPr/>
          <a:lstStyle/>
          <a:p>
            <a:r>
              <a:rPr lang="en-US"/>
              <a:t>8-</a:t>
            </a:r>
            <a:fld id="{F5C1B46F-3A66-4430-8238-9C02FED3DDDA}" type="slidenum">
              <a:rPr lang="en-US"/>
              <a:pPr/>
              <a:t>19</a:t>
            </a:fld>
            <a:endParaRPr lang="en-US"/>
          </a:p>
        </p:txBody>
      </p:sp>
      <p:sp>
        <p:nvSpPr>
          <p:cNvPr id="24580" name="Rectangle 2"/>
          <p:cNvSpPr>
            <a:spLocks noGrp="1" noChangeArrowheads="1"/>
          </p:cNvSpPr>
          <p:nvPr>
            <p:ph type="title"/>
          </p:nvPr>
        </p:nvSpPr>
        <p:spPr>
          <a:xfrm>
            <a:off x="152400" y="363538"/>
            <a:ext cx="7162800" cy="701675"/>
          </a:xfrm>
        </p:spPr>
        <p:txBody>
          <a:bodyPr/>
          <a:lstStyle/>
          <a:p>
            <a:pPr eaLnBrk="1" hangingPunct="1"/>
            <a:r>
              <a:rPr lang="en-US" sz="2000" smtClean="0">
                <a:solidFill>
                  <a:srgbClr val="000000"/>
                </a:solidFill>
              </a:rPr>
              <a:t>Table 8.5 Historical Returns and Standard Deviations on Selected Investments (1900–2009)</a:t>
            </a:r>
            <a:endParaRPr lang="en-US" smtClean="0">
              <a:solidFill>
                <a:srgbClr val="000000"/>
              </a:solidFill>
            </a:endParaRPr>
          </a:p>
        </p:txBody>
      </p:sp>
      <p:pic>
        <p:nvPicPr>
          <p:cNvPr id="24581" name="Picture 5" descr="table0805"/>
          <p:cNvPicPr>
            <a:picLocks noChangeAspect="1" noChangeArrowheads="1"/>
          </p:cNvPicPr>
          <p:nvPr/>
        </p:nvPicPr>
        <p:blipFill>
          <a:blip r:embed="rId2"/>
          <a:srcRect/>
          <a:stretch>
            <a:fillRect/>
          </a:stretch>
        </p:blipFill>
        <p:spPr bwMode="auto">
          <a:xfrm>
            <a:off x="266700" y="2667000"/>
            <a:ext cx="8610600" cy="22209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r>
              <a:rPr lang="en-US"/>
              <a:t>© 2012 Pearson Prentice Hall. All rights reserved.</a:t>
            </a:r>
          </a:p>
        </p:txBody>
      </p:sp>
      <p:sp>
        <p:nvSpPr>
          <p:cNvPr id="5123" name="Slide Number Placeholder 4"/>
          <p:cNvSpPr>
            <a:spLocks noGrp="1"/>
          </p:cNvSpPr>
          <p:nvPr>
            <p:ph type="sldNum" sz="quarter" idx="11"/>
          </p:nvPr>
        </p:nvSpPr>
        <p:spPr>
          <a:noFill/>
        </p:spPr>
        <p:txBody>
          <a:bodyPr/>
          <a:lstStyle/>
          <a:p>
            <a:r>
              <a:rPr lang="en-US"/>
              <a:t>8-</a:t>
            </a:r>
            <a:fld id="{36D0FBAF-FA5D-4A7B-A48F-C0F896D71C8E}" type="slidenum">
              <a:rPr lang="en-US"/>
              <a:pPr/>
              <a:t>2</a:t>
            </a:fld>
            <a:endParaRPr lang="en-US"/>
          </a:p>
        </p:txBody>
      </p:sp>
      <p:sp>
        <p:nvSpPr>
          <p:cNvPr id="5124" name="Rectangle 2"/>
          <p:cNvSpPr>
            <a:spLocks noGrp="1" noChangeArrowheads="1"/>
          </p:cNvSpPr>
          <p:nvPr>
            <p:ph type="title"/>
          </p:nvPr>
        </p:nvSpPr>
        <p:spPr/>
        <p:txBody>
          <a:bodyPr/>
          <a:lstStyle/>
          <a:p>
            <a:pPr eaLnBrk="1" hangingPunct="1"/>
            <a:r>
              <a:rPr lang="en-US" smtClean="0">
                <a:solidFill>
                  <a:srgbClr val="000000"/>
                </a:solidFill>
              </a:rPr>
              <a:t>Risk and Return Fundamentals</a:t>
            </a:r>
          </a:p>
        </p:txBody>
      </p:sp>
      <p:sp>
        <p:nvSpPr>
          <p:cNvPr id="5125" name="Rectangle 3"/>
          <p:cNvSpPr>
            <a:spLocks noGrp="1" noChangeArrowheads="1"/>
          </p:cNvSpPr>
          <p:nvPr>
            <p:ph type="body" idx="1"/>
          </p:nvPr>
        </p:nvSpPr>
        <p:spPr/>
        <p:txBody>
          <a:bodyPr/>
          <a:lstStyle/>
          <a:p>
            <a:pPr eaLnBrk="1" hangingPunct="1"/>
            <a:r>
              <a:rPr lang="en-US" sz="2800" smtClean="0">
                <a:solidFill>
                  <a:srgbClr val="000000"/>
                </a:solidFill>
                <a:latin typeface="Times New Roman" charset="0"/>
              </a:rPr>
              <a:t>In most important business decisions there are two key financial considerations: risk and return.</a:t>
            </a:r>
          </a:p>
          <a:p>
            <a:pPr eaLnBrk="1" hangingPunct="1"/>
            <a:r>
              <a:rPr lang="en-US" sz="2800" smtClean="0">
                <a:solidFill>
                  <a:srgbClr val="000000"/>
                </a:solidFill>
                <a:latin typeface="Times New Roman" charset="0"/>
              </a:rPr>
              <a:t>Each financial decision presents certain risk and return characteristics, and the combination of these characteristics can increase or decrease a firm</a:t>
            </a:r>
            <a:r>
              <a:rPr lang="en-US" sz="2800" smtClean="0">
                <a:solidFill>
                  <a:srgbClr val="000000"/>
                </a:solidFill>
              </a:rPr>
              <a:t>’</a:t>
            </a:r>
            <a:r>
              <a:rPr lang="en-US" sz="2800" smtClean="0">
                <a:solidFill>
                  <a:srgbClr val="000000"/>
                </a:solidFill>
                <a:latin typeface="Times New Roman" charset="0"/>
              </a:rPr>
              <a:t>s share price. </a:t>
            </a:r>
          </a:p>
          <a:p>
            <a:pPr eaLnBrk="1" hangingPunct="1"/>
            <a:r>
              <a:rPr lang="en-US" sz="2800" smtClean="0">
                <a:solidFill>
                  <a:srgbClr val="000000"/>
                </a:solidFill>
                <a:latin typeface="Times New Roman" charset="0"/>
              </a:rPr>
              <a:t>Analysts use different methods to quantify risk depending on whether they are looking at a single asset or a </a:t>
            </a:r>
            <a:r>
              <a:rPr lang="en-US" sz="2800" b="1" smtClean="0">
                <a:solidFill>
                  <a:srgbClr val="000000"/>
                </a:solidFill>
                <a:latin typeface="Times New Roman" charset="0"/>
              </a:rPr>
              <a:t>portfolio</a:t>
            </a:r>
            <a:r>
              <a:rPr lang="en-US" sz="2800" smtClean="0">
                <a:solidFill>
                  <a:srgbClr val="000000"/>
                </a:solidFill>
              </a:rPr>
              <a:t>—</a:t>
            </a:r>
            <a:r>
              <a:rPr lang="en-US" sz="2800" smtClean="0">
                <a:solidFill>
                  <a:srgbClr val="000000"/>
                </a:solidFill>
                <a:latin typeface="Times New Roman" charset="0"/>
              </a:rPr>
              <a:t>a collection, or group, of assets.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a:t>© 2012 Pearson Prentice Hall. All rights reserved.</a:t>
            </a:r>
          </a:p>
        </p:txBody>
      </p:sp>
      <p:sp>
        <p:nvSpPr>
          <p:cNvPr id="28675" name="Slide Number Placeholder 4"/>
          <p:cNvSpPr>
            <a:spLocks noGrp="1"/>
          </p:cNvSpPr>
          <p:nvPr>
            <p:ph type="sldNum" sz="quarter" idx="11"/>
          </p:nvPr>
        </p:nvSpPr>
        <p:spPr>
          <a:noFill/>
        </p:spPr>
        <p:txBody>
          <a:bodyPr/>
          <a:lstStyle/>
          <a:p>
            <a:r>
              <a:rPr lang="en-US"/>
              <a:t>8-</a:t>
            </a:r>
            <a:fld id="{2BFC081C-0505-4184-B1FD-97BEFAAB13EA}" type="slidenum">
              <a:rPr lang="en-US"/>
              <a:pPr/>
              <a:t>20</a:t>
            </a:fld>
            <a:endParaRPr lang="en-US"/>
          </a:p>
        </p:txBody>
      </p:sp>
      <p:sp>
        <p:nvSpPr>
          <p:cNvPr id="28676" name="Rectangle 2"/>
          <p:cNvSpPr>
            <a:spLocks noGrp="1" noChangeArrowheads="1"/>
          </p:cNvSpPr>
          <p:nvPr>
            <p:ph type="title"/>
          </p:nvPr>
        </p:nvSpPr>
        <p:spPr/>
        <p:txBody>
          <a:bodyPr/>
          <a:lstStyle/>
          <a:p>
            <a:pPr eaLnBrk="1" hangingPunct="1"/>
            <a:r>
              <a:rPr lang="en-US" smtClean="0">
                <a:solidFill>
                  <a:srgbClr val="000000"/>
                </a:solidFill>
              </a:rPr>
              <a:t>Risk of a Single Asset: </a:t>
            </a:r>
            <a:br>
              <a:rPr lang="en-US" smtClean="0">
                <a:solidFill>
                  <a:srgbClr val="000000"/>
                </a:solidFill>
              </a:rPr>
            </a:br>
            <a:r>
              <a:rPr lang="en-US" smtClean="0">
                <a:solidFill>
                  <a:srgbClr val="000000"/>
                </a:solidFill>
              </a:rPr>
              <a:t>Coefficient of Variation</a:t>
            </a:r>
          </a:p>
        </p:txBody>
      </p:sp>
      <p:sp>
        <p:nvSpPr>
          <p:cNvPr id="28677" name="Rectangle 3"/>
          <p:cNvSpPr>
            <a:spLocks noGrp="1" noChangeArrowheads="1"/>
          </p:cNvSpPr>
          <p:nvPr>
            <p:ph type="body" idx="1"/>
          </p:nvPr>
        </p:nvSpPr>
        <p:spPr/>
        <p:txBody>
          <a:bodyPr/>
          <a:lstStyle/>
          <a:p>
            <a:pPr eaLnBrk="1" hangingPunct="1"/>
            <a:r>
              <a:rPr lang="en-US" sz="2800" smtClean="0">
                <a:solidFill>
                  <a:srgbClr val="000000"/>
                </a:solidFill>
                <a:latin typeface="Times New Roman" charset="0"/>
              </a:rPr>
              <a:t>The </a:t>
            </a:r>
            <a:r>
              <a:rPr lang="en-US" sz="2800" b="1" smtClean="0">
                <a:solidFill>
                  <a:srgbClr val="000000"/>
                </a:solidFill>
                <a:latin typeface="Times New Roman" charset="0"/>
              </a:rPr>
              <a:t>coefficient of variation</a:t>
            </a:r>
            <a:r>
              <a:rPr lang="en-US" sz="2800" smtClean="0">
                <a:solidFill>
                  <a:srgbClr val="000000"/>
                </a:solidFill>
                <a:latin typeface="Times New Roman" charset="0"/>
              </a:rPr>
              <a:t>, </a:t>
            </a:r>
            <a:r>
              <a:rPr lang="en-US" sz="2800" b="1" i="1" smtClean="0">
                <a:solidFill>
                  <a:srgbClr val="000000"/>
                </a:solidFill>
                <a:latin typeface="Times New Roman" charset="0"/>
              </a:rPr>
              <a:t>CV</a:t>
            </a:r>
            <a:r>
              <a:rPr lang="en-US" sz="2800" smtClean="0">
                <a:solidFill>
                  <a:srgbClr val="000000"/>
                </a:solidFill>
                <a:latin typeface="Times New Roman" charset="0"/>
              </a:rPr>
              <a:t>, is a measure of relative dispersion that is useful in comparing the risks of assets with differing expected returns.</a:t>
            </a:r>
          </a:p>
          <a:p>
            <a:pPr eaLnBrk="1" hangingPunct="1"/>
            <a:endParaRPr lang="en-US" sz="2800" smtClean="0">
              <a:latin typeface="Times New Roman" charset="0"/>
            </a:endParaRPr>
          </a:p>
          <a:p>
            <a:pPr eaLnBrk="1" hangingPunct="1"/>
            <a:endParaRPr lang="en-US" sz="2800" smtClean="0">
              <a:latin typeface="Times New Roman" charset="0"/>
            </a:endParaRPr>
          </a:p>
          <a:p>
            <a:pPr eaLnBrk="1" hangingPunct="1"/>
            <a:endParaRPr lang="en-US" sz="2800" smtClean="0">
              <a:latin typeface="Times New Roman" charset="0"/>
            </a:endParaRPr>
          </a:p>
          <a:p>
            <a:pPr eaLnBrk="1" hangingPunct="1"/>
            <a:r>
              <a:rPr lang="en-US" sz="2800" smtClean="0">
                <a:latin typeface="Times New Roman" charset="0"/>
              </a:rPr>
              <a:t>A higher coefficient of variation means that an investment has more volatility relative to its expected return. </a:t>
            </a:r>
          </a:p>
        </p:txBody>
      </p:sp>
      <p:pic>
        <p:nvPicPr>
          <p:cNvPr id="28678" name="Picture 4" descr="eq0804"/>
          <p:cNvPicPr>
            <a:picLocks noChangeAspect="1" noChangeArrowheads="1"/>
          </p:cNvPicPr>
          <p:nvPr/>
        </p:nvPicPr>
        <p:blipFill>
          <a:blip r:embed="rId2"/>
          <a:srcRect/>
          <a:stretch>
            <a:fillRect/>
          </a:stretch>
        </p:blipFill>
        <p:spPr bwMode="auto">
          <a:xfrm>
            <a:off x="3238500" y="3000375"/>
            <a:ext cx="2667000" cy="15716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a:t>© 2012 Pearson Prentice Hall. All rights reserved.</a:t>
            </a:r>
          </a:p>
        </p:txBody>
      </p:sp>
      <p:sp>
        <p:nvSpPr>
          <p:cNvPr id="29699" name="Slide Number Placeholder 4"/>
          <p:cNvSpPr>
            <a:spLocks noGrp="1"/>
          </p:cNvSpPr>
          <p:nvPr>
            <p:ph type="sldNum" sz="quarter" idx="11"/>
          </p:nvPr>
        </p:nvSpPr>
        <p:spPr>
          <a:noFill/>
        </p:spPr>
        <p:txBody>
          <a:bodyPr/>
          <a:lstStyle/>
          <a:p>
            <a:r>
              <a:rPr lang="en-US"/>
              <a:t>8-</a:t>
            </a:r>
            <a:fld id="{44965F33-0AB0-4538-BB9E-EA827CEEEFB5}" type="slidenum">
              <a:rPr lang="en-US"/>
              <a:pPr/>
              <a:t>21</a:t>
            </a:fld>
            <a:endParaRPr lang="en-US"/>
          </a:p>
        </p:txBody>
      </p:sp>
      <p:sp>
        <p:nvSpPr>
          <p:cNvPr id="29700" name="Rectangle 2"/>
          <p:cNvSpPr>
            <a:spLocks noGrp="1" noChangeArrowheads="1"/>
          </p:cNvSpPr>
          <p:nvPr>
            <p:ph type="title"/>
          </p:nvPr>
        </p:nvSpPr>
        <p:spPr/>
        <p:txBody>
          <a:bodyPr/>
          <a:lstStyle/>
          <a:p>
            <a:pPr eaLnBrk="1" hangingPunct="1"/>
            <a:r>
              <a:rPr lang="en-US" smtClean="0">
                <a:solidFill>
                  <a:srgbClr val="000000"/>
                </a:solidFill>
              </a:rPr>
              <a:t>Risk of a Single Asset: </a:t>
            </a:r>
            <a:br>
              <a:rPr lang="en-US" smtClean="0">
                <a:solidFill>
                  <a:srgbClr val="000000"/>
                </a:solidFill>
              </a:rPr>
            </a:br>
            <a:r>
              <a:rPr lang="en-US" smtClean="0">
                <a:solidFill>
                  <a:srgbClr val="000000"/>
                </a:solidFill>
              </a:rPr>
              <a:t>Coefficient of Variation (cont.)</a:t>
            </a:r>
          </a:p>
        </p:txBody>
      </p:sp>
      <p:sp>
        <p:nvSpPr>
          <p:cNvPr id="29701" name="Rectangle 3"/>
          <p:cNvSpPr>
            <a:spLocks noGrp="1" noChangeArrowheads="1"/>
          </p:cNvSpPr>
          <p:nvPr>
            <p:ph type="body" idx="1"/>
          </p:nvPr>
        </p:nvSpPr>
        <p:spPr/>
        <p:txBody>
          <a:bodyPr/>
          <a:lstStyle/>
          <a:p>
            <a:pPr marL="0" indent="0" eaLnBrk="1" hangingPunct="1">
              <a:buFontTx/>
              <a:buNone/>
            </a:pPr>
            <a:r>
              <a:rPr lang="en-US" smtClean="0">
                <a:solidFill>
                  <a:srgbClr val="000000"/>
                </a:solidFill>
                <a:latin typeface="Times New Roman" charset="0"/>
              </a:rPr>
              <a:t>Using the standard deviations (from Table 8.4) and the expected returns (from Table 8.3) for assets A and B to calculate the coefficients of variation yields the following:</a:t>
            </a:r>
          </a:p>
          <a:p>
            <a:pPr marL="0" indent="0" algn="ctr" eaLnBrk="1" hangingPunct="1">
              <a:buFontTx/>
              <a:buNone/>
            </a:pPr>
            <a:r>
              <a:rPr lang="en-US" i="1" smtClean="0">
                <a:latin typeface="Times New Roman" charset="0"/>
              </a:rPr>
              <a:t>CV</a:t>
            </a:r>
            <a:r>
              <a:rPr lang="en-US" i="1" baseline="-25000" smtClean="0">
                <a:solidFill>
                  <a:srgbClr val="000000"/>
                </a:solidFill>
                <a:latin typeface="Times New Roman" charset="0"/>
              </a:rPr>
              <a:t>A</a:t>
            </a:r>
            <a:r>
              <a:rPr lang="en-US" baseline="-25000" smtClean="0">
                <a:solidFill>
                  <a:srgbClr val="000000"/>
                </a:solidFill>
                <a:latin typeface="Times New Roman" charset="0"/>
              </a:rPr>
              <a:t> </a:t>
            </a:r>
            <a:r>
              <a:rPr lang="en-US" smtClean="0">
                <a:solidFill>
                  <a:srgbClr val="000000"/>
                </a:solidFill>
                <a:latin typeface="Times New Roman" charset="0"/>
              </a:rPr>
              <a:t>= 1.41% </a:t>
            </a:r>
            <a:r>
              <a:rPr lang="en-US" smtClean="0">
                <a:solidFill>
                  <a:srgbClr val="000000"/>
                </a:solidFill>
                <a:latin typeface="Times New Roman" charset="0"/>
                <a:sym typeface="Symbol" charset="2"/>
              </a:rPr>
              <a:t>÷</a:t>
            </a:r>
            <a:r>
              <a:rPr lang="en-US" smtClean="0">
                <a:solidFill>
                  <a:srgbClr val="000000"/>
                </a:solidFill>
                <a:latin typeface="Times New Roman" charset="0"/>
              </a:rPr>
              <a:t> 15% = 0.094 </a:t>
            </a:r>
          </a:p>
          <a:p>
            <a:pPr marL="0" indent="0" algn="ctr" eaLnBrk="1" hangingPunct="1">
              <a:buFontTx/>
              <a:buNone/>
            </a:pPr>
            <a:r>
              <a:rPr lang="en-US" i="1" smtClean="0">
                <a:solidFill>
                  <a:srgbClr val="000000"/>
                </a:solidFill>
                <a:latin typeface="Times New Roman" charset="0"/>
              </a:rPr>
              <a:t>CV</a:t>
            </a:r>
            <a:r>
              <a:rPr lang="en-US" i="1" baseline="-25000" smtClean="0">
                <a:solidFill>
                  <a:srgbClr val="000000"/>
                </a:solidFill>
                <a:latin typeface="Times New Roman" charset="0"/>
              </a:rPr>
              <a:t>B</a:t>
            </a:r>
            <a:r>
              <a:rPr lang="en-US" smtClean="0">
                <a:solidFill>
                  <a:srgbClr val="000000"/>
                </a:solidFill>
                <a:latin typeface="Times New Roman" charset="0"/>
              </a:rPr>
              <a:t> = 5.66% </a:t>
            </a:r>
            <a:r>
              <a:rPr lang="en-US" smtClean="0">
                <a:solidFill>
                  <a:srgbClr val="000000"/>
                </a:solidFill>
                <a:latin typeface="Times New Roman" charset="0"/>
                <a:sym typeface="Symbol" charset="2"/>
              </a:rPr>
              <a:t>÷</a:t>
            </a:r>
            <a:r>
              <a:rPr lang="en-US" smtClean="0">
                <a:solidFill>
                  <a:srgbClr val="000000"/>
                </a:solidFill>
                <a:latin typeface="Times New Roman" charset="0"/>
              </a:rPr>
              <a:t> 15% = 0.377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a:t>© 2012 Pearson Prentice Hall. All rights reserved.</a:t>
            </a:r>
          </a:p>
        </p:txBody>
      </p:sp>
      <p:sp>
        <p:nvSpPr>
          <p:cNvPr id="30723" name="Slide Number Placeholder 4"/>
          <p:cNvSpPr>
            <a:spLocks noGrp="1"/>
          </p:cNvSpPr>
          <p:nvPr>
            <p:ph type="sldNum" sz="quarter" idx="11"/>
          </p:nvPr>
        </p:nvSpPr>
        <p:spPr>
          <a:noFill/>
        </p:spPr>
        <p:txBody>
          <a:bodyPr/>
          <a:lstStyle/>
          <a:p>
            <a:r>
              <a:rPr lang="en-US"/>
              <a:t>8-</a:t>
            </a:r>
            <a:fld id="{3B38EB38-5C6A-4F21-A2B2-C1D778D75BB7}" type="slidenum">
              <a:rPr lang="en-US"/>
              <a:pPr/>
              <a:t>22</a:t>
            </a:fld>
            <a:endParaRPr lang="en-US"/>
          </a:p>
        </p:txBody>
      </p:sp>
      <p:sp>
        <p:nvSpPr>
          <p:cNvPr id="30724"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pic>
        <p:nvPicPr>
          <p:cNvPr id="30725" name="Picture 4" descr="PF0808_table1"/>
          <p:cNvPicPr>
            <a:picLocks noChangeAspect="1" noChangeArrowheads="1"/>
          </p:cNvPicPr>
          <p:nvPr/>
        </p:nvPicPr>
        <p:blipFill>
          <a:blip r:embed="rId2"/>
          <a:srcRect/>
          <a:stretch>
            <a:fillRect/>
          </a:stretch>
        </p:blipFill>
        <p:spPr bwMode="auto">
          <a:xfrm>
            <a:off x="2039938" y="1752600"/>
            <a:ext cx="5064125" cy="2082800"/>
          </a:xfrm>
          <a:prstGeom prst="rect">
            <a:avLst/>
          </a:prstGeom>
          <a:noFill/>
          <a:ln w="9525">
            <a:noFill/>
            <a:miter lim="800000"/>
            <a:headEnd/>
            <a:tailEnd/>
          </a:ln>
        </p:spPr>
      </p:pic>
      <p:pic>
        <p:nvPicPr>
          <p:cNvPr id="30726" name="Picture 5" descr="PF0808_table2"/>
          <p:cNvPicPr>
            <a:picLocks noChangeAspect="1" noChangeArrowheads="1"/>
          </p:cNvPicPr>
          <p:nvPr/>
        </p:nvPicPr>
        <p:blipFill>
          <a:blip r:embed="rId3"/>
          <a:srcRect/>
          <a:stretch>
            <a:fillRect/>
          </a:stretch>
        </p:blipFill>
        <p:spPr bwMode="auto">
          <a:xfrm>
            <a:off x="344488" y="4038600"/>
            <a:ext cx="8455025" cy="20288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a:t>© 2012 Pearson Prentice Hall. All rights reserved.</a:t>
            </a:r>
          </a:p>
        </p:txBody>
      </p:sp>
      <p:sp>
        <p:nvSpPr>
          <p:cNvPr id="31747" name="Slide Number Placeholder 4"/>
          <p:cNvSpPr>
            <a:spLocks noGrp="1"/>
          </p:cNvSpPr>
          <p:nvPr>
            <p:ph type="sldNum" sz="quarter" idx="11"/>
          </p:nvPr>
        </p:nvSpPr>
        <p:spPr>
          <a:noFill/>
        </p:spPr>
        <p:txBody>
          <a:bodyPr/>
          <a:lstStyle/>
          <a:p>
            <a:r>
              <a:rPr lang="en-US"/>
              <a:t>8-</a:t>
            </a:r>
            <a:fld id="{85F23ABE-0F6E-4E67-A094-EC05FFC0379F}" type="slidenum">
              <a:rPr lang="en-US"/>
              <a:pPr/>
              <a:t>23</a:t>
            </a:fld>
            <a:endParaRPr lang="en-US"/>
          </a:p>
        </p:txBody>
      </p:sp>
      <p:sp>
        <p:nvSpPr>
          <p:cNvPr id="31748" name="Rectangle 2"/>
          <p:cNvSpPr>
            <a:spLocks noGrp="1" noChangeArrowheads="1"/>
          </p:cNvSpPr>
          <p:nvPr>
            <p:ph type="title"/>
          </p:nvPr>
        </p:nvSpPr>
        <p:spPr/>
        <p:txBody>
          <a:bodyPr/>
          <a:lstStyle/>
          <a:p>
            <a:pPr eaLnBrk="1" hangingPunct="1"/>
            <a:r>
              <a:rPr lang="en-US" smtClean="0">
                <a:solidFill>
                  <a:srgbClr val="000000"/>
                </a:solidFill>
              </a:rPr>
              <a:t>Personal Finance Example (cont.)</a:t>
            </a:r>
          </a:p>
        </p:txBody>
      </p:sp>
      <p:sp>
        <p:nvSpPr>
          <p:cNvPr id="31749" name="Rectangle 3"/>
          <p:cNvSpPr>
            <a:spLocks noGrp="1" noChangeArrowheads="1"/>
          </p:cNvSpPr>
          <p:nvPr>
            <p:ph type="body" idx="1"/>
          </p:nvPr>
        </p:nvSpPr>
        <p:spPr/>
        <p:txBody>
          <a:bodyPr/>
          <a:lstStyle/>
          <a:p>
            <a:pPr marL="0" indent="0" eaLnBrk="1" hangingPunct="1">
              <a:buFontTx/>
              <a:buNone/>
            </a:pPr>
            <a:r>
              <a:rPr lang="en-US" smtClean="0">
                <a:solidFill>
                  <a:srgbClr val="000000"/>
                </a:solidFill>
                <a:latin typeface="Times New Roman" charset="0"/>
              </a:rPr>
              <a:t>Assuming that the returns are equally probable:</a:t>
            </a:r>
            <a:endParaRPr lang="en-US" sz="2800" smtClean="0">
              <a:solidFill>
                <a:srgbClr val="000000"/>
              </a:solidFill>
              <a:latin typeface="Times New Roman" charset="0"/>
            </a:endParaRPr>
          </a:p>
        </p:txBody>
      </p:sp>
      <p:pic>
        <p:nvPicPr>
          <p:cNvPr id="31750" name="Picture 4" descr="eq0805"/>
          <p:cNvPicPr>
            <a:picLocks noChangeAspect="1" noChangeArrowheads="1"/>
          </p:cNvPicPr>
          <p:nvPr/>
        </p:nvPicPr>
        <p:blipFill>
          <a:blip r:embed="rId2"/>
          <a:srcRect/>
          <a:stretch>
            <a:fillRect/>
          </a:stretch>
        </p:blipFill>
        <p:spPr bwMode="auto">
          <a:xfrm>
            <a:off x="1450975" y="2674938"/>
            <a:ext cx="6207125" cy="319087"/>
          </a:xfrm>
          <a:prstGeom prst="rect">
            <a:avLst/>
          </a:prstGeom>
          <a:noFill/>
          <a:ln w="9525">
            <a:noFill/>
            <a:miter lim="800000"/>
            <a:headEnd/>
            <a:tailEnd/>
          </a:ln>
        </p:spPr>
      </p:pic>
      <p:pic>
        <p:nvPicPr>
          <p:cNvPr id="31751" name="Picture 5" descr="eq0806"/>
          <p:cNvPicPr>
            <a:picLocks noChangeAspect="1" noChangeArrowheads="1"/>
          </p:cNvPicPr>
          <p:nvPr/>
        </p:nvPicPr>
        <p:blipFill>
          <a:blip r:embed="rId3"/>
          <a:srcRect/>
          <a:stretch>
            <a:fillRect/>
          </a:stretch>
        </p:blipFill>
        <p:spPr bwMode="auto">
          <a:xfrm>
            <a:off x="228600" y="3429000"/>
            <a:ext cx="8763000" cy="877888"/>
          </a:xfrm>
          <a:prstGeom prst="rect">
            <a:avLst/>
          </a:prstGeom>
          <a:noFill/>
          <a:ln w="9525">
            <a:noFill/>
            <a:miter lim="800000"/>
            <a:headEnd/>
            <a:tailEnd/>
          </a:ln>
        </p:spPr>
      </p:pic>
      <p:pic>
        <p:nvPicPr>
          <p:cNvPr id="31752" name="Picture 6" descr="eq0807"/>
          <p:cNvPicPr>
            <a:picLocks noChangeAspect="1" noChangeArrowheads="1"/>
          </p:cNvPicPr>
          <p:nvPr/>
        </p:nvPicPr>
        <p:blipFill>
          <a:blip r:embed="rId4"/>
          <a:srcRect/>
          <a:stretch>
            <a:fillRect/>
          </a:stretch>
        </p:blipFill>
        <p:spPr bwMode="auto">
          <a:xfrm>
            <a:off x="2876550" y="4616450"/>
            <a:ext cx="3390900" cy="3365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a:t>© 2012 Pearson Prentice Hall. All rights reserved.</a:t>
            </a:r>
          </a:p>
        </p:txBody>
      </p:sp>
      <p:sp>
        <p:nvSpPr>
          <p:cNvPr id="32771" name="Slide Number Placeholder 4"/>
          <p:cNvSpPr>
            <a:spLocks noGrp="1"/>
          </p:cNvSpPr>
          <p:nvPr>
            <p:ph type="sldNum" sz="quarter" idx="11"/>
          </p:nvPr>
        </p:nvSpPr>
        <p:spPr>
          <a:noFill/>
        </p:spPr>
        <p:txBody>
          <a:bodyPr/>
          <a:lstStyle/>
          <a:p>
            <a:r>
              <a:rPr lang="en-US"/>
              <a:t>8-</a:t>
            </a:r>
            <a:fld id="{65ADB2D5-28AE-467C-8E7A-B41C39D2E413}" type="slidenum">
              <a:rPr lang="en-US"/>
              <a:pPr/>
              <a:t>24</a:t>
            </a:fld>
            <a:endParaRPr lang="en-US"/>
          </a:p>
        </p:txBody>
      </p:sp>
      <p:sp>
        <p:nvSpPr>
          <p:cNvPr id="32772" name="Rectangle 2"/>
          <p:cNvSpPr>
            <a:spLocks noGrp="1" noChangeArrowheads="1"/>
          </p:cNvSpPr>
          <p:nvPr>
            <p:ph type="title"/>
          </p:nvPr>
        </p:nvSpPr>
        <p:spPr/>
        <p:txBody>
          <a:bodyPr/>
          <a:lstStyle/>
          <a:p>
            <a:pPr eaLnBrk="1" hangingPunct="1"/>
            <a:r>
              <a:rPr lang="en-US" smtClean="0">
                <a:solidFill>
                  <a:srgbClr val="000000"/>
                </a:solidFill>
              </a:rPr>
              <a:t>Risk of a Portfolio</a:t>
            </a:r>
          </a:p>
        </p:txBody>
      </p:sp>
      <p:sp>
        <p:nvSpPr>
          <p:cNvPr id="32773" name="Rectangle 3"/>
          <p:cNvSpPr>
            <a:spLocks noGrp="1" noChangeArrowheads="1"/>
          </p:cNvSpPr>
          <p:nvPr>
            <p:ph type="body" idx="1"/>
          </p:nvPr>
        </p:nvSpPr>
        <p:spPr/>
        <p:txBody>
          <a:bodyPr/>
          <a:lstStyle/>
          <a:p>
            <a:pPr eaLnBrk="1" hangingPunct="1">
              <a:lnSpc>
                <a:spcPct val="90000"/>
              </a:lnSpc>
            </a:pPr>
            <a:r>
              <a:rPr lang="en-US" smtClean="0">
                <a:solidFill>
                  <a:srgbClr val="000000"/>
                </a:solidFill>
                <a:latin typeface="Times New Roman" charset="0"/>
              </a:rPr>
              <a:t>In real-world situations, the risk of any single investment would not be viewed independently of other assets. </a:t>
            </a:r>
          </a:p>
          <a:p>
            <a:pPr eaLnBrk="1" hangingPunct="1">
              <a:lnSpc>
                <a:spcPct val="90000"/>
              </a:lnSpc>
            </a:pPr>
            <a:r>
              <a:rPr lang="en-US" smtClean="0">
                <a:solidFill>
                  <a:srgbClr val="000000"/>
                </a:solidFill>
                <a:latin typeface="Times New Roman" charset="0"/>
              </a:rPr>
              <a:t>New investments must be considered in light of their impact on the risk and return of an investor</a:t>
            </a:r>
            <a:r>
              <a:rPr lang="en-US" smtClean="0">
                <a:solidFill>
                  <a:srgbClr val="000000"/>
                </a:solidFill>
              </a:rPr>
              <a:t>’</a:t>
            </a:r>
            <a:r>
              <a:rPr lang="en-US" smtClean="0">
                <a:solidFill>
                  <a:srgbClr val="000000"/>
                </a:solidFill>
                <a:latin typeface="Times New Roman" charset="0"/>
              </a:rPr>
              <a:t>s portfolio of assets. </a:t>
            </a:r>
          </a:p>
          <a:p>
            <a:pPr eaLnBrk="1" hangingPunct="1">
              <a:lnSpc>
                <a:spcPct val="90000"/>
              </a:lnSpc>
            </a:pPr>
            <a:r>
              <a:rPr lang="en-US" smtClean="0">
                <a:solidFill>
                  <a:srgbClr val="000000"/>
                </a:solidFill>
                <a:latin typeface="Times New Roman" charset="0"/>
              </a:rPr>
              <a:t>The financial manager</a:t>
            </a:r>
            <a:r>
              <a:rPr lang="en-US" smtClean="0">
                <a:solidFill>
                  <a:srgbClr val="000000"/>
                </a:solidFill>
              </a:rPr>
              <a:t>’</a:t>
            </a:r>
            <a:r>
              <a:rPr lang="en-US" smtClean="0">
                <a:solidFill>
                  <a:srgbClr val="000000"/>
                </a:solidFill>
                <a:latin typeface="Times New Roman" charset="0"/>
              </a:rPr>
              <a:t>s goal is to create an </a:t>
            </a:r>
            <a:r>
              <a:rPr lang="en-US" b="1" smtClean="0">
                <a:solidFill>
                  <a:srgbClr val="000000"/>
                </a:solidFill>
                <a:latin typeface="Times New Roman" charset="0"/>
              </a:rPr>
              <a:t>efficient portfolio,</a:t>
            </a:r>
            <a:r>
              <a:rPr lang="en-US" smtClean="0">
                <a:solidFill>
                  <a:srgbClr val="000000"/>
                </a:solidFill>
                <a:latin typeface="Times New Roman" charset="0"/>
              </a:rPr>
              <a:t> a portfolio that maximum return for a given level of risk.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a:t>© 2012 Pearson Prentice Hall. All rights reserved.</a:t>
            </a:r>
          </a:p>
        </p:txBody>
      </p:sp>
      <p:sp>
        <p:nvSpPr>
          <p:cNvPr id="33795" name="Slide Number Placeholder 4"/>
          <p:cNvSpPr>
            <a:spLocks noGrp="1"/>
          </p:cNvSpPr>
          <p:nvPr>
            <p:ph type="sldNum" sz="quarter" idx="11"/>
          </p:nvPr>
        </p:nvSpPr>
        <p:spPr>
          <a:noFill/>
        </p:spPr>
        <p:txBody>
          <a:bodyPr/>
          <a:lstStyle/>
          <a:p>
            <a:r>
              <a:rPr lang="en-US"/>
              <a:t>8-</a:t>
            </a:r>
            <a:fld id="{385AB4D8-636D-4E82-9B85-487D5EB3826D}" type="slidenum">
              <a:rPr lang="en-US"/>
              <a:pPr/>
              <a:t>25</a:t>
            </a:fld>
            <a:endParaRPr lang="en-US"/>
          </a:p>
        </p:txBody>
      </p:sp>
      <p:sp>
        <p:nvSpPr>
          <p:cNvPr id="3379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Risk of a Portfolio: Portfolio Return and Standard Deviation</a:t>
            </a:r>
          </a:p>
        </p:txBody>
      </p:sp>
      <p:sp>
        <p:nvSpPr>
          <p:cNvPr id="33797" name="Rectangle 3"/>
          <p:cNvSpPr>
            <a:spLocks noGrp="1" noChangeArrowheads="1"/>
          </p:cNvSpPr>
          <p:nvPr>
            <p:ph type="body" idx="1"/>
          </p:nvPr>
        </p:nvSpPr>
        <p:spPr/>
        <p:txBody>
          <a:bodyPr/>
          <a:lstStyle/>
          <a:p>
            <a:pPr marL="0" indent="0" eaLnBrk="1" hangingPunct="1">
              <a:buFontTx/>
              <a:buNone/>
            </a:pPr>
            <a:r>
              <a:rPr lang="en-US" sz="2800" smtClean="0">
                <a:solidFill>
                  <a:srgbClr val="000000"/>
                </a:solidFill>
                <a:latin typeface="Times New Roman" charset="0"/>
              </a:rPr>
              <a:t>The return on a portfolio is a weighted average of the returns on the individual assets from which it is formed.</a:t>
            </a:r>
          </a:p>
          <a:p>
            <a:pPr marL="0" indent="0" eaLnBrk="1" hangingPunct="1">
              <a:buFontTx/>
              <a:buNone/>
            </a:pPr>
            <a:r>
              <a:rPr lang="en-US" sz="2800" smtClean="0">
                <a:solidFill>
                  <a:srgbClr val="000000"/>
                </a:solidFill>
                <a:latin typeface="Times New Roman" charset="0"/>
              </a:rPr>
              <a:t> </a:t>
            </a:r>
          </a:p>
          <a:p>
            <a:pPr marL="0" indent="0" eaLnBrk="1" hangingPunct="1">
              <a:buFontTx/>
              <a:buNone/>
            </a:pPr>
            <a:endParaRPr lang="en-US" sz="2800" smtClean="0">
              <a:solidFill>
                <a:srgbClr val="000000"/>
              </a:solidFill>
              <a:latin typeface="Times New Roman" charset="0"/>
            </a:endParaRPr>
          </a:p>
          <a:p>
            <a:pPr marL="0" indent="0" eaLnBrk="1" hangingPunct="1">
              <a:buFontTx/>
              <a:buNone/>
            </a:pPr>
            <a:r>
              <a:rPr lang="en-US" sz="2800" smtClean="0">
                <a:latin typeface="Times New Roman" charset="0"/>
              </a:rPr>
              <a:t>where</a:t>
            </a:r>
          </a:p>
        </p:txBody>
      </p:sp>
      <p:pic>
        <p:nvPicPr>
          <p:cNvPr id="33798" name="Picture 5" descr="eq0808"/>
          <p:cNvPicPr>
            <a:picLocks noChangeAspect="1" noChangeArrowheads="1"/>
          </p:cNvPicPr>
          <p:nvPr/>
        </p:nvPicPr>
        <p:blipFill>
          <a:blip r:embed="rId2"/>
          <a:srcRect/>
          <a:stretch>
            <a:fillRect/>
          </a:stretch>
        </p:blipFill>
        <p:spPr bwMode="auto">
          <a:xfrm>
            <a:off x="609600" y="2590800"/>
            <a:ext cx="7924800" cy="971550"/>
          </a:xfrm>
          <a:prstGeom prst="rect">
            <a:avLst/>
          </a:prstGeom>
          <a:noFill/>
          <a:ln w="9525">
            <a:noFill/>
            <a:miter lim="800000"/>
            <a:headEnd/>
            <a:tailEnd/>
          </a:ln>
        </p:spPr>
      </p:pic>
      <p:graphicFrame>
        <p:nvGraphicFramePr>
          <p:cNvPr id="180254" name="Group 30"/>
          <p:cNvGraphicFramePr>
            <a:graphicFrameLocks noGrp="1"/>
          </p:cNvGraphicFramePr>
          <p:nvPr/>
        </p:nvGraphicFramePr>
        <p:xfrm>
          <a:off x="1409700" y="4214813"/>
          <a:ext cx="6324600" cy="1194816"/>
        </p:xfrm>
        <a:graphic>
          <a:graphicData uri="http://schemas.openxmlformats.org/drawingml/2006/table">
            <a:tbl>
              <a:tblPr/>
              <a:tblGrid>
                <a:gridCol w="523875"/>
                <a:gridCol w="292100"/>
                <a:gridCol w="5508625"/>
              </a:tblGrid>
              <a:tr h="3730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smtClean="0">
                          <a:ln>
                            <a:noFill/>
                          </a:ln>
                          <a:solidFill>
                            <a:srgbClr val="000000"/>
                          </a:solidFill>
                          <a:effectLst/>
                          <a:latin typeface="Times New Roman" charset="0"/>
                          <a:ea typeface="ＭＳ Ｐゴシック" charset="-128"/>
                        </a:rPr>
                        <a:t>w</a:t>
                      </a:r>
                      <a:r>
                        <a:rPr kumimoji="0" lang="en-US" sz="2800" b="0" i="1" u="none" strike="noStrike" cap="none" normalizeH="0" baseline="-25000" smtClean="0">
                          <a:ln>
                            <a:noFill/>
                          </a:ln>
                          <a:solidFill>
                            <a:srgbClr val="000000"/>
                          </a:solidFill>
                          <a:effectLst/>
                          <a:latin typeface="Times New Roman" charset="0"/>
                          <a:ea typeface="ＭＳ Ｐゴシック" charset="-128"/>
                        </a:rPr>
                        <a:t>j</a:t>
                      </a:r>
                    </a:p>
                  </a:txBody>
                  <a:tcPr marL="45720" marR="4572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ts val="600"/>
                        </a:spcBef>
                        <a:spcAft>
                          <a:spcPts val="600"/>
                        </a:spcAft>
                        <a:buClrTx/>
                        <a:buSzTx/>
                        <a:buFontTx/>
                        <a:buNone/>
                        <a:tabLst/>
                      </a:pPr>
                      <a:r>
                        <a:rPr kumimoji="0" lang="en-US" sz="2800" b="0" i="0" u="none" strike="noStrike" cap="none" normalizeH="0" baseline="0" smtClean="0">
                          <a:ln>
                            <a:noFill/>
                          </a:ln>
                          <a:solidFill>
                            <a:srgbClr val="000000"/>
                          </a:solidFill>
                          <a:effectLst/>
                          <a:latin typeface="Times New Roman" charset="0"/>
                          <a:ea typeface="ＭＳ Ｐゴシック" charset="-128"/>
                        </a:rPr>
                        <a:t>proportion of the portfolio</a:t>
                      </a:r>
                      <a:r>
                        <a:rPr kumimoji="0" lang="en-US" sz="2800" b="0" i="0" u="none" strike="noStrike" cap="none" normalizeH="0" baseline="0" smtClean="0">
                          <a:ln>
                            <a:noFill/>
                          </a:ln>
                          <a:solidFill>
                            <a:srgbClr val="000000"/>
                          </a:solidFill>
                          <a:effectLst/>
                          <a:latin typeface="Arial"/>
                          <a:ea typeface="ＭＳ Ｐゴシック" charset="-128"/>
                        </a:rPr>
                        <a:t>’</a:t>
                      </a:r>
                      <a:r>
                        <a:rPr kumimoji="0" lang="en-US" sz="2800" b="0" i="0" u="none" strike="noStrike" cap="none" normalizeH="0" baseline="0" smtClean="0">
                          <a:ln>
                            <a:noFill/>
                          </a:ln>
                          <a:solidFill>
                            <a:srgbClr val="000000"/>
                          </a:solidFill>
                          <a:effectLst/>
                          <a:latin typeface="Times New Roman" charset="0"/>
                          <a:ea typeface="ＭＳ Ｐゴシック" charset="-128"/>
                        </a:rPr>
                        <a:t>s total dollar value represented by asset </a:t>
                      </a:r>
                      <a:r>
                        <a:rPr kumimoji="0" lang="en-US" sz="2800" b="0" i="1" u="none" strike="noStrike" cap="none" normalizeH="0" baseline="0" smtClean="0">
                          <a:ln>
                            <a:noFill/>
                          </a:ln>
                          <a:solidFill>
                            <a:srgbClr val="000000"/>
                          </a:solidFill>
                          <a:effectLst/>
                          <a:latin typeface="Times New Roman" charset="0"/>
                          <a:ea typeface="ＭＳ Ｐゴシック" charset="-128"/>
                        </a:rPr>
                        <a:t>j</a:t>
                      </a:r>
                    </a:p>
                  </a:txBody>
                  <a:tcPr marL="45720" marR="45720" marT="0" marB="0" horzOverflow="overflow">
                    <a:lnL>
                      <a:noFill/>
                    </a:lnL>
                    <a:lnR cap="flat">
                      <a:noFill/>
                    </a:lnR>
                    <a:lnT cap="flat">
                      <a:noFill/>
                    </a:lnT>
                    <a:lnB>
                      <a:noFill/>
                    </a:lnB>
                    <a:lnTlToBr>
                      <a:noFill/>
                    </a:lnTlToBr>
                    <a:lnBlToTr>
                      <a:noFill/>
                    </a:lnBlToTr>
                    <a:noFill/>
                  </a:tcPr>
                </a:tc>
              </a:tr>
              <a:tr h="3810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smtClean="0">
                          <a:ln>
                            <a:noFill/>
                          </a:ln>
                          <a:solidFill>
                            <a:srgbClr val="000000"/>
                          </a:solidFill>
                          <a:effectLst/>
                          <a:latin typeface="Times New Roman" charset="0"/>
                          <a:ea typeface="ＭＳ Ｐゴシック" charset="-128"/>
                        </a:rPr>
                        <a:t>r</a:t>
                      </a:r>
                      <a:r>
                        <a:rPr kumimoji="0" lang="en-US" sz="2800" b="0" i="1" u="none" strike="noStrike" cap="none" normalizeH="0" baseline="-25000" smtClean="0">
                          <a:ln>
                            <a:noFill/>
                          </a:ln>
                          <a:solidFill>
                            <a:srgbClr val="000000"/>
                          </a:solidFill>
                          <a:effectLst/>
                          <a:latin typeface="Times New Roman" charset="0"/>
                          <a:ea typeface="ＭＳ Ｐゴシック" charset="-128"/>
                        </a:rPr>
                        <a:t>j</a:t>
                      </a:r>
                    </a:p>
                  </a:txBody>
                  <a:tcPr marL="45720" marR="45720" marT="0" marB="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charset="0"/>
                          <a:ea typeface="ＭＳ Ｐゴシック" charset="-128"/>
                        </a:rPr>
                        <a:t>return on asset </a:t>
                      </a:r>
                      <a:r>
                        <a:rPr kumimoji="0" lang="en-US" sz="2800" b="0" i="1" u="none" strike="noStrike" cap="none" normalizeH="0" baseline="0" smtClean="0">
                          <a:ln>
                            <a:noFill/>
                          </a:ln>
                          <a:solidFill>
                            <a:srgbClr val="000000"/>
                          </a:solidFill>
                          <a:effectLst/>
                          <a:latin typeface="Times New Roman" charset="0"/>
                          <a:ea typeface="ＭＳ Ｐゴシック" charset="-128"/>
                        </a:rPr>
                        <a:t>j</a:t>
                      </a:r>
                    </a:p>
                  </a:txBody>
                  <a:tcPr marL="45720" marR="4572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a:t>© 2012 Pearson Prentice Hall. All rights reserved.</a:t>
            </a:r>
          </a:p>
        </p:txBody>
      </p:sp>
      <p:sp>
        <p:nvSpPr>
          <p:cNvPr id="34819" name="Slide Number Placeholder 4"/>
          <p:cNvSpPr>
            <a:spLocks noGrp="1"/>
          </p:cNvSpPr>
          <p:nvPr>
            <p:ph type="sldNum" sz="quarter" idx="11"/>
          </p:nvPr>
        </p:nvSpPr>
        <p:spPr>
          <a:noFill/>
        </p:spPr>
        <p:txBody>
          <a:bodyPr/>
          <a:lstStyle/>
          <a:p>
            <a:r>
              <a:rPr lang="en-US"/>
              <a:t>8-</a:t>
            </a:r>
            <a:fld id="{DC423A3E-0893-4601-936C-F3D8DCEBA274}" type="slidenum">
              <a:rPr lang="en-US"/>
              <a:pPr/>
              <a:t>26</a:t>
            </a:fld>
            <a:endParaRPr lang="en-US"/>
          </a:p>
        </p:txBody>
      </p:sp>
      <p:sp>
        <p:nvSpPr>
          <p:cNvPr id="34820"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Risk of a Portfolio: Portfolio Return and Standard Deviation</a:t>
            </a:r>
          </a:p>
        </p:txBody>
      </p:sp>
      <p:sp>
        <p:nvSpPr>
          <p:cNvPr id="34821" name="Rectangle 3"/>
          <p:cNvSpPr>
            <a:spLocks noGrp="1" noChangeArrowheads="1"/>
          </p:cNvSpPr>
          <p:nvPr>
            <p:ph type="body" idx="1"/>
          </p:nvPr>
        </p:nvSpPr>
        <p:spPr/>
        <p:txBody>
          <a:bodyPr/>
          <a:lstStyle/>
          <a:p>
            <a:pPr marL="0" indent="0" eaLnBrk="1" hangingPunct="1">
              <a:lnSpc>
                <a:spcPct val="90000"/>
              </a:lnSpc>
              <a:buFontTx/>
              <a:buNone/>
            </a:pPr>
            <a:r>
              <a:rPr lang="en-US" sz="2800" smtClean="0">
                <a:solidFill>
                  <a:srgbClr val="000000"/>
                </a:solidFill>
                <a:latin typeface="Times New Roman" charset="0"/>
              </a:rPr>
              <a:t>James purchases 100 shares of Wal-Mart at a price of $55 per share, so his total investment in Wal-Mart is $5,500. He also buys 100 shares of Cisco Systems at $25 per share, so the total investment in Cisco stock is $2,500. </a:t>
            </a:r>
          </a:p>
          <a:p>
            <a:pPr lvl="1" eaLnBrk="1" hangingPunct="1">
              <a:lnSpc>
                <a:spcPct val="90000"/>
              </a:lnSpc>
            </a:pPr>
            <a:r>
              <a:rPr lang="en-US" sz="2400" smtClean="0">
                <a:solidFill>
                  <a:srgbClr val="000000"/>
                </a:solidFill>
                <a:latin typeface="Times New Roman" charset="0"/>
              </a:rPr>
              <a:t>Combining these two holdings, James</a:t>
            </a:r>
            <a:r>
              <a:rPr lang="en-US" sz="2400" smtClean="0">
                <a:solidFill>
                  <a:srgbClr val="000000"/>
                </a:solidFill>
              </a:rPr>
              <a:t>’</a:t>
            </a:r>
            <a:r>
              <a:rPr lang="en-US" sz="2400" smtClean="0">
                <a:solidFill>
                  <a:srgbClr val="000000"/>
                </a:solidFill>
                <a:latin typeface="Times New Roman" charset="0"/>
              </a:rPr>
              <a:t> total portfolio is worth $8,000. </a:t>
            </a:r>
          </a:p>
          <a:p>
            <a:pPr lvl="1" eaLnBrk="1" hangingPunct="1">
              <a:lnSpc>
                <a:spcPct val="90000"/>
              </a:lnSpc>
            </a:pPr>
            <a:r>
              <a:rPr lang="en-US" sz="2400" smtClean="0">
                <a:solidFill>
                  <a:srgbClr val="000000"/>
                </a:solidFill>
                <a:latin typeface="Times New Roman" charset="0"/>
              </a:rPr>
              <a:t>Of the total, 68.75% is invested in Wal-Mart ($5,500/$8,000) and 31.25% is invested in Cisco Systems ($2,500/$8,000). </a:t>
            </a:r>
          </a:p>
          <a:p>
            <a:pPr lvl="1" eaLnBrk="1" hangingPunct="1">
              <a:lnSpc>
                <a:spcPct val="90000"/>
              </a:lnSpc>
            </a:pPr>
            <a:r>
              <a:rPr lang="en-US" sz="2400" smtClean="0">
                <a:solidFill>
                  <a:srgbClr val="000000"/>
                </a:solidFill>
                <a:latin typeface="Times New Roman" charset="0"/>
              </a:rPr>
              <a:t>Thus, </a:t>
            </a:r>
            <a:r>
              <a:rPr lang="en-US" sz="2400" i="1" smtClean="0">
                <a:solidFill>
                  <a:srgbClr val="000000"/>
                </a:solidFill>
                <a:latin typeface="Times New Roman" charset="0"/>
              </a:rPr>
              <a:t>w</a:t>
            </a:r>
            <a:r>
              <a:rPr lang="en-US" sz="2400" baseline="-25000" smtClean="0">
                <a:solidFill>
                  <a:srgbClr val="000000"/>
                </a:solidFill>
                <a:latin typeface="Times New Roman" charset="0"/>
              </a:rPr>
              <a:t>1</a:t>
            </a:r>
            <a:r>
              <a:rPr lang="en-US" sz="2400" smtClean="0">
                <a:solidFill>
                  <a:srgbClr val="000000"/>
                </a:solidFill>
                <a:latin typeface="Times New Roman" charset="0"/>
              </a:rPr>
              <a:t> = 0.6875, </a:t>
            </a:r>
            <a:r>
              <a:rPr lang="en-US" sz="2400" i="1" smtClean="0">
                <a:solidFill>
                  <a:srgbClr val="000000"/>
                </a:solidFill>
                <a:latin typeface="Times New Roman" charset="0"/>
              </a:rPr>
              <a:t>w</a:t>
            </a:r>
            <a:r>
              <a:rPr lang="en-US" sz="2400" baseline="-25000" smtClean="0">
                <a:solidFill>
                  <a:srgbClr val="000000"/>
                </a:solidFill>
                <a:latin typeface="Times New Roman" charset="0"/>
              </a:rPr>
              <a:t>2</a:t>
            </a:r>
            <a:r>
              <a:rPr lang="en-US" sz="2400" smtClean="0">
                <a:solidFill>
                  <a:srgbClr val="000000"/>
                </a:solidFill>
                <a:latin typeface="Times New Roman" charset="0"/>
              </a:rPr>
              <a:t> = 0.3125, and </a:t>
            </a:r>
            <a:r>
              <a:rPr lang="en-US" sz="2400" i="1" smtClean="0">
                <a:solidFill>
                  <a:srgbClr val="000000"/>
                </a:solidFill>
                <a:latin typeface="Times New Roman" charset="0"/>
              </a:rPr>
              <a:t>w</a:t>
            </a:r>
            <a:r>
              <a:rPr lang="en-US" sz="2400" baseline="-25000" smtClean="0">
                <a:solidFill>
                  <a:srgbClr val="000000"/>
                </a:solidFill>
                <a:latin typeface="Times New Roman" charset="0"/>
              </a:rPr>
              <a:t>1</a:t>
            </a:r>
            <a:r>
              <a:rPr lang="en-US" sz="2400" smtClean="0">
                <a:solidFill>
                  <a:srgbClr val="000000"/>
                </a:solidFill>
                <a:latin typeface="Times New Roman" charset="0"/>
              </a:rPr>
              <a:t> + </a:t>
            </a:r>
            <a:r>
              <a:rPr lang="en-US" sz="2400" i="1" smtClean="0">
                <a:solidFill>
                  <a:srgbClr val="000000"/>
                </a:solidFill>
                <a:latin typeface="Times New Roman" charset="0"/>
              </a:rPr>
              <a:t>w</a:t>
            </a:r>
            <a:r>
              <a:rPr lang="en-US" sz="2400" baseline="-25000" smtClean="0">
                <a:solidFill>
                  <a:srgbClr val="000000"/>
                </a:solidFill>
                <a:latin typeface="Times New Roman" charset="0"/>
              </a:rPr>
              <a:t>2</a:t>
            </a:r>
            <a:r>
              <a:rPr lang="en-US" sz="2400" smtClean="0">
                <a:solidFill>
                  <a:srgbClr val="000000"/>
                </a:solidFill>
                <a:latin typeface="Times New Roman" charset="0"/>
              </a:rPr>
              <a:t> = 1.0.</a:t>
            </a:r>
          </a:p>
          <a:p>
            <a:pPr marL="0" indent="0" eaLnBrk="1" hangingPunct="1">
              <a:lnSpc>
                <a:spcPct val="90000"/>
              </a:lnSpc>
            </a:pPr>
            <a:endParaRPr lang="en-US" sz="2800" smtClean="0">
              <a:solidFill>
                <a:srgbClr val="000000"/>
              </a:solidFill>
              <a:latin typeface="Times New Roman"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a:t>© 2012 Pearson Prentice Hall. All rights reserved.</a:t>
            </a:r>
          </a:p>
        </p:txBody>
      </p:sp>
      <p:sp>
        <p:nvSpPr>
          <p:cNvPr id="35843" name="Slide Number Placeholder 4"/>
          <p:cNvSpPr>
            <a:spLocks noGrp="1"/>
          </p:cNvSpPr>
          <p:nvPr>
            <p:ph type="sldNum" sz="quarter" idx="11"/>
          </p:nvPr>
        </p:nvSpPr>
        <p:spPr>
          <a:noFill/>
        </p:spPr>
        <p:txBody>
          <a:bodyPr/>
          <a:lstStyle/>
          <a:p>
            <a:r>
              <a:rPr lang="en-US"/>
              <a:t>8-</a:t>
            </a:r>
            <a:fld id="{11DB0132-908F-4396-B5A6-02E014B123C4}" type="slidenum">
              <a:rPr lang="en-US"/>
              <a:pPr/>
              <a:t>27</a:t>
            </a:fld>
            <a:endParaRPr lang="en-US"/>
          </a:p>
        </p:txBody>
      </p:sp>
      <p:sp>
        <p:nvSpPr>
          <p:cNvPr id="35844"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8.6a Expected Return, Expected Value, and Standard Deviation of Returns for </a:t>
            </a:r>
            <a:br>
              <a:rPr lang="en-US" sz="2400" smtClean="0">
                <a:solidFill>
                  <a:srgbClr val="000000"/>
                </a:solidFill>
              </a:rPr>
            </a:br>
            <a:r>
              <a:rPr lang="en-US" sz="2400" smtClean="0">
                <a:solidFill>
                  <a:srgbClr val="000000"/>
                </a:solidFill>
              </a:rPr>
              <a:t>Portfolio XY</a:t>
            </a:r>
            <a:endParaRPr lang="en-US" smtClean="0">
              <a:solidFill>
                <a:srgbClr val="000000"/>
              </a:solidFill>
            </a:endParaRPr>
          </a:p>
        </p:txBody>
      </p:sp>
      <p:pic>
        <p:nvPicPr>
          <p:cNvPr id="35845" name="Picture 5" descr="table0806b"/>
          <p:cNvPicPr>
            <a:picLocks noChangeAspect="1" noChangeArrowheads="1"/>
          </p:cNvPicPr>
          <p:nvPr/>
        </p:nvPicPr>
        <p:blipFill>
          <a:blip r:embed="rId2"/>
          <a:srcRect/>
          <a:stretch>
            <a:fillRect/>
          </a:stretch>
        </p:blipFill>
        <p:spPr bwMode="auto">
          <a:xfrm>
            <a:off x="241300" y="1981200"/>
            <a:ext cx="8666163" cy="38623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a:t>© 2012 Pearson Prentice Hall. All rights reserved.</a:t>
            </a:r>
          </a:p>
        </p:txBody>
      </p:sp>
      <p:sp>
        <p:nvSpPr>
          <p:cNvPr id="36867" name="Slide Number Placeholder 4"/>
          <p:cNvSpPr>
            <a:spLocks noGrp="1"/>
          </p:cNvSpPr>
          <p:nvPr>
            <p:ph type="sldNum" sz="quarter" idx="11"/>
          </p:nvPr>
        </p:nvSpPr>
        <p:spPr>
          <a:noFill/>
        </p:spPr>
        <p:txBody>
          <a:bodyPr/>
          <a:lstStyle/>
          <a:p>
            <a:r>
              <a:rPr lang="en-US"/>
              <a:t>8-</a:t>
            </a:r>
            <a:fld id="{4D3D4057-6C20-430A-93CB-5DE60D559BB1}" type="slidenum">
              <a:rPr lang="en-US"/>
              <a:pPr/>
              <a:t>28</a:t>
            </a:fld>
            <a:endParaRPr lang="en-US"/>
          </a:p>
        </p:txBody>
      </p:sp>
      <p:sp>
        <p:nvSpPr>
          <p:cNvPr id="36868"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8.6b Expected Return, Expected Value, and Standard Deviation of Returns for </a:t>
            </a:r>
            <a:br>
              <a:rPr lang="en-US" sz="2400" smtClean="0">
                <a:solidFill>
                  <a:srgbClr val="000000"/>
                </a:solidFill>
              </a:rPr>
            </a:br>
            <a:r>
              <a:rPr lang="en-US" sz="2400" smtClean="0">
                <a:solidFill>
                  <a:srgbClr val="000000"/>
                </a:solidFill>
              </a:rPr>
              <a:t>Portfolio XY</a:t>
            </a:r>
            <a:endParaRPr lang="en-US" smtClean="0">
              <a:solidFill>
                <a:srgbClr val="000000"/>
              </a:solidFill>
            </a:endParaRPr>
          </a:p>
        </p:txBody>
      </p:sp>
      <p:pic>
        <p:nvPicPr>
          <p:cNvPr id="36869" name="Picture 4" descr="table0806a"/>
          <p:cNvPicPr>
            <a:picLocks noChangeAspect="1" noChangeArrowheads="1"/>
          </p:cNvPicPr>
          <p:nvPr/>
        </p:nvPicPr>
        <p:blipFill>
          <a:blip r:embed="rId2"/>
          <a:srcRect/>
          <a:stretch>
            <a:fillRect/>
          </a:stretch>
        </p:blipFill>
        <p:spPr bwMode="auto">
          <a:xfrm>
            <a:off x="233363" y="2438400"/>
            <a:ext cx="8675687" cy="31003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a:t>© 2012 Pearson Prentice Hall. All rights reserved.</a:t>
            </a:r>
          </a:p>
        </p:txBody>
      </p:sp>
      <p:sp>
        <p:nvSpPr>
          <p:cNvPr id="37891" name="Slide Number Placeholder 4"/>
          <p:cNvSpPr>
            <a:spLocks noGrp="1"/>
          </p:cNvSpPr>
          <p:nvPr>
            <p:ph type="sldNum" sz="quarter" idx="11"/>
          </p:nvPr>
        </p:nvSpPr>
        <p:spPr>
          <a:noFill/>
        </p:spPr>
        <p:txBody>
          <a:bodyPr/>
          <a:lstStyle/>
          <a:p>
            <a:r>
              <a:rPr lang="en-US"/>
              <a:t>8-</a:t>
            </a:r>
            <a:fld id="{E07DB3B1-6AB4-4631-B539-8EA7A677DB18}" type="slidenum">
              <a:rPr lang="en-US"/>
              <a:pPr/>
              <a:t>29</a:t>
            </a:fld>
            <a:endParaRPr lang="en-US"/>
          </a:p>
        </p:txBody>
      </p:sp>
      <p:sp>
        <p:nvSpPr>
          <p:cNvPr id="37892" name="Rectangle 2"/>
          <p:cNvSpPr>
            <a:spLocks noGrp="1" noChangeArrowheads="1"/>
          </p:cNvSpPr>
          <p:nvPr>
            <p:ph type="title"/>
          </p:nvPr>
        </p:nvSpPr>
        <p:spPr/>
        <p:txBody>
          <a:bodyPr/>
          <a:lstStyle/>
          <a:p>
            <a:pPr eaLnBrk="1" hangingPunct="1"/>
            <a:r>
              <a:rPr lang="en-US" smtClean="0">
                <a:solidFill>
                  <a:srgbClr val="000000"/>
                </a:solidFill>
              </a:rPr>
              <a:t>Risk of a Portfolio: Correlation</a:t>
            </a:r>
          </a:p>
        </p:txBody>
      </p:sp>
      <p:sp>
        <p:nvSpPr>
          <p:cNvPr id="37893" name="Rectangle 3"/>
          <p:cNvSpPr>
            <a:spLocks noGrp="1" noChangeArrowheads="1"/>
          </p:cNvSpPr>
          <p:nvPr>
            <p:ph type="body" idx="1"/>
          </p:nvPr>
        </p:nvSpPr>
        <p:spPr/>
        <p:txBody>
          <a:bodyPr/>
          <a:lstStyle/>
          <a:p>
            <a:pPr eaLnBrk="1" hangingPunct="1"/>
            <a:r>
              <a:rPr lang="en-US" sz="2400" b="1" smtClean="0">
                <a:solidFill>
                  <a:srgbClr val="000000"/>
                </a:solidFill>
                <a:latin typeface="Times New Roman" charset="0"/>
              </a:rPr>
              <a:t>Correlation</a:t>
            </a:r>
            <a:r>
              <a:rPr lang="en-US" sz="2400" smtClean="0">
                <a:solidFill>
                  <a:srgbClr val="000000"/>
                </a:solidFill>
                <a:latin typeface="Times New Roman" charset="0"/>
              </a:rPr>
              <a:t> is a statistical measure of the relationship between any two series of numbers.</a:t>
            </a:r>
          </a:p>
          <a:p>
            <a:pPr lvl="1" eaLnBrk="1" hangingPunct="1"/>
            <a:r>
              <a:rPr lang="en-US" sz="2000" b="1" smtClean="0">
                <a:solidFill>
                  <a:srgbClr val="000000"/>
                </a:solidFill>
                <a:latin typeface="Times New Roman" charset="0"/>
              </a:rPr>
              <a:t>Positively correlated</a:t>
            </a:r>
            <a:r>
              <a:rPr lang="en-US" sz="2000" smtClean="0">
                <a:solidFill>
                  <a:srgbClr val="000000"/>
                </a:solidFill>
                <a:latin typeface="Times New Roman" charset="0"/>
              </a:rPr>
              <a:t> describes two series that move in the same direction.</a:t>
            </a:r>
          </a:p>
          <a:p>
            <a:pPr lvl="1" eaLnBrk="1" hangingPunct="1"/>
            <a:r>
              <a:rPr lang="en-US" sz="2000" b="1" smtClean="0">
                <a:solidFill>
                  <a:srgbClr val="000000"/>
                </a:solidFill>
                <a:latin typeface="Times New Roman" charset="0"/>
              </a:rPr>
              <a:t>Negatively correlated</a:t>
            </a:r>
            <a:r>
              <a:rPr lang="en-US" sz="2000" smtClean="0">
                <a:solidFill>
                  <a:srgbClr val="000000"/>
                </a:solidFill>
                <a:latin typeface="Times New Roman" charset="0"/>
              </a:rPr>
              <a:t> describes two series that move in opposite directions.</a:t>
            </a:r>
          </a:p>
          <a:p>
            <a:pPr eaLnBrk="1" hangingPunct="1"/>
            <a:r>
              <a:rPr lang="en-US" sz="2400" smtClean="0">
                <a:solidFill>
                  <a:srgbClr val="000000"/>
                </a:solidFill>
                <a:latin typeface="Times New Roman" charset="0"/>
              </a:rPr>
              <a:t>The </a:t>
            </a:r>
            <a:r>
              <a:rPr lang="en-US" sz="2400" b="1" smtClean="0">
                <a:solidFill>
                  <a:srgbClr val="000000"/>
                </a:solidFill>
                <a:latin typeface="Times New Roman" charset="0"/>
              </a:rPr>
              <a:t>correlation coefficient</a:t>
            </a:r>
            <a:r>
              <a:rPr lang="en-US" sz="2400" smtClean="0">
                <a:solidFill>
                  <a:srgbClr val="000000"/>
                </a:solidFill>
                <a:latin typeface="Times New Roman" charset="0"/>
              </a:rPr>
              <a:t> is a measure of the degree of correlation between two series.</a:t>
            </a:r>
          </a:p>
          <a:p>
            <a:pPr lvl="1" eaLnBrk="1" hangingPunct="1"/>
            <a:r>
              <a:rPr lang="en-US" sz="2000" b="1" smtClean="0">
                <a:solidFill>
                  <a:srgbClr val="000000"/>
                </a:solidFill>
                <a:latin typeface="Times New Roman" charset="0"/>
              </a:rPr>
              <a:t>Perfectly positively correlated </a:t>
            </a:r>
            <a:r>
              <a:rPr lang="en-US" sz="2000" smtClean="0">
                <a:solidFill>
                  <a:srgbClr val="000000"/>
                </a:solidFill>
                <a:latin typeface="Times New Roman" charset="0"/>
              </a:rPr>
              <a:t>describes two positively correlated series that have a correlation coefficient of +1.</a:t>
            </a:r>
          </a:p>
          <a:p>
            <a:pPr lvl="1" eaLnBrk="1" hangingPunct="1"/>
            <a:r>
              <a:rPr lang="en-US" sz="2000" b="1" smtClean="0">
                <a:solidFill>
                  <a:srgbClr val="000000"/>
                </a:solidFill>
                <a:latin typeface="Times New Roman" charset="0"/>
              </a:rPr>
              <a:t>Perfectly negatively correlated </a:t>
            </a:r>
            <a:r>
              <a:rPr lang="en-US" sz="2000" smtClean="0">
                <a:solidFill>
                  <a:srgbClr val="000000"/>
                </a:solidFill>
                <a:latin typeface="Times New Roman" charset="0"/>
              </a:rPr>
              <a:t>describes two negatively correlated series that have a correlation coefficient of </a:t>
            </a:r>
            <a:r>
              <a:rPr lang="en-US" sz="2000" smtClean="0">
                <a:solidFill>
                  <a:srgbClr val="000000"/>
                </a:solidFill>
              </a:rPr>
              <a:t>–</a:t>
            </a:r>
            <a:r>
              <a:rPr lang="en-US" sz="2000" smtClean="0">
                <a:solidFill>
                  <a:srgbClr val="000000"/>
                </a:solidFill>
                <a:latin typeface="Times New Roman" charset="0"/>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r>
              <a:rPr lang="en-US"/>
              <a:t>© 2012 Pearson Prentice Hall. All rights reserved.</a:t>
            </a:r>
          </a:p>
        </p:txBody>
      </p:sp>
      <p:sp>
        <p:nvSpPr>
          <p:cNvPr id="6147" name="Slide Number Placeholder 4"/>
          <p:cNvSpPr>
            <a:spLocks noGrp="1"/>
          </p:cNvSpPr>
          <p:nvPr>
            <p:ph type="sldNum" sz="quarter" idx="11"/>
          </p:nvPr>
        </p:nvSpPr>
        <p:spPr>
          <a:noFill/>
        </p:spPr>
        <p:txBody>
          <a:bodyPr/>
          <a:lstStyle/>
          <a:p>
            <a:r>
              <a:rPr lang="en-US"/>
              <a:t>8-</a:t>
            </a:r>
            <a:fld id="{68D6C0E1-7D4D-45C7-8F90-58238541805D}" type="slidenum">
              <a:rPr lang="en-US"/>
              <a:pPr/>
              <a:t>3</a:t>
            </a:fld>
            <a:endParaRPr lang="en-US"/>
          </a:p>
        </p:txBody>
      </p:sp>
      <p:sp>
        <p:nvSpPr>
          <p:cNvPr id="6148" name="Rectangle 2"/>
          <p:cNvSpPr>
            <a:spLocks noGrp="1" noChangeArrowheads="1"/>
          </p:cNvSpPr>
          <p:nvPr>
            <p:ph type="title"/>
          </p:nvPr>
        </p:nvSpPr>
        <p:spPr/>
        <p:txBody>
          <a:bodyPr/>
          <a:lstStyle/>
          <a:p>
            <a:pPr eaLnBrk="1" hangingPunct="1"/>
            <a:r>
              <a:rPr lang="en-US" smtClean="0">
                <a:solidFill>
                  <a:srgbClr val="000000"/>
                </a:solidFill>
              </a:rPr>
              <a:t>Risk and Return Fundamentals:</a:t>
            </a:r>
            <a:br>
              <a:rPr lang="en-US" smtClean="0">
                <a:solidFill>
                  <a:srgbClr val="000000"/>
                </a:solidFill>
              </a:rPr>
            </a:br>
            <a:r>
              <a:rPr lang="en-US" smtClean="0">
                <a:solidFill>
                  <a:srgbClr val="000000"/>
                </a:solidFill>
              </a:rPr>
              <a:t>Risk Defined</a:t>
            </a:r>
          </a:p>
        </p:txBody>
      </p:sp>
      <p:sp>
        <p:nvSpPr>
          <p:cNvPr id="6149" name="Rectangle 3"/>
          <p:cNvSpPr>
            <a:spLocks noGrp="1" noChangeArrowheads="1"/>
          </p:cNvSpPr>
          <p:nvPr>
            <p:ph type="body" idx="1"/>
          </p:nvPr>
        </p:nvSpPr>
        <p:spPr/>
        <p:txBody>
          <a:bodyPr/>
          <a:lstStyle/>
          <a:p>
            <a:pPr eaLnBrk="1" hangingPunct="1"/>
            <a:r>
              <a:rPr lang="en-US" sz="2800" b="1" smtClean="0">
                <a:solidFill>
                  <a:srgbClr val="000000"/>
                </a:solidFill>
                <a:latin typeface="Times New Roman" charset="0"/>
              </a:rPr>
              <a:t>Risk </a:t>
            </a:r>
            <a:r>
              <a:rPr lang="en-US" sz="2800" smtClean="0">
                <a:solidFill>
                  <a:srgbClr val="000000"/>
                </a:solidFill>
                <a:latin typeface="Times New Roman" charset="0"/>
              </a:rPr>
              <a:t>is a measure of the uncertainty surrounding the return that an investment will earn or, more formally, the variability of returns associated with a given asset.</a:t>
            </a:r>
          </a:p>
          <a:p>
            <a:pPr eaLnBrk="1" hangingPunct="1"/>
            <a:r>
              <a:rPr lang="en-US" sz="2800" b="1" smtClean="0">
                <a:solidFill>
                  <a:srgbClr val="000000"/>
                </a:solidFill>
                <a:latin typeface="Times New Roman" charset="0"/>
              </a:rPr>
              <a:t>Return </a:t>
            </a:r>
            <a:r>
              <a:rPr lang="en-US" sz="2800" smtClean="0">
                <a:solidFill>
                  <a:srgbClr val="000000"/>
                </a:solidFill>
                <a:latin typeface="Times New Roman" charset="0"/>
              </a:rPr>
              <a:t>is the total gain or loss experienced on an investment over a given period of time; calculated by dividing the asset</a:t>
            </a:r>
            <a:r>
              <a:rPr lang="en-US" sz="2800" smtClean="0">
                <a:solidFill>
                  <a:srgbClr val="000000"/>
                </a:solidFill>
              </a:rPr>
              <a:t>’</a:t>
            </a:r>
            <a:r>
              <a:rPr lang="en-US" sz="2800" smtClean="0">
                <a:solidFill>
                  <a:srgbClr val="000000"/>
                </a:solidFill>
                <a:latin typeface="Times New Roman" charset="0"/>
              </a:rPr>
              <a:t>s cash distributions during the period, plus change in value, by its beginning-of-period investment value.</a:t>
            </a:r>
          </a:p>
          <a:p>
            <a:pPr eaLnBrk="1" hangingPunct="1"/>
            <a:endParaRPr lang="en-US" sz="2800" smtClean="0">
              <a:latin typeface="Times New Roman"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a:t>© 2012 Pearson Prentice Hall. All rights reserved.</a:t>
            </a:r>
          </a:p>
        </p:txBody>
      </p:sp>
      <p:sp>
        <p:nvSpPr>
          <p:cNvPr id="38915" name="Slide Number Placeholder 4"/>
          <p:cNvSpPr>
            <a:spLocks noGrp="1"/>
          </p:cNvSpPr>
          <p:nvPr>
            <p:ph type="sldNum" sz="quarter" idx="11"/>
          </p:nvPr>
        </p:nvSpPr>
        <p:spPr>
          <a:noFill/>
        </p:spPr>
        <p:txBody>
          <a:bodyPr/>
          <a:lstStyle/>
          <a:p>
            <a:r>
              <a:rPr lang="en-US"/>
              <a:t>8-</a:t>
            </a:r>
            <a:fld id="{9078091E-EEC1-40CD-9DBC-64634C14D065}" type="slidenum">
              <a:rPr lang="en-US"/>
              <a:pPr/>
              <a:t>30</a:t>
            </a:fld>
            <a:endParaRPr lang="en-US"/>
          </a:p>
        </p:txBody>
      </p:sp>
      <p:sp>
        <p:nvSpPr>
          <p:cNvPr id="38916" name="Rectangle 2"/>
          <p:cNvSpPr>
            <a:spLocks noGrp="1" noChangeArrowheads="1"/>
          </p:cNvSpPr>
          <p:nvPr>
            <p:ph type="title"/>
          </p:nvPr>
        </p:nvSpPr>
        <p:spPr/>
        <p:txBody>
          <a:bodyPr/>
          <a:lstStyle/>
          <a:p>
            <a:pPr eaLnBrk="1" hangingPunct="1"/>
            <a:r>
              <a:rPr lang="en-US" smtClean="0">
                <a:solidFill>
                  <a:srgbClr val="000000"/>
                </a:solidFill>
              </a:rPr>
              <a:t>Figure 8.4 Correlations</a:t>
            </a:r>
          </a:p>
        </p:txBody>
      </p:sp>
      <p:pic>
        <p:nvPicPr>
          <p:cNvPr id="38917" name="Picture 4" descr="figure0804"/>
          <p:cNvPicPr>
            <a:picLocks noChangeAspect="1" noChangeArrowheads="1"/>
          </p:cNvPicPr>
          <p:nvPr/>
        </p:nvPicPr>
        <p:blipFill>
          <a:blip r:embed="rId2"/>
          <a:srcRect/>
          <a:stretch>
            <a:fillRect/>
          </a:stretch>
        </p:blipFill>
        <p:spPr bwMode="auto">
          <a:xfrm>
            <a:off x="344488" y="2592388"/>
            <a:ext cx="8455025" cy="25892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a:t>© 2012 Pearson Prentice Hall. All rights reserved.</a:t>
            </a:r>
          </a:p>
        </p:txBody>
      </p:sp>
      <p:sp>
        <p:nvSpPr>
          <p:cNvPr id="39939" name="Slide Number Placeholder 4"/>
          <p:cNvSpPr>
            <a:spLocks noGrp="1"/>
          </p:cNvSpPr>
          <p:nvPr>
            <p:ph type="sldNum" sz="quarter" idx="11"/>
          </p:nvPr>
        </p:nvSpPr>
        <p:spPr>
          <a:noFill/>
        </p:spPr>
        <p:txBody>
          <a:bodyPr/>
          <a:lstStyle/>
          <a:p>
            <a:r>
              <a:rPr lang="en-US"/>
              <a:t>8-</a:t>
            </a:r>
            <a:fld id="{18B30C22-42E4-4632-9D02-EAB2A1102673}" type="slidenum">
              <a:rPr lang="en-US"/>
              <a:pPr/>
              <a:t>31</a:t>
            </a:fld>
            <a:endParaRPr lang="en-US"/>
          </a:p>
        </p:txBody>
      </p:sp>
      <p:sp>
        <p:nvSpPr>
          <p:cNvPr id="39940" name="Rectangle 2"/>
          <p:cNvSpPr>
            <a:spLocks noGrp="1" noChangeArrowheads="1"/>
          </p:cNvSpPr>
          <p:nvPr>
            <p:ph type="title"/>
          </p:nvPr>
        </p:nvSpPr>
        <p:spPr/>
        <p:txBody>
          <a:bodyPr/>
          <a:lstStyle/>
          <a:p>
            <a:pPr eaLnBrk="1" hangingPunct="1"/>
            <a:r>
              <a:rPr lang="en-US" smtClean="0">
                <a:solidFill>
                  <a:srgbClr val="000000"/>
                </a:solidFill>
              </a:rPr>
              <a:t>Risk of a Portfolio: Diversification</a:t>
            </a:r>
          </a:p>
        </p:txBody>
      </p:sp>
      <p:sp>
        <p:nvSpPr>
          <p:cNvPr id="39941" name="Rectangle 3"/>
          <p:cNvSpPr>
            <a:spLocks noGrp="1" noChangeArrowheads="1"/>
          </p:cNvSpPr>
          <p:nvPr>
            <p:ph type="body" idx="1"/>
          </p:nvPr>
        </p:nvSpPr>
        <p:spPr/>
        <p:txBody>
          <a:bodyPr/>
          <a:lstStyle/>
          <a:p>
            <a:pPr eaLnBrk="1" hangingPunct="1">
              <a:lnSpc>
                <a:spcPct val="90000"/>
              </a:lnSpc>
            </a:pPr>
            <a:r>
              <a:rPr lang="en-US" sz="2800" smtClean="0">
                <a:solidFill>
                  <a:srgbClr val="000000"/>
                </a:solidFill>
                <a:latin typeface="Times New Roman" charset="0"/>
              </a:rPr>
              <a:t>To reduce overall risk, it is best to diversify by combining, or adding to the portfolio, assets that have the lowest possible correlation. </a:t>
            </a:r>
          </a:p>
          <a:p>
            <a:pPr eaLnBrk="1" hangingPunct="1">
              <a:lnSpc>
                <a:spcPct val="90000"/>
              </a:lnSpc>
            </a:pPr>
            <a:r>
              <a:rPr lang="en-US" sz="2800" smtClean="0">
                <a:solidFill>
                  <a:srgbClr val="000000"/>
                </a:solidFill>
                <a:latin typeface="Times New Roman" charset="0"/>
              </a:rPr>
              <a:t>Combining assets that have a low correlation with each other can reduce the overall variability of a portfolio</a:t>
            </a:r>
            <a:r>
              <a:rPr lang="en-US" sz="2800" smtClean="0">
                <a:solidFill>
                  <a:srgbClr val="000000"/>
                </a:solidFill>
              </a:rPr>
              <a:t>’</a:t>
            </a:r>
            <a:r>
              <a:rPr lang="en-US" sz="2800" smtClean="0">
                <a:solidFill>
                  <a:srgbClr val="000000"/>
                </a:solidFill>
                <a:latin typeface="Times New Roman" charset="0"/>
              </a:rPr>
              <a:t>s returns.</a:t>
            </a:r>
          </a:p>
          <a:p>
            <a:pPr eaLnBrk="1" hangingPunct="1">
              <a:lnSpc>
                <a:spcPct val="90000"/>
              </a:lnSpc>
            </a:pPr>
            <a:r>
              <a:rPr lang="en-US" sz="2800" b="1" smtClean="0">
                <a:solidFill>
                  <a:srgbClr val="000000"/>
                </a:solidFill>
                <a:latin typeface="Times New Roman" charset="0"/>
              </a:rPr>
              <a:t>Uncorrelated </a:t>
            </a:r>
            <a:r>
              <a:rPr lang="en-US" sz="2800" smtClean="0">
                <a:solidFill>
                  <a:srgbClr val="000000"/>
                </a:solidFill>
                <a:latin typeface="Times New Roman" charset="0"/>
              </a:rPr>
              <a:t>describes two series that lack any interaction and therefore have a correlation coefficient close to zero.</a:t>
            </a:r>
          </a:p>
          <a:p>
            <a:pPr eaLnBrk="1" hangingPunct="1">
              <a:lnSpc>
                <a:spcPct val="90000"/>
              </a:lnSpc>
            </a:pPr>
            <a:endParaRPr lang="en-US" sz="2800" smtClean="0">
              <a:latin typeface="Times New Roman"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a:t>© 2012 Pearson Prentice Hall. All rights reserved.</a:t>
            </a:r>
          </a:p>
        </p:txBody>
      </p:sp>
      <p:sp>
        <p:nvSpPr>
          <p:cNvPr id="40963" name="Slide Number Placeholder 4"/>
          <p:cNvSpPr>
            <a:spLocks noGrp="1"/>
          </p:cNvSpPr>
          <p:nvPr>
            <p:ph type="sldNum" sz="quarter" idx="11"/>
          </p:nvPr>
        </p:nvSpPr>
        <p:spPr>
          <a:noFill/>
        </p:spPr>
        <p:txBody>
          <a:bodyPr/>
          <a:lstStyle/>
          <a:p>
            <a:r>
              <a:rPr lang="en-US"/>
              <a:t>8-</a:t>
            </a:r>
            <a:fld id="{F5EDD56F-F0C7-44B7-90FF-39602F67F9CE}" type="slidenum">
              <a:rPr lang="en-US"/>
              <a:pPr/>
              <a:t>32</a:t>
            </a:fld>
            <a:endParaRPr lang="en-US"/>
          </a:p>
        </p:txBody>
      </p:sp>
      <p:sp>
        <p:nvSpPr>
          <p:cNvPr id="40964"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8.5 </a:t>
            </a:r>
            <a:br>
              <a:rPr lang="en-US" smtClean="0">
                <a:solidFill>
                  <a:srgbClr val="000000"/>
                </a:solidFill>
              </a:rPr>
            </a:br>
            <a:r>
              <a:rPr lang="en-US" smtClean="0">
                <a:solidFill>
                  <a:srgbClr val="000000"/>
                </a:solidFill>
              </a:rPr>
              <a:t>Diversification</a:t>
            </a:r>
          </a:p>
        </p:txBody>
      </p:sp>
      <p:pic>
        <p:nvPicPr>
          <p:cNvPr id="40965" name="Picture 4" descr="figure0805"/>
          <p:cNvPicPr>
            <a:picLocks noChangeAspect="1" noChangeArrowheads="1"/>
          </p:cNvPicPr>
          <p:nvPr/>
        </p:nvPicPr>
        <p:blipFill>
          <a:blip r:embed="rId2"/>
          <a:srcRect/>
          <a:stretch>
            <a:fillRect/>
          </a:stretch>
        </p:blipFill>
        <p:spPr bwMode="auto">
          <a:xfrm>
            <a:off x="292100" y="2709863"/>
            <a:ext cx="8534400" cy="247173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a:t>© 2012 Pearson Prentice Hall. All rights reserved.</a:t>
            </a:r>
          </a:p>
        </p:txBody>
      </p:sp>
      <p:sp>
        <p:nvSpPr>
          <p:cNvPr id="41987" name="Slide Number Placeholder 4"/>
          <p:cNvSpPr>
            <a:spLocks noGrp="1"/>
          </p:cNvSpPr>
          <p:nvPr>
            <p:ph type="sldNum" sz="quarter" idx="11"/>
          </p:nvPr>
        </p:nvSpPr>
        <p:spPr>
          <a:noFill/>
        </p:spPr>
        <p:txBody>
          <a:bodyPr/>
          <a:lstStyle/>
          <a:p>
            <a:r>
              <a:rPr lang="en-US"/>
              <a:t>8-</a:t>
            </a:r>
            <a:fld id="{8F55C1F6-3BBB-470B-98E5-27A11451E47B}" type="slidenum">
              <a:rPr lang="en-US"/>
              <a:pPr/>
              <a:t>33</a:t>
            </a:fld>
            <a:endParaRPr lang="en-US"/>
          </a:p>
        </p:txBody>
      </p:sp>
      <p:sp>
        <p:nvSpPr>
          <p:cNvPr id="41988" name="Rectangle 2"/>
          <p:cNvSpPr>
            <a:spLocks noGrp="1" noChangeArrowheads="1"/>
          </p:cNvSpPr>
          <p:nvPr>
            <p:ph type="title"/>
          </p:nvPr>
        </p:nvSpPr>
        <p:spPr>
          <a:xfrm>
            <a:off x="152400" y="122238"/>
            <a:ext cx="7162800" cy="1187450"/>
          </a:xfrm>
        </p:spPr>
        <p:txBody>
          <a:bodyPr/>
          <a:lstStyle/>
          <a:p>
            <a:pPr eaLnBrk="1" hangingPunct="1"/>
            <a:r>
              <a:rPr lang="en-US" sz="2400" smtClean="0">
                <a:solidFill>
                  <a:srgbClr val="000000"/>
                </a:solidFill>
              </a:rPr>
              <a:t>Table 8.7 Forecasted Returns, Expected Values, and Standard Deviations for Assets X, Y, and Z and Portfolios XY and XZ</a:t>
            </a:r>
            <a:endParaRPr lang="en-US" smtClean="0">
              <a:solidFill>
                <a:srgbClr val="000000"/>
              </a:solidFill>
            </a:endParaRPr>
          </a:p>
        </p:txBody>
      </p:sp>
      <p:pic>
        <p:nvPicPr>
          <p:cNvPr id="41989" name="Picture 4" descr="table0807"/>
          <p:cNvPicPr>
            <a:picLocks noChangeAspect="1" noChangeArrowheads="1"/>
          </p:cNvPicPr>
          <p:nvPr/>
        </p:nvPicPr>
        <p:blipFill>
          <a:blip r:embed="rId2"/>
          <a:srcRect/>
          <a:stretch>
            <a:fillRect/>
          </a:stretch>
        </p:blipFill>
        <p:spPr bwMode="auto">
          <a:xfrm>
            <a:off x="1130300" y="1587500"/>
            <a:ext cx="6886575" cy="46831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a:t>© 2012 Pearson Prentice Hall. All rights reserved.</a:t>
            </a:r>
          </a:p>
        </p:txBody>
      </p:sp>
      <p:sp>
        <p:nvSpPr>
          <p:cNvPr id="43011" name="Slide Number Placeholder 4"/>
          <p:cNvSpPr>
            <a:spLocks noGrp="1"/>
          </p:cNvSpPr>
          <p:nvPr>
            <p:ph type="sldNum" sz="quarter" idx="11"/>
          </p:nvPr>
        </p:nvSpPr>
        <p:spPr>
          <a:noFill/>
        </p:spPr>
        <p:txBody>
          <a:bodyPr/>
          <a:lstStyle/>
          <a:p>
            <a:r>
              <a:rPr lang="en-US"/>
              <a:t>8-</a:t>
            </a:r>
            <a:fld id="{B80025B3-6177-4C0C-9D4A-F4B2C47CC2D9}" type="slidenum">
              <a:rPr lang="en-US"/>
              <a:pPr/>
              <a:t>34</a:t>
            </a:fld>
            <a:endParaRPr lang="en-US"/>
          </a:p>
        </p:txBody>
      </p:sp>
      <p:sp>
        <p:nvSpPr>
          <p:cNvPr id="43012"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Risk of a Portfolio: Correlation, Diversification, Risk, and Return</a:t>
            </a:r>
            <a:endParaRPr lang="en-US" smtClean="0">
              <a:solidFill>
                <a:srgbClr val="000000"/>
              </a:solidFill>
            </a:endParaRPr>
          </a:p>
        </p:txBody>
      </p:sp>
      <p:sp>
        <p:nvSpPr>
          <p:cNvPr id="43013" name="Rectangle 3"/>
          <p:cNvSpPr>
            <a:spLocks noGrp="1" noChangeArrowheads="1"/>
          </p:cNvSpPr>
          <p:nvPr>
            <p:ph type="body" idx="1"/>
          </p:nvPr>
        </p:nvSpPr>
        <p:spPr/>
        <p:txBody>
          <a:bodyPr/>
          <a:lstStyle/>
          <a:p>
            <a:pPr marL="0" indent="0" eaLnBrk="1" hangingPunct="1">
              <a:buFontTx/>
              <a:buNone/>
            </a:pPr>
            <a:r>
              <a:rPr lang="en-US" smtClean="0">
                <a:solidFill>
                  <a:srgbClr val="000000"/>
                </a:solidFill>
                <a:latin typeface="Times New Roman" charset="0"/>
              </a:rPr>
              <a:t>Consider two assets</a:t>
            </a:r>
            <a:r>
              <a:rPr lang="en-US" smtClean="0">
                <a:solidFill>
                  <a:srgbClr val="000000"/>
                </a:solidFill>
              </a:rPr>
              <a:t>—</a:t>
            </a:r>
            <a:r>
              <a:rPr lang="en-US" smtClean="0">
                <a:solidFill>
                  <a:srgbClr val="000000"/>
                </a:solidFill>
                <a:latin typeface="Times New Roman" charset="0"/>
              </a:rPr>
              <a:t>Lo and Hi</a:t>
            </a:r>
            <a:r>
              <a:rPr lang="en-US" smtClean="0">
                <a:solidFill>
                  <a:srgbClr val="000000"/>
                </a:solidFill>
              </a:rPr>
              <a:t>—</a:t>
            </a:r>
            <a:r>
              <a:rPr lang="en-US" smtClean="0">
                <a:solidFill>
                  <a:srgbClr val="000000"/>
                </a:solidFill>
                <a:latin typeface="Times New Roman" charset="0"/>
              </a:rPr>
              <a:t>with the characteristics described in the table below:</a:t>
            </a:r>
          </a:p>
        </p:txBody>
      </p:sp>
      <p:pic>
        <p:nvPicPr>
          <p:cNvPr id="43014" name="Picture 5" descr="ex0812"/>
          <p:cNvPicPr>
            <a:picLocks noChangeAspect="1" noChangeArrowheads="1"/>
          </p:cNvPicPr>
          <p:nvPr/>
        </p:nvPicPr>
        <p:blipFill>
          <a:blip r:embed="rId2"/>
          <a:srcRect/>
          <a:stretch>
            <a:fillRect/>
          </a:stretch>
        </p:blipFill>
        <p:spPr bwMode="auto">
          <a:xfrm>
            <a:off x="1943100" y="3200400"/>
            <a:ext cx="5219700" cy="2336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a:t>© 2012 Pearson Prentice Hall. All rights reserved.</a:t>
            </a:r>
          </a:p>
        </p:txBody>
      </p:sp>
      <p:sp>
        <p:nvSpPr>
          <p:cNvPr id="44035" name="Slide Number Placeholder 4"/>
          <p:cNvSpPr>
            <a:spLocks noGrp="1"/>
          </p:cNvSpPr>
          <p:nvPr>
            <p:ph type="sldNum" sz="quarter" idx="11"/>
          </p:nvPr>
        </p:nvSpPr>
        <p:spPr>
          <a:noFill/>
        </p:spPr>
        <p:txBody>
          <a:bodyPr/>
          <a:lstStyle/>
          <a:p>
            <a:r>
              <a:rPr lang="en-US"/>
              <a:t>8-</a:t>
            </a:r>
            <a:fld id="{4C879486-9E03-465B-871C-AB1F6D42674A}" type="slidenum">
              <a:rPr lang="en-US"/>
              <a:pPr/>
              <a:t>35</a:t>
            </a:fld>
            <a:endParaRPr lang="en-US"/>
          </a:p>
        </p:txBody>
      </p:sp>
      <p:sp>
        <p:nvSpPr>
          <p:cNvPr id="4403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8.6 </a:t>
            </a:r>
            <a:br>
              <a:rPr lang="en-US" smtClean="0">
                <a:solidFill>
                  <a:srgbClr val="000000"/>
                </a:solidFill>
              </a:rPr>
            </a:br>
            <a:r>
              <a:rPr lang="en-US" smtClean="0">
                <a:solidFill>
                  <a:srgbClr val="000000"/>
                </a:solidFill>
              </a:rPr>
              <a:t>Possible Correlations</a:t>
            </a:r>
          </a:p>
        </p:txBody>
      </p:sp>
      <p:pic>
        <p:nvPicPr>
          <p:cNvPr id="44037" name="Picture 4" descr="figure0806"/>
          <p:cNvPicPr>
            <a:picLocks noChangeAspect="1" noChangeArrowheads="1"/>
          </p:cNvPicPr>
          <p:nvPr/>
        </p:nvPicPr>
        <p:blipFill>
          <a:blip r:embed="rId2"/>
          <a:srcRect/>
          <a:stretch>
            <a:fillRect/>
          </a:stretch>
        </p:blipFill>
        <p:spPr bwMode="auto">
          <a:xfrm>
            <a:off x="266700" y="2438400"/>
            <a:ext cx="8610600" cy="30638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a:t>© 2012 Pearson Prentice Hall. All rights reserved.</a:t>
            </a:r>
          </a:p>
        </p:txBody>
      </p:sp>
      <p:sp>
        <p:nvSpPr>
          <p:cNvPr id="45059" name="Slide Number Placeholder 4"/>
          <p:cNvSpPr>
            <a:spLocks noGrp="1"/>
          </p:cNvSpPr>
          <p:nvPr>
            <p:ph type="sldNum" sz="quarter" idx="11"/>
          </p:nvPr>
        </p:nvSpPr>
        <p:spPr>
          <a:noFill/>
        </p:spPr>
        <p:txBody>
          <a:bodyPr/>
          <a:lstStyle/>
          <a:p>
            <a:r>
              <a:rPr lang="en-US"/>
              <a:t>8-</a:t>
            </a:r>
            <a:fld id="{4E6CF454-BE3B-4CAD-BC78-ECB2F8879282}" type="slidenum">
              <a:rPr lang="en-US"/>
              <a:pPr/>
              <a:t>36</a:t>
            </a:fld>
            <a:endParaRPr lang="en-US"/>
          </a:p>
        </p:txBody>
      </p:sp>
      <p:sp>
        <p:nvSpPr>
          <p:cNvPr id="45060" name="Rectangle 2"/>
          <p:cNvSpPr>
            <a:spLocks noGrp="1" noChangeArrowheads="1"/>
          </p:cNvSpPr>
          <p:nvPr>
            <p:ph type="title"/>
          </p:nvPr>
        </p:nvSpPr>
        <p:spPr/>
        <p:txBody>
          <a:bodyPr/>
          <a:lstStyle/>
          <a:p>
            <a:pPr eaLnBrk="1" hangingPunct="1"/>
            <a:r>
              <a:rPr lang="en-US" smtClean="0">
                <a:solidFill>
                  <a:srgbClr val="000000"/>
                </a:solidFill>
              </a:rPr>
              <a:t>Risk of a Portfolio: </a:t>
            </a:r>
            <a:br>
              <a:rPr lang="en-US" smtClean="0">
                <a:solidFill>
                  <a:srgbClr val="000000"/>
                </a:solidFill>
              </a:rPr>
            </a:br>
            <a:r>
              <a:rPr lang="en-US" smtClean="0">
                <a:solidFill>
                  <a:srgbClr val="000000"/>
                </a:solidFill>
              </a:rPr>
              <a:t>International Diversification</a:t>
            </a:r>
          </a:p>
        </p:txBody>
      </p:sp>
      <p:sp>
        <p:nvSpPr>
          <p:cNvPr id="45061" name="Rectangle 3"/>
          <p:cNvSpPr>
            <a:spLocks noGrp="1" noChangeArrowheads="1"/>
          </p:cNvSpPr>
          <p:nvPr>
            <p:ph type="body" idx="1"/>
          </p:nvPr>
        </p:nvSpPr>
        <p:spPr/>
        <p:txBody>
          <a:bodyPr/>
          <a:lstStyle/>
          <a:p>
            <a:pPr eaLnBrk="1" hangingPunct="1"/>
            <a:r>
              <a:rPr lang="en-US" sz="2400" smtClean="0">
                <a:solidFill>
                  <a:srgbClr val="000000"/>
                </a:solidFill>
                <a:latin typeface="Times New Roman" charset="0"/>
              </a:rPr>
              <a:t>The inclusion of assets from countries with business cycles that are not highly correlated with the U.S. business cycle reduces the portfolio</a:t>
            </a:r>
            <a:r>
              <a:rPr lang="en-US" sz="2400" smtClean="0">
                <a:solidFill>
                  <a:srgbClr val="000000"/>
                </a:solidFill>
              </a:rPr>
              <a:t>’</a:t>
            </a:r>
            <a:r>
              <a:rPr lang="en-US" sz="2400" smtClean="0">
                <a:solidFill>
                  <a:srgbClr val="000000"/>
                </a:solidFill>
                <a:latin typeface="Times New Roman" charset="0"/>
              </a:rPr>
              <a:t>s responsiveness to market movements.</a:t>
            </a:r>
          </a:p>
          <a:p>
            <a:pPr eaLnBrk="1" hangingPunct="1"/>
            <a:r>
              <a:rPr lang="en-US" sz="2400" smtClean="0">
                <a:solidFill>
                  <a:srgbClr val="000000"/>
                </a:solidFill>
                <a:latin typeface="Times New Roman" charset="0"/>
              </a:rPr>
              <a:t>Over long periods, internationally diversified portfolios tend to perform better (meaning that they earn higher returns relative to the risks taken) than purely domestic portfolios. </a:t>
            </a:r>
          </a:p>
          <a:p>
            <a:pPr eaLnBrk="1" hangingPunct="1"/>
            <a:r>
              <a:rPr lang="en-US" sz="2400" smtClean="0">
                <a:solidFill>
                  <a:srgbClr val="000000"/>
                </a:solidFill>
                <a:latin typeface="Times New Roman" charset="0"/>
              </a:rPr>
              <a:t>However, over shorter periods such as a year or two, internationally diversified portfolios may perform better or worse than domestic portfolios.</a:t>
            </a:r>
          </a:p>
          <a:p>
            <a:pPr eaLnBrk="1" hangingPunct="1"/>
            <a:r>
              <a:rPr lang="en-US" sz="2400" smtClean="0">
                <a:solidFill>
                  <a:srgbClr val="000000"/>
                </a:solidFill>
                <a:latin typeface="Times New Roman" charset="0"/>
              </a:rPr>
              <a:t>Currency risk and political risk are unique to international investing.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a:t>© 2012 Pearson Prentice Hall. All rights reserved.</a:t>
            </a:r>
          </a:p>
        </p:txBody>
      </p:sp>
      <p:sp>
        <p:nvSpPr>
          <p:cNvPr id="47107" name="Slide Number Placeholder 4"/>
          <p:cNvSpPr>
            <a:spLocks noGrp="1"/>
          </p:cNvSpPr>
          <p:nvPr>
            <p:ph type="sldNum" sz="quarter" idx="11"/>
          </p:nvPr>
        </p:nvSpPr>
        <p:spPr>
          <a:noFill/>
        </p:spPr>
        <p:txBody>
          <a:bodyPr/>
          <a:lstStyle/>
          <a:p>
            <a:r>
              <a:rPr lang="en-US"/>
              <a:t>8-</a:t>
            </a:r>
            <a:fld id="{05799FAB-0D18-482C-8218-DA4CE921A96F}" type="slidenum">
              <a:rPr lang="en-US"/>
              <a:pPr/>
              <a:t>37</a:t>
            </a:fld>
            <a:endParaRPr lang="en-US"/>
          </a:p>
        </p:txBody>
      </p:sp>
      <p:sp>
        <p:nvSpPr>
          <p:cNvPr id="47108"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Risk and Return: The Capital Asset Pricing Model (CAPM)</a:t>
            </a:r>
          </a:p>
        </p:txBody>
      </p:sp>
      <p:sp>
        <p:nvSpPr>
          <p:cNvPr id="47109" name="Rectangle 3"/>
          <p:cNvSpPr>
            <a:spLocks noGrp="1" noChangeArrowheads="1"/>
          </p:cNvSpPr>
          <p:nvPr>
            <p:ph type="body" idx="1"/>
          </p:nvPr>
        </p:nvSpPr>
        <p:spPr/>
        <p:txBody>
          <a:bodyPr/>
          <a:lstStyle/>
          <a:p>
            <a:pPr eaLnBrk="1" hangingPunct="1"/>
            <a:r>
              <a:rPr lang="en-US" sz="2400" smtClean="0">
                <a:solidFill>
                  <a:srgbClr val="000000"/>
                </a:solidFill>
                <a:latin typeface="Times New Roman" charset="0"/>
              </a:rPr>
              <a:t>The </a:t>
            </a:r>
            <a:r>
              <a:rPr lang="en-US" sz="2400" b="1" smtClean="0">
                <a:solidFill>
                  <a:srgbClr val="000000"/>
                </a:solidFill>
                <a:latin typeface="Times New Roman" charset="0"/>
              </a:rPr>
              <a:t>capital asset pricing model (CAPM)</a:t>
            </a:r>
            <a:r>
              <a:rPr lang="en-US" sz="2400" smtClean="0">
                <a:solidFill>
                  <a:srgbClr val="000000"/>
                </a:solidFill>
                <a:latin typeface="Times New Roman" charset="0"/>
              </a:rPr>
              <a:t> is the basic theory that links risk and return for all assets.</a:t>
            </a:r>
          </a:p>
          <a:p>
            <a:pPr eaLnBrk="1" hangingPunct="1"/>
            <a:r>
              <a:rPr lang="en-US" sz="2400" smtClean="0">
                <a:solidFill>
                  <a:srgbClr val="000000"/>
                </a:solidFill>
                <a:latin typeface="Times New Roman" charset="0"/>
              </a:rPr>
              <a:t>The CAPM quantifies the relationship between risk and return.</a:t>
            </a:r>
          </a:p>
          <a:p>
            <a:pPr eaLnBrk="1" hangingPunct="1"/>
            <a:r>
              <a:rPr lang="en-US" sz="2400" smtClean="0">
                <a:solidFill>
                  <a:srgbClr val="000000"/>
                </a:solidFill>
                <a:latin typeface="Times New Roman" charset="0"/>
              </a:rPr>
              <a:t>In other words, it measures how much additional return an investor should expect from taking a little extra risk.</a:t>
            </a:r>
          </a:p>
          <a:p>
            <a:pPr eaLnBrk="1" hangingPunct="1"/>
            <a:endParaRPr lang="en-US" sz="2400" smtClean="0">
              <a:latin typeface="Times New Roman"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a:t>© 2012 Pearson Prentice Hall. All rights reserved.</a:t>
            </a:r>
          </a:p>
        </p:txBody>
      </p:sp>
      <p:sp>
        <p:nvSpPr>
          <p:cNvPr id="48131" name="Slide Number Placeholder 4"/>
          <p:cNvSpPr>
            <a:spLocks noGrp="1"/>
          </p:cNvSpPr>
          <p:nvPr>
            <p:ph type="sldNum" sz="quarter" idx="11"/>
          </p:nvPr>
        </p:nvSpPr>
        <p:spPr>
          <a:noFill/>
        </p:spPr>
        <p:txBody>
          <a:bodyPr/>
          <a:lstStyle/>
          <a:p>
            <a:r>
              <a:rPr lang="en-US"/>
              <a:t>8-</a:t>
            </a:r>
            <a:fld id="{B72BAAE8-2F08-41C6-8770-22B0F0B1DA9B}" type="slidenum">
              <a:rPr lang="en-US"/>
              <a:pPr/>
              <a:t>38</a:t>
            </a:fld>
            <a:endParaRPr lang="en-US"/>
          </a:p>
        </p:txBody>
      </p:sp>
      <p:sp>
        <p:nvSpPr>
          <p:cNvPr id="48132" name="Rectangle 2"/>
          <p:cNvSpPr>
            <a:spLocks noGrp="1" noChangeArrowheads="1"/>
          </p:cNvSpPr>
          <p:nvPr>
            <p:ph type="title"/>
          </p:nvPr>
        </p:nvSpPr>
        <p:spPr/>
        <p:txBody>
          <a:bodyPr/>
          <a:lstStyle/>
          <a:p>
            <a:pPr eaLnBrk="1" hangingPunct="1"/>
            <a:r>
              <a:rPr lang="en-US" smtClean="0">
                <a:solidFill>
                  <a:srgbClr val="000000"/>
                </a:solidFill>
              </a:rPr>
              <a:t>Risk and Return: The CAPM:</a:t>
            </a:r>
            <a:br>
              <a:rPr lang="en-US" smtClean="0">
                <a:solidFill>
                  <a:srgbClr val="000000"/>
                </a:solidFill>
              </a:rPr>
            </a:br>
            <a:r>
              <a:rPr lang="en-US" smtClean="0">
                <a:solidFill>
                  <a:srgbClr val="000000"/>
                </a:solidFill>
              </a:rPr>
              <a:t>Types of Risk</a:t>
            </a:r>
          </a:p>
        </p:txBody>
      </p:sp>
      <p:sp>
        <p:nvSpPr>
          <p:cNvPr id="48133" name="Rectangle 3"/>
          <p:cNvSpPr>
            <a:spLocks noGrp="1" noChangeArrowheads="1"/>
          </p:cNvSpPr>
          <p:nvPr>
            <p:ph type="body" idx="1"/>
          </p:nvPr>
        </p:nvSpPr>
        <p:spPr/>
        <p:txBody>
          <a:bodyPr/>
          <a:lstStyle/>
          <a:p>
            <a:pPr eaLnBrk="1" hangingPunct="1"/>
            <a:r>
              <a:rPr lang="en-US" sz="2400" b="1" smtClean="0">
                <a:solidFill>
                  <a:srgbClr val="000000"/>
                </a:solidFill>
                <a:latin typeface="Times New Roman" charset="0"/>
              </a:rPr>
              <a:t>Total risk</a:t>
            </a:r>
            <a:r>
              <a:rPr lang="en-US" sz="2400" smtClean="0">
                <a:solidFill>
                  <a:srgbClr val="000000"/>
                </a:solidFill>
                <a:latin typeface="Times New Roman" charset="0"/>
              </a:rPr>
              <a:t> is the combination of a security</a:t>
            </a:r>
            <a:r>
              <a:rPr lang="en-US" sz="2400" smtClean="0">
                <a:solidFill>
                  <a:srgbClr val="000000"/>
                </a:solidFill>
              </a:rPr>
              <a:t>’</a:t>
            </a:r>
            <a:r>
              <a:rPr lang="en-US" sz="2400" smtClean="0">
                <a:solidFill>
                  <a:srgbClr val="000000"/>
                </a:solidFill>
                <a:latin typeface="Times New Roman" charset="0"/>
              </a:rPr>
              <a:t>s nondiversifiable risk and diversifiable risk.</a:t>
            </a:r>
          </a:p>
          <a:p>
            <a:pPr eaLnBrk="1" hangingPunct="1"/>
            <a:r>
              <a:rPr lang="en-US" sz="2400" b="1" smtClean="0">
                <a:solidFill>
                  <a:srgbClr val="000000"/>
                </a:solidFill>
                <a:latin typeface="Times New Roman" charset="0"/>
              </a:rPr>
              <a:t>Diversifiable risk </a:t>
            </a:r>
            <a:r>
              <a:rPr lang="en-US" sz="2400" smtClean="0">
                <a:solidFill>
                  <a:srgbClr val="000000"/>
                </a:solidFill>
                <a:latin typeface="Times New Roman" charset="0"/>
              </a:rPr>
              <a:t>is the portion of an asset</a:t>
            </a:r>
            <a:r>
              <a:rPr lang="en-US" sz="2400" smtClean="0">
                <a:solidFill>
                  <a:srgbClr val="000000"/>
                </a:solidFill>
              </a:rPr>
              <a:t>’</a:t>
            </a:r>
            <a:r>
              <a:rPr lang="en-US" sz="2400" smtClean="0">
                <a:solidFill>
                  <a:srgbClr val="000000"/>
                </a:solidFill>
                <a:latin typeface="Times New Roman" charset="0"/>
              </a:rPr>
              <a:t>s risk that is attributable to firm-specific, random causes; can be eliminated through diversification. Also called unsystematic risk.</a:t>
            </a:r>
          </a:p>
          <a:p>
            <a:pPr eaLnBrk="1" hangingPunct="1"/>
            <a:r>
              <a:rPr lang="en-US" sz="2400" b="1" smtClean="0">
                <a:solidFill>
                  <a:srgbClr val="000000"/>
                </a:solidFill>
                <a:latin typeface="Times New Roman" charset="0"/>
              </a:rPr>
              <a:t>Nondiversifiable risk </a:t>
            </a:r>
            <a:r>
              <a:rPr lang="en-US" sz="2400" smtClean="0">
                <a:solidFill>
                  <a:srgbClr val="000000"/>
                </a:solidFill>
                <a:latin typeface="Times New Roman" charset="0"/>
              </a:rPr>
              <a:t>is the relevant portion of an asset</a:t>
            </a:r>
            <a:r>
              <a:rPr lang="en-US" sz="2400" smtClean="0">
                <a:solidFill>
                  <a:srgbClr val="000000"/>
                </a:solidFill>
              </a:rPr>
              <a:t>’</a:t>
            </a:r>
            <a:r>
              <a:rPr lang="en-US" sz="2400" smtClean="0">
                <a:solidFill>
                  <a:srgbClr val="000000"/>
                </a:solidFill>
                <a:latin typeface="Times New Roman" charset="0"/>
              </a:rPr>
              <a:t>s risk attributable to market factors that affect all firms; cannot be eliminated through diversification. Also called systematic risk.</a:t>
            </a:r>
          </a:p>
          <a:p>
            <a:pPr eaLnBrk="1" hangingPunct="1"/>
            <a:r>
              <a:rPr lang="en-US" sz="2400" smtClean="0">
                <a:solidFill>
                  <a:srgbClr val="000000"/>
                </a:solidFill>
                <a:latin typeface="Times New Roman" charset="0"/>
              </a:rPr>
              <a:t>Because any investor can create a portfolio of assets that will eliminate virtually all diversifiable risk, </a:t>
            </a:r>
            <a:r>
              <a:rPr lang="en-US" sz="2400" i="1" smtClean="0">
                <a:solidFill>
                  <a:srgbClr val="000000"/>
                </a:solidFill>
                <a:latin typeface="Times New Roman" charset="0"/>
              </a:rPr>
              <a:t>the only relevant risk is nondiversifiable risk.</a:t>
            </a:r>
            <a:r>
              <a:rPr lang="en-US" sz="2400" smtClean="0">
                <a:solidFill>
                  <a:srgbClr val="000000"/>
                </a:solidFill>
                <a:latin typeface="Times New Roman" charset="0"/>
              </a:rPr>
              <a:t> </a:t>
            </a:r>
            <a:endParaRPr lang="en-US" sz="2400" smtClean="0">
              <a:latin typeface="Times New Roman"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a:t>© 2012 Pearson Prentice Hall. All rights reserved.</a:t>
            </a:r>
          </a:p>
        </p:txBody>
      </p:sp>
      <p:sp>
        <p:nvSpPr>
          <p:cNvPr id="49155" name="Slide Number Placeholder 4"/>
          <p:cNvSpPr>
            <a:spLocks noGrp="1"/>
          </p:cNvSpPr>
          <p:nvPr>
            <p:ph type="sldNum" sz="quarter" idx="11"/>
          </p:nvPr>
        </p:nvSpPr>
        <p:spPr>
          <a:noFill/>
        </p:spPr>
        <p:txBody>
          <a:bodyPr/>
          <a:lstStyle/>
          <a:p>
            <a:r>
              <a:rPr lang="en-US"/>
              <a:t>8-</a:t>
            </a:r>
            <a:fld id="{09FEC0A7-CE2B-4EE1-A773-A2000CCA768B}" type="slidenum">
              <a:rPr lang="en-US"/>
              <a:pPr/>
              <a:t>39</a:t>
            </a:fld>
            <a:endParaRPr lang="en-US"/>
          </a:p>
        </p:txBody>
      </p:sp>
      <p:sp>
        <p:nvSpPr>
          <p:cNvPr id="4915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8.7 </a:t>
            </a:r>
            <a:br>
              <a:rPr lang="en-US" smtClean="0">
                <a:solidFill>
                  <a:srgbClr val="000000"/>
                </a:solidFill>
              </a:rPr>
            </a:br>
            <a:r>
              <a:rPr lang="en-US" smtClean="0">
                <a:solidFill>
                  <a:srgbClr val="000000"/>
                </a:solidFill>
              </a:rPr>
              <a:t>Risk Reduction</a:t>
            </a:r>
          </a:p>
        </p:txBody>
      </p:sp>
      <p:pic>
        <p:nvPicPr>
          <p:cNvPr id="49157" name="Picture 4" descr="figure0807"/>
          <p:cNvPicPr>
            <a:picLocks noChangeAspect="1" noChangeArrowheads="1"/>
          </p:cNvPicPr>
          <p:nvPr/>
        </p:nvPicPr>
        <p:blipFill>
          <a:blip r:embed="rId2"/>
          <a:srcRect/>
          <a:stretch>
            <a:fillRect/>
          </a:stretch>
        </p:blipFill>
        <p:spPr bwMode="auto">
          <a:xfrm>
            <a:off x="381000" y="2262188"/>
            <a:ext cx="8382000" cy="29765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a:t>© 2012 Pearson Prentice Hall. All rights reserved.</a:t>
            </a:r>
          </a:p>
        </p:txBody>
      </p:sp>
      <p:sp>
        <p:nvSpPr>
          <p:cNvPr id="8195" name="Slide Number Placeholder 4"/>
          <p:cNvSpPr>
            <a:spLocks noGrp="1"/>
          </p:cNvSpPr>
          <p:nvPr>
            <p:ph type="sldNum" sz="quarter" idx="11"/>
          </p:nvPr>
        </p:nvSpPr>
        <p:spPr>
          <a:noFill/>
        </p:spPr>
        <p:txBody>
          <a:bodyPr/>
          <a:lstStyle/>
          <a:p>
            <a:r>
              <a:rPr lang="en-US"/>
              <a:t>8-</a:t>
            </a:r>
            <a:fld id="{576C5C25-616F-4FA9-AB2F-8ED1B78FCCDA}" type="slidenum">
              <a:rPr lang="en-US"/>
              <a:pPr/>
              <a:t>4</a:t>
            </a:fld>
            <a:endParaRPr lang="en-US"/>
          </a:p>
        </p:txBody>
      </p:sp>
      <p:sp>
        <p:nvSpPr>
          <p:cNvPr id="8196" name="Rectangle 2"/>
          <p:cNvSpPr>
            <a:spLocks noGrp="1" noChangeArrowheads="1"/>
          </p:cNvSpPr>
          <p:nvPr>
            <p:ph type="title"/>
          </p:nvPr>
        </p:nvSpPr>
        <p:spPr/>
        <p:txBody>
          <a:bodyPr/>
          <a:lstStyle/>
          <a:p>
            <a:pPr eaLnBrk="1" hangingPunct="1"/>
            <a:r>
              <a:rPr lang="en-US" smtClean="0">
                <a:solidFill>
                  <a:srgbClr val="000000"/>
                </a:solidFill>
              </a:rPr>
              <a:t>Risk and Return Fundamentals:</a:t>
            </a:r>
            <a:br>
              <a:rPr lang="en-US" smtClean="0">
                <a:solidFill>
                  <a:srgbClr val="000000"/>
                </a:solidFill>
              </a:rPr>
            </a:br>
            <a:r>
              <a:rPr lang="en-US" smtClean="0">
                <a:solidFill>
                  <a:srgbClr val="000000"/>
                </a:solidFill>
              </a:rPr>
              <a:t>Risk Defined (cont.)</a:t>
            </a:r>
          </a:p>
        </p:txBody>
      </p:sp>
      <p:sp>
        <p:nvSpPr>
          <p:cNvPr id="8197" name="Rectangle 3"/>
          <p:cNvSpPr>
            <a:spLocks noGrp="1" noChangeArrowheads="1"/>
          </p:cNvSpPr>
          <p:nvPr>
            <p:ph type="body" idx="1"/>
          </p:nvPr>
        </p:nvSpPr>
        <p:spPr>
          <a:xfrm>
            <a:off x="152400" y="1524000"/>
            <a:ext cx="8839200" cy="2667000"/>
          </a:xfrm>
        </p:spPr>
        <p:txBody>
          <a:bodyPr/>
          <a:lstStyle/>
          <a:p>
            <a:pPr marL="0" indent="0" eaLnBrk="1" hangingPunct="1">
              <a:buFontTx/>
              <a:buNone/>
            </a:pPr>
            <a:r>
              <a:rPr lang="en-US" sz="2400" smtClean="0">
                <a:solidFill>
                  <a:srgbClr val="000000"/>
                </a:solidFill>
                <a:latin typeface="Times New Roman" charset="0"/>
              </a:rPr>
              <a:t>The expression for calculating the total rate of return earned on any asset over period </a:t>
            </a:r>
            <a:r>
              <a:rPr lang="en-US" sz="2400" i="1" smtClean="0">
                <a:solidFill>
                  <a:srgbClr val="000000"/>
                </a:solidFill>
                <a:latin typeface="Times New Roman" charset="0"/>
              </a:rPr>
              <a:t>t, r</a:t>
            </a:r>
            <a:r>
              <a:rPr lang="en-US" sz="2400" i="1" baseline="-25000" smtClean="0">
                <a:solidFill>
                  <a:srgbClr val="000000"/>
                </a:solidFill>
                <a:latin typeface="Times New Roman" charset="0"/>
              </a:rPr>
              <a:t>t</a:t>
            </a:r>
            <a:r>
              <a:rPr lang="en-US" sz="2400" i="1" smtClean="0">
                <a:solidFill>
                  <a:srgbClr val="000000"/>
                </a:solidFill>
                <a:latin typeface="Times New Roman" charset="0"/>
              </a:rPr>
              <a:t>,</a:t>
            </a:r>
            <a:r>
              <a:rPr lang="en-US" sz="2400" smtClean="0">
                <a:solidFill>
                  <a:srgbClr val="000000"/>
                </a:solidFill>
                <a:latin typeface="Times New Roman" charset="0"/>
              </a:rPr>
              <a:t> is commonly defined as</a:t>
            </a:r>
          </a:p>
          <a:p>
            <a:pPr marL="0" indent="0" eaLnBrk="1" hangingPunct="1">
              <a:buFontTx/>
              <a:buNone/>
            </a:pPr>
            <a:endParaRPr lang="en-US" sz="2400" smtClean="0">
              <a:latin typeface="Times New Roman" charset="0"/>
            </a:endParaRPr>
          </a:p>
          <a:p>
            <a:pPr marL="0" indent="0" eaLnBrk="1" hangingPunct="1">
              <a:buFontTx/>
              <a:buNone/>
            </a:pPr>
            <a:endParaRPr lang="en-US" sz="2400" smtClean="0">
              <a:latin typeface="Times New Roman" charset="0"/>
            </a:endParaRPr>
          </a:p>
          <a:p>
            <a:pPr marL="0" indent="0" eaLnBrk="1" hangingPunct="1">
              <a:spcBef>
                <a:spcPts val="1800"/>
              </a:spcBef>
              <a:buFontTx/>
              <a:buNone/>
            </a:pPr>
            <a:r>
              <a:rPr lang="en-US" sz="2400" smtClean="0">
                <a:latin typeface="Times New Roman" charset="0"/>
              </a:rPr>
              <a:t>where</a:t>
            </a:r>
          </a:p>
        </p:txBody>
      </p:sp>
      <p:pic>
        <p:nvPicPr>
          <p:cNvPr id="8198" name="Picture 4" descr="eq0801"/>
          <p:cNvPicPr>
            <a:picLocks noChangeAspect="1" noChangeArrowheads="1"/>
          </p:cNvPicPr>
          <p:nvPr/>
        </p:nvPicPr>
        <p:blipFill>
          <a:blip r:embed="rId2"/>
          <a:srcRect/>
          <a:stretch>
            <a:fillRect/>
          </a:stretch>
        </p:blipFill>
        <p:spPr bwMode="auto">
          <a:xfrm>
            <a:off x="2913063" y="2514600"/>
            <a:ext cx="3316287" cy="1104900"/>
          </a:xfrm>
          <a:prstGeom prst="rect">
            <a:avLst/>
          </a:prstGeom>
          <a:noFill/>
          <a:ln w="9525">
            <a:noFill/>
            <a:miter lim="800000"/>
            <a:headEnd/>
            <a:tailEnd/>
          </a:ln>
        </p:spPr>
      </p:pic>
      <p:graphicFrame>
        <p:nvGraphicFramePr>
          <p:cNvPr id="155690" name="Group 42"/>
          <p:cNvGraphicFramePr>
            <a:graphicFrameLocks noGrp="1"/>
          </p:cNvGraphicFramePr>
          <p:nvPr/>
        </p:nvGraphicFramePr>
        <p:xfrm>
          <a:off x="419100" y="4191000"/>
          <a:ext cx="8305800" cy="2090421"/>
        </p:xfrm>
        <a:graphic>
          <a:graphicData uri="http://schemas.openxmlformats.org/drawingml/2006/table">
            <a:tbl>
              <a:tblPr/>
              <a:tblGrid>
                <a:gridCol w="649288"/>
                <a:gridCol w="361950"/>
                <a:gridCol w="7294562"/>
              </a:tblGrid>
              <a:tr h="3730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r</a:t>
                      </a:r>
                      <a:r>
                        <a:rPr kumimoji="0" lang="en-US" sz="2400" b="0" i="1" u="none" strike="noStrike" cap="none" normalizeH="0" baseline="-25000" smtClean="0">
                          <a:ln>
                            <a:noFill/>
                          </a:ln>
                          <a:solidFill>
                            <a:srgbClr val="000000"/>
                          </a:solidFill>
                          <a:effectLst/>
                          <a:latin typeface="Times New Roman" charset="0"/>
                          <a:ea typeface="ＭＳ Ｐゴシック" charset="-128"/>
                        </a:rPr>
                        <a:t>t</a:t>
                      </a:r>
                    </a:p>
                  </a:txBody>
                  <a:tcPr marL="45720" marR="4572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ts val="600"/>
                        </a:spcBef>
                        <a:spcAft>
                          <a:spcPts val="60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actual, expected, or required rate of return during period </a:t>
                      </a:r>
                      <a:r>
                        <a:rPr kumimoji="0" lang="en-US" sz="2400" b="0" i="1" u="none" strike="noStrike" cap="none" normalizeH="0" baseline="0" smtClean="0">
                          <a:ln>
                            <a:noFill/>
                          </a:ln>
                          <a:solidFill>
                            <a:srgbClr val="000000"/>
                          </a:solidFill>
                          <a:effectLst/>
                          <a:latin typeface="Times New Roman" charset="0"/>
                          <a:ea typeface="ＭＳ Ｐゴシック" charset="-128"/>
                        </a:rPr>
                        <a:t>t</a:t>
                      </a:r>
                      <a:endParaRPr kumimoji="0" lang="en-US" sz="2400" b="0" i="0" u="none" strike="noStrike" cap="none" normalizeH="0" baseline="0" smtClean="0">
                        <a:ln>
                          <a:noFill/>
                        </a:ln>
                        <a:solidFill>
                          <a:srgbClr val="000000"/>
                        </a:solidFill>
                        <a:effectLst/>
                        <a:latin typeface="Times New Roman" charset="0"/>
                        <a:ea typeface="ＭＳ Ｐゴシック" charset="-128"/>
                      </a:endParaRPr>
                    </a:p>
                  </a:txBody>
                  <a:tcPr marL="45720" marR="45720" marT="0" marB="0" horzOverflow="overflow">
                    <a:lnL>
                      <a:noFill/>
                    </a:lnL>
                    <a:lnR cap="flat">
                      <a:noFill/>
                    </a:lnR>
                    <a:lnT cap="flat">
                      <a:noFill/>
                    </a:lnT>
                    <a:lnB>
                      <a:noFill/>
                    </a:lnB>
                    <a:lnTlToBr>
                      <a:noFill/>
                    </a:lnTlToBr>
                    <a:lnBlToTr>
                      <a:noFill/>
                    </a:lnBlToTr>
                    <a:noFill/>
                  </a:tcPr>
                </a:tc>
              </a:tr>
              <a:tr h="3810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C</a:t>
                      </a:r>
                      <a:r>
                        <a:rPr kumimoji="0" lang="en-US" sz="2400" b="0" i="1" u="none" strike="noStrike" cap="none" normalizeH="0" baseline="-25000" smtClean="0">
                          <a:ln>
                            <a:noFill/>
                          </a:ln>
                          <a:solidFill>
                            <a:srgbClr val="000000"/>
                          </a:solidFill>
                          <a:effectLst/>
                          <a:latin typeface="Times New Roman" charset="0"/>
                          <a:ea typeface="ＭＳ Ｐゴシック" charset="-128"/>
                        </a:rPr>
                        <a:t>t</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cash (flow) received from the asset investment in the time period </a:t>
                      </a:r>
                      <a:r>
                        <a:rPr kumimoji="0" lang="en-US" sz="2400" b="0" i="1" u="none" strike="noStrike" cap="none" normalizeH="0" baseline="0" smtClean="0">
                          <a:ln>
                            <a:noFill/>
                          </a:ln>
                          <a:solidFill>
                            <a:srgbClr val="000000"/>
                          </a:solidFill>
                          <a:effectLst/>
                          <a:latin typeface="Times New Roman" charset="0"/>
                          <a:ea typeface="ＭＳ Ｐゴシック" charset="-128"/>
                        </a:rPr>
                        <a:t>t</a:t>
                      </a:r>
                      <a:r>
                        <a:rPr kumimoji="0" lang="en-US" sz="2400" b="0" i="0" u="none" strike="noStrike" cap="none" normalizeH="0" baseline="0" smtClean="0">
                          <a:ln>
                            <a:noFill/>
                          </a:ln>
                          <a:solidFill>
                            <a:srgbClr val="000000"/>
                          </a:solidFill>
                          <a:effectLst/>
                          <a:latin typeface="Times New Roman" charset="0"/>
                          <a:ea typeface="ＭＳ Ｐゴシック" charset="-128"/>
                        </a:rPr>
                        <a:t> </a:t>
                      </a:r>
                      <a:r>
                        <a:rPr kumimoji="0" lang="en-US" sz="2400" b="0" i="0" u="none" strike="noStrike" cap="none" normalizeH="0" baseline="0" smtClean="0">
                          <a:ln>
                            <a:noFill/>
                          </a:ln>
                          <a:solidFill>
                            <a:srgbClr val="000000"/>
                          </a:solidFill>
                          <a:effectLst/>
                          <a:latin typeface="Arial"/>
                          <a:ea typeface="ＭＳ Ｐゴシック" charset="-128"/>
                        </a:rPr>
                        <a:t>–</a:t>
                      </a:r>
                      <a:r>
                        <a:rPr kumimoji="0" lang="en-US" sz="2400" b="0" i="0" u="none" strike="noStrike" cap="none" normalizeH="0" baseline="0" smtClean="0">
                          <a:ln>
                            <a:noFill/>
                          </a:ln>
                          <a:solidFill>
                            <a:srgbClr val="000000"/>
                          </a:solidFill>
                          <a:effectLst/>
                          <a:latin typeface="Times New Roman" charset="0"/>
                          <a:ea typeface="ＭＳ Ｐゴシック" charset="-128"/>
                        </a:rPr>
                        <a:t> 1 to </a:t>
                      </a:r>
                      <a:r>
                        <a:rPr kumimoji="0" lang="en-US" sz="2400" b="0" i="1" u="none" strike="noStrike" cap="none" normalizeH="0" baseline="0" smtClean="0">
                          <a:ln>
                            <a:noFill/>
                          </a:ln>
                          <a:solidFill>
                            <a:srgbClr val="000000"/>
                          </a:solidFill>
                          <a:effectLst/>
                          <a:latin typeface="Times New Roman" charset="0"/>
                          <a:ea typeface="ＭＳ Ｐゴシック" charset="-128"/>
                        </a:rPr>
                        <a:t>t</a:t>
                      </a:r>
                    </a:p>
                  </a:txBody>
                  <a:tcPr marL="45720" marR="45720" marT="0" marB="0" horzOverflow="overflow">
                    <a:lnL>
                      <a:noFill/>
                    </a:lnL>
                    <a:lnR cap="flat">
                      <a:noFill/>
                    </a:lnR>
                    <a:lnT>
                      <a:noFill/>
                    </a:lnT>
                    <a:lnB>
                      <a:noFill/>
                    </a:lnB>
                    <a:lnTlToBr>
                      <a:noFill/>
                    </a:lnTlToBr>
                    <a:lnBlToTr>
                      <a:noFill/>
                    </a:lnBlToTr>
                    <a:noFill/>
                  </a:tcPr>
                </a:tc>
              </a:tr>
              <a:tr h="3762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P</a:t>
                      </a:r>
                      <a:r>
                        <a:rPr kumimoji="0" lang="en-US" sz="2400" b="0" i="1" u="none" strike="noStrike" cap="none" normalizeH="0" baseline="-25000" smtClean="0">
                          <a:ln>
                            <a:noFill/>
                          </a:ln>
                          <a:solidFill>
                            <a:srgbClr val="000000"/>
                          </a:solidFill>
                          <a:effectLst/>
                          <a:latin typeface="Times New Roman" charset="0"/>
                          <a:ea typeface="ＭＳ Ｐゴシック" charset="-128"/>
                        </a:rPr>
                        <a:t>t</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price (value) of asset at time </a:t>
                      </a:r>
                      <a:r>
                        <a:rPr kumimoji="0" lang="en-US" sz="2400" b="0" i="1" u="none" strike="noStrike" cap="none" normalizeH="0" baseline="0" smtClean="0">
                          <a:ln>
                            <a:noFill/>
                          </a:ln>
                          <a:solidFill>
                            <a:srgbClr val="000000"/>
                          </a:solidFill>
                          <a:effectLst/>
                          <a:latin typeface="Times New Roman" charset="0"/>
                          <a:ea typeface="ＭＳ Ｐゴシック" charset="-128"/>
                        </a:rPr>
                        <a:t>t</a:t>
                      </a:r>
                    </a:p>
                  </a:txBody>
                  <a:tcPr marL="45720" marR="45720" marT="0" marB="0" horzOverflow="overflow">
                    <a:lnL>
                      <a:noFill/>
                    </a:lnL>
                    <a:lnR cap="flat">
                      <a:noFill/>
                    </a:lnR>
                    <a:lnT>
                      <a:noFill/>
                    </a:lnT>
                    <a:lnB>
                      <a:noFill/>
                    </a:lnB>
                    <a:lnTlToBr>
                      <a:noFill/>
                    </a:lnTlToBr>
                    <a:lnBlToTr>
                      <a:noFill/>
                    </a:lnBlToTr>
                    <a:noFill/>
                  </a:tcPr>
                </a:tc>
              </a:tr>
              <a:tr h="3778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P</a:t>
                      </a:r>
                      <a:r>
                        <a:rPr kumimoji="0" lang="en-US" sz="2400" b="0" i="1" u="none" strike="noStrike" cap="none" normalizeH="0" baseline="-25000" smtClean="0">
                          <a:ln>
                            <a:noFill/>
                          </a:ln>
                          <a:solidFill>
                            <a:srgbClr val="000000"/>
                          </a:solidFill>
                          <a:effectLst/>
                          <a:latin typeface="Times New Roman" charset="0"/>
                          <a:ea typeface="ＭＳ Ｐゴシック" charset="-128"/>
                        </a:rPr>
                        <a:t>t</a:t>
                      </a:r>
                      <a:r>
                        <a:rPr kumimoji="0" lang="en-US" sz="2400" b="0" i="0" u="none" strike="noStrike" cap="none" normalizeH="0" baseline="-25000" smtClean="0">
                          <a:ln>
                            <a:noFill/>
                          </a:ln>
                          <a:solidFill>
                            <a:srgbClr val="000000"/>
                          </a:solidFill>
                          <a:effectLst/>
                          <a:latin typeface="Times New Roman" charset="0"/>
                          <a:ea typeface="ＭＳ Ｐゴシック" charset="-128"/>
                        </a:rPr>
                        <a:t> </a:t>
                      </a:r>
                      <a:r>
                        <a:rPr kumimoji="0" lang="en-US" sz="2400" b="0" i="0" u="none" strike="noStrike" cap="none" normalizeH="0" baseline="-25000" smtClean="0">
                          <a:ln>
                            <a:noFill/>
                          </a:ln>
                          <a:solidFill>
                            <a:srgbClr val="000000"/>
                          </a:solidFill>
                          <a:effectLst/>
                          <a:latin typeface="Arial"/>
                          <a:ea typeface="ＭＳ Ｐゴシック" charset="-128"/>
                        </a:rPr>
                        <a:t>–</a:t>
                      </a:r>
                      <a:r>
                        <a:rPr kumimoji="0" lang="en-US" sz="2400" b="0" i="0" u="none" strike="noStrike" cap="none" normalizeH="0" baseline="-25000" smtClean="0">
                          <a:ln>
                            <a:noFill/>
                          </a:ln>
                          <a:solidFill>
                            <a:srgbClr val="000000"/>
                          </a:solidFill>
                          <a:effectLst/>
                          <a:latin typeface="Times New Roman" charset="0"/>
                          <a:ea typeface="ＭＳ Ｐゴシック" charset="-128"/>
                        </a:rPr>
                        <a:t> 1</a:t>
                      </a:r>
                    </a:p>
                  </a:txBody>
                  <a:tcPr marL="45720" marR="45720" marT="0" marB="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price (value) of asset at time </a:t>
                      </a:r>
                      <a:r>
                        <a:rPr kumimoji="0" lang="en-US" sz="2400" b="0" i="1" u="none" strike="noStrike" cap="none" normalizeH="0" baseline="0" smtClean="0">
                          <a:ln>
                            <a:noFill/>
                          </a:ln>
                          <a:solidFill>
                            <a:srgbClr val="000000"/>
                          </a:solidFill>
                          <a:effectLst/>
                          <a:latin typeface="Times New Roman" charset="0"/>
                          <a:ea typeface="ＭＳ Ｐゴシック" charset="-128"/>
                        </a:rPr>
                        <a:t>t</a:t>
                      </a:r>
                      <a:r>
                        <a:rPr kumimoji="0" lang="en-US" sz="2400" b="0" i="0" u="none" strike="noStrike" cap="none" normalizeH="0" baseline="0" smtClean="0">
                          <a:ln>
                            <a:noFill/>
                          </a:ln>
                          <a:solidFill>
                            <a:srgbClr val="000000"/>
                          </a:solidFill>
                          <a:effectLst/>
                          <a:latin typeface="Times New Roman" charset="0"/>
                          <a:ea typeface="ＭＳ Ｐゴシック" charset="-128"/>
                        </a:rPr>
                        <a:t> </a:t>
                      </a:r>
                      <a:r>
                        <a:rPr kumimoji="0" lang="en-US" sz="2400" b="0" i="0" u="none" strike="noStrike" cap="none" normalizeH="0" baseline="0" smtClean="0">
                          <a:ln>
                            <a:noFill/>
                          </a:ln>
                          <a:solidFill>
                            <a:srgbClr val="000000"/>
                          </a:solidFill>
                          <a:effectLst/>
                          <a:latin typeface="Arial"/>
                          <a:ea typeface="ＭＳ Ｐゴシック" charset="-128"/>
                        </a:rPr>
                        <a:t>–</a:t>
                      </a:r>
                      <a:r>
                        <a:rPr kumimoji="0" lang="en-US" sz="2400" b="0" i="0" u="none" strike="noStrike" cap="none" normalizeH="0" baseline="0" smtClean="0">
                          <a:ln>
                            <a:noFill/>
                          </a:ln>
                          <a:solidFill>
                            <a:srgbClr val="000000"/>
                          </a:solidFill>
                          <a:effectLst/>
                          <a:latin typeface="Times New Roman" charset="0"/>
                          <a:ea typeface="ＭＳ Ｐゴシック" charset="-128"/>
                        </a:rPr>
                        <a:t> 1</a:t>
                      </a:r>
                    </a:p>
                  </a:txBody>
                  <a:tcPr marL="45720" marR="4572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a:t>© 2012 Pearson Prentice Hall. All rights reserved.</a:t>
            </a:r>
          </a:p>
        </p:txBody>
      </p:sp>
      <p:sp>
        <p:nvSpPr>
          <p:cNvPr id="50179" name="Slide Number Placeholder 4"/>
          <p:cNvSpPr>
            <a:spLocks noGrp="1"/>
          </p:cNvSpPr>
          <p:nvPr>
            <p:ph type="sldNum" sz="quarter" idx="11"/>
          </p:nvPr>
        </p:nvSpPr>
        <p:spPr>
          <a:noFill/>
        </p:spPr>
        <p:txBody>
          <a:bodyPr/>
          <a:lstStyle/>
          <a:p>
            <a:r>
              <a:rPr lang="en-US"/>
              <a:t>8-</a:t>
            </a:r>
            <a:fld id="{FB9603C4-AE11-4AD1-9289-69BEC147EBA4}" type="slidenum">
              <a:rPr lang="en-US"/>
              <a:pPr/>
              <a:t>40</a:t>
            </a:fld>
            <a:endParaRPr lang="en-US"/>
          </a:p>
        </p:txBody>
      </p:sp>
      <p:sp>
        <p:nvSpPr>
          <p:cNvPr id="50180" name="Rectangle 2"/>
          <p:cNvSpPr>
            <a:spLocks noGrp="1" noChangeArrowheads="1"/>
          </p:cNvSpPr>
          <p:nvPr>
            <p:ph type="title"/>
          </p:nvPr>
        </p:nvSpPr>
        <p:spPr/>
        <p:txBody>
          <a:bodyPr/>
          <a:lstStyle/>
          <a:p>
            <a:pPr eaLnBrk="1" hangingPunct="1"/>
            <a:r>
              <a:rPr lang="en-US" smtClean="0">
                <a:solidFill>
                  <a:srgbClr val="000000"/>
                </a:solidFill>
              </a:rPr>
              <a:t>Risk and Return: The CAPM</a:t>
            </a:r>
          </a:p>
        </p:txBody>
      </p:sp>
      <p:sp>
        <p:nvSpPr>
          <p:cNvPr id="50181" name="Rectangle 3"/>
          <p:cNvSpPr>
            <a:spLocks noGrp="1" noChangeArrowheads="1"/>
          </p:cNvSpPr>
          <p:nvPr>
            <p:ph type="body" idx="1"/>
          </p:nvPr>
        </p:nvSpPr>
        <p:spPr/>
        <p:txBody>
          <a:bodyPr/>
          <a:lstStyle/>
          <a:p>
            <a:pPr eaLnBrk="1" hangingPunct="1">
              <a:lnSpc>
                <a:spcPct val="90000"/>
              </a:lnSpc>
            </a:pPr>
            <a:r>
              <a:rPr lang="en-US" sz="2800" smtClean="0">
                <a:solidFill>
                  <a:srgbClr val="000000"/>
                </a:solidFill>
                <a:latin typeface="Times New Roman" charset="0"/>
              </a:rPr>
              <a:t>The </a:t>
            </a:r>
            <a:r>
              <a:rPr lang="en-US" sz="2800" b="1" smtClean="0">
                <a:solidFill>
                  <a:srgbClr val="000000"/>
                </a:solidFill>
                <a:latin typeface="Times New Roman" charset="0"/>
              </a:rPr>
              <a:t>beta coefficient (</a:t>
            </a:r>
            <a:r>
              <a:rPr lang="en-US" sz="2800" b="1" i="1" smtClean="0">
                <a:solidFill>
                  <a:srgbClr val="000000"/>
                </a:solidFill>
                <a:latin typeface="Times New Roman" charset="0"/>
              </a:rPr>
              <a:t>b</a:t>
            </a:r>
            <a:r>
              <a:rPr lang="en-US" sz="2800" b="1" smtClean="0">
                <a:solidFill>
                  <a:srgbClr val="000000"/>
                </a:solidFill>
                <a:latin typeface="Times New Roman" charset="0"/>
              </a:rPr>
              <a:t>) </a:t>
            </a:r>
            <a:r>
              <a:rPr lang="en-US" sz="2800" smtClean="0">
                <a:solidFill>
                  <a:srgbClr val="000000"/>
                </a:solidFill>
                <a:latin typeface="Times New Roman" charset="0"/>
              </a:rPr>
              <a:t>is a relative measure of nondiversifiable risk. An index of the degree of movement of an asset</a:t>
            </a:r>
            <a:r>
              <a:rPr lang="en-US" sz="2800" smtClean="0">
                <a:solidFill>
                  <a:srgbClr val="000000"/>
                </a:solidFill>
              </a:rPr>
              <a:t>’</a:t>
            </a:r>
            <a:r>
              <a:rPr lang="en-US" sz="2800" smtClean="0">
                <a:solidFill>
                  <a:srgbClr val="000000"/>
                </a:solidFill>
                <a:latin typeface="Times New Roman" charset="0"/>
              </a:rPr>
              <a:t>s return in response to a change in the market return.</a:t>
            </a:r>
          </a:p>
          <a:p>
            <a:pPr lvl="1" eaLnBrk="1" hangingPunct="1">
              <a:lnSpc>
                <a:spcPct val="90000"/>
              </a:lnSpc>
            </a:pPr>
            <a:r>
              <a:rPr lang="en-US" sz="2400" smtClean="0">
                <a:solidFill>
                  <a:srgbClr val="000000"/>
                </a:solidFill>
                <a:latin typeface="Times New Roman" charset="0"/>
              </a:rPr>
              <a:t>An asset</a:t>
            </a:r>
            <a:r>
              <a:rPr lang="en-US" sz="2400" smtClean="0">
                <a:solidFill>
                  <a:srgbClr val="000000"/>
                </a:solidFill>
              </a:rPr>
              <a:t>’</a:t>
            </a:r>
            <a:r>
              <a:rPr lang="en-US" sz="2400" smtClean="0">
                <a:solidFill>
                  <a:srgbClr val="000000"/>
                </a:solidFill>
                <a:latin typeface="Times New Roman" charset="0"/>
              </a:rPr>
              <a:t>s historical returns are used in finding the asset</a:t>
            </a:r>
            <a:r>
              <a:rPr lang="en-US" sz="2400" smtClean="0">
                <a:solidFill>
                  <a:srgbClr val="000000"/>
                </a:solidFill>
              </a:rPr>
              <a:t>’</a:t>
            </a:r>
            <a:r>
              <a:rPr lang="en-US" sz="2400" smtClean="0">
                <a:solidFill>
                  <a:srgbClr val="000000"/>
                </a:solidFill>
                <a:latin typeface="Times New Roman" charset="0"/>
              </a:rPr>
              <a:t>s beta coefficient. </a:t>
            </a:r>
          </a:p>
          <a:p>
            <a:pPr lvl="1" eaLnBrk="1" hangingPunct="1">
              <a:lnSpc>
                <a:spcPct val="90000"/>
              </a:lnSpc>
            </a:pPr>
            <a:r>
              <a:rPr lang="en-US" sz="2400" smtClean="0">
                <a:solidFill>
                  <a:srgbClr val="000000"/>
                </a:solidFill>
                <a:latin typeface="Times New Roman" charset="0"/>
              </a:rPr>
              <a:t>The beta coefficient for the entire market equals 1.0. All other betas are viewed in relation to this value. </a:t>
            </a:r>
          </a:p>
          <a:p>
            <a:pPr eaLnBrk="1" hangingPunct="1">
              <a:lnSpc>
                <a:spcPct val="90000"/>
              </a:lnSpc>
            </a:pPr>
            <a:r>
              <a:rPr lang="en-US" sz="2800" smtClean="0">
                <a:solidFill>
                  <a:srgbClr val="000000"/>
                </a:solidFill>
                <a:latin typeface="Times New Roman" charset="0"/>
              </a:rPr>
              <a:t>The </a:t>
            </a:r>
            <a:r>
              <a:rPr lang="en-US" sz="2800" b="1" smtClean="0">
                <a:solidFill>
                  <a:srgbClr val="000000"/>
                </a:solidFill>
                <a:latin typeface="Times New Roman" charset="0"/>
              </a:rPr>
              <a:t>market return</a:t>
            </a:r>
            <a:r>
              <a:rPr lang="en-US" sz="2800" smtClean="0">
                <a:solidFill>
                  <a:srgbClr val="000000"/>
                </a:solidFill>
                <a:latin typeface="Times New Roman" charset="0"/>
              </a:rPr>
              <a:t> is the return on the market portfolio of all traded securities.</a:t>
            </a:r>
          </a:p>
          <a:p>
            <a:pPr eaLnBrk="1" hangingPunct="1">
              <a:lnSpc>
                <a:spcPct val="90000"/>
              </a:lnSpc>
            </a:pPr>
            <a:endParaRPr lang="en-US" sz="2800" smtClean="0">
              <a:latin typeface="Times New Roman"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a:t>© 2012 Pearson Prentice Hall. All rights reserved.</a:t>
            </a:r>
          </a:p>
        </p:txBody>
      </p:sp>
      <p:sp>
        <p:nvSpPr>
          <p:cNvPr id="51203" name="Slide Number Placeholder 4"/>
          <p:cNvSpPr>
            <a:spLocks noGrp="1"/>
          </p:cNvSpPr>
          <p:nvPr>
            <p:ph type="sldNum" sz="quarter" idx="11"/>
          </p:nvPr>
        </p:nvSpPr>
        <p:spPr>
          <a:noFill/>
        </p:spPr>
        <p:txBody>
          <a:bodyPr/>
          <a:lstStyle/>
          <a:p>
            <a:r>
              <a:rPr lang="en-US"/>
              <a:t>8-</a:t>
            </a:r>
            <a:fld id="{6B3D287E-2E50-4364-9D36-A35399A68583}" type="slidenum">
              <a:rPr lang="en-US"/>
              <a:pPr/>
              <a:t>41</a:t>
            </a:fld>
            <a:endParaRPr lang="en-US"/>
          </a:p>
        </p:txBody>
      </p:sp>
      <p:sp>
        <p:nvSpPr>
          <p:cNvPr id="51204"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8.8 </a:t>
            </a:r>
            <a:br>
              <a:rPr lang="en-US" smtClean="0">
                <a:solidFill>
                  <a:srgbClr val="000000"/>
                </a:solidFill>
              </a:rPr>
            </a:br>
            <a:r>
              <a:rPr lang="en-US" smtClean="0">
                <a:solidFill>
                  <a:srgbClr val="000000"/>
                </a:solidFill>
              </a:rPr>
              <a:t>Beta Derivation</a:t>
            </a:r>
            <a:endParaRPr lang="en-US" b="0" smtClean="0">
              <a:solidFill>
                <a:srgbClr val="000000"/>
              </a:solidFill>
            </a:endParaRPr>
          </a:p>
        </p:txBody>
      </p:sp>
      <p:pic>
        <p:nvPicPr>
          <p:cNvPr id="51205" name="Picture 4" descr="figure0808"/>
          <p:cNvPicPr>
            <a:picLocks noChangeAspect="1" noChangeArrowheads="1"/>
          </p:cNvPicPr>
          <p:nvPr/>
        </p:nvPicPr>
        <p:blipFill>
          <a:blip r:embed="rId2"/>
          <a:srcRect/>
          <a:stretch>
            <a:fillRect/>
          </a:stretch>
        </p:blipFill>
        <p:spPr bwMode="auto">
          <a:xfrm>
            <a:off x="990600" y="1709738"/>
            <a:ext cx="7162800" cy="450056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a:t>© 2012 Pearson Prentice Hall. All rights reserved.</a:t>
            </a:r>
          </a:p>
        </p:txBody>
      </p:sp>
      <p:sp>
        <p:nvSpPr>
          <p:cNvPr id="52227" name="Slide Number Placeholder 4"/>
          <p:cNvSpPr>
            <a:spLocks noGrp="1"/>
          </p:cNvSpPr>
          <p:nvPr>
            <p:ph type="sldNum" sz="quarter" idx="11"/>
          </p:nvPr>
        </p:nvSpPr>
        <p:spPr>
          <a:noFill/>
        </p:spPr>
        <p:txBody>
          <a:bodyPr/>
          <a:lstStyle/>
          <a:p>
            <a:r>
              <a:rPr lang="en-US"/>
              <a:t>8-</a:t>
            </a:r>
            <a:fld id="{14E2D716-998F-48C6-B248-245756B57B9F}" type="slidenum">
              <a:rPr lang="en-US"/>
              <a:pPr/>
              <a:t>42</a:t>
            </a:fld>
            <a:endParaRPr lang="en-US"/>
          </a:p>
        </p:txBody>
      </p:sp>
      <p:sp>
        <p:nvSpPr>
          <p:cNvPr id="52228"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Table 8.8 Selected Beta Coefficients and Their Interpretations</a:t>
            </a:r>
            <a:endParaRPr lang="en-US" b="0" smtClean="0">
              <a:solidFill>
                <a:srgbClr val="000000"/>
              </a:solidFill>
            </a:endParaRPr>
          </a:p>
        </p:txBody>
      </p:sp>
      <p:pic>
        <p:nvPicPr>
          <p:cNvPr id="52229" name="Picture 4" descr="table0808"/>
          <p:cNvPicPr>
            <a:picLocks noChangeAspect="1" noChangeArrowheads="1"/>
          </p:cNvPicPr>
          <p:nvPr/>
        </p:nvPicPr>
        <p:blipFill>
          <a:blip r:embed="rId2"/>
          <a:srcRect/>
          <a:stretch>
            <a:fillRect/>
          </a:stretch>
        </p:blipFill>
        <p:spPr bwMode="auto">
          <a:xfrm>
            <a:off x="695325" y="2362200"/>
            <a:ext cx="7751763" cy="29337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a:t>© 2012 Pearson Prentice Hall. All rights reserved.</a:t>
            </a:r>
          </a:p>
        </p:txBody>
      </p:sp>
      <p:sp>
        <p:nvSpPr>
          <p:cNvPr id="53251" name="Slide Number Placeholder 4"/>
          <p:cNvSpPr>
            <a:spLocks noGrp="1"/>
          </p:cNvSpPr>
          <p:nvPr>
            <p:ph type="sldNum" sz="quarter" idx="11"/>
          </p:nvPr>
        </p:nvSpPr>
        <p:spPr>
          <a:noFill/>
        </p:spPr>
        <p:txBody>
          <a:bodyPr/>
          <a:lstStyle/>
          <a:p>
            <a:r>
              <a:rPr lang="en-US"/>
              <a:t>8-</a:t>
            </a:r>
            <a:fld id="{E3291F3A-C97D-40AF-8AD0-900DAE24DA68}" type="slidenum">
              <a:rPr lang="en-US"/>
              <a:pPr/>
              <a:t>43</a:t>
            </a:fld>
            <a:endParaRPr lang="en-US"/>
          </a:p>
        </p:txBody>
      </p:sp>
      <p:sp>
        <p:nvSpPr>
          <p:cNvPr id="53252"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Table 8.9 Beta Coefficients for Selected Stocks (June 7, 2010)</a:t>
            </a:r>
            <a:endParaRPr lang="en-US" b="0" smtClean="0">
              <a:solidFill>
                <a:srgbClr val="000000"/>
              </a:solidFill>
            </a:endParaRPr>
          </a:p>
        </p:txBody>
      </p:sp>
      <p:pic>
        <p:nvPicPr>
          <p:cNvPr id="53253" name="Picture 5" descr="table0809"/>
          <p:cNvPicPr>
            <a:picLocks noChangeAspect="1" noChangeArrowheads="1"/>
          </p:cNvPicPr>
          <p:nvPr/>
        </p:nvPicPr>
        <p:blipFill>
          <a:blip r:embed="rId2"/>
          <a:srcRect/>
          <a:stretch>
            <a:fillRect/>
          </a:stretch>
        </p:blipFill>
        <p:spPr bwMode="auto">
          <a:xfrm>
            <a:off x="677863" y="1676400"/>
            <a:ext cx="7786687" cy="43592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a:t>© 2012 Pearson Prentice Hall. All rights reserved.</a:t>
            </a:r>
          </a:p>
        </p:txBody>
      </p:sp>
      <p:sp>
        <p:nvSpPr>
          <p:cNvPr id="54275" name="Slide Number Placeholder 4"/>
          <p:cNvSpPr>
            <a:spLocks noGrp="1"/>
          </p:cNvSpPr>
          <p:nvPr>
            <p:ph type="sldNum" sz="quarter" idx="11"/>
          </p:nvPr>
        </p:nvSpPr>
        <p:spPr>
          <a:noFill/>
        </p:spPr>
        <p:txBody>
          <a:bodyPr/>
          <a:lstStyle/>
          <a:p>
            <a:r>
              <a:rPr lang="en-US"/>
              <a:t>8-</a:t>
            </a:r>
            <a:fld id="{8B7C98B0-4F38-436A-84B7-5A193C80443F}" type="slidenum">
              <a:rPr lang="en-US"/>
              <a:pPr/>
              <a:t>44</a:t>
            </a:fld>
            <a:endParaRPr lang="en-US"/>
          </a:p>
        </p:txBody>
      </p:sp>
      <p:sp>
        <p:nvSpPr>
          <p:cNvPr id="54276" name="Rectangle 2"/>
          <p:cNvSpPr>
            <a:spLocks noGrp="1" noChangeArrowheads="1"/>
          </p:cNvSpPr>
          <p:nvPr>
            <p:ph type="title"/>
          </p:nvPr>
        </p:nvSpPr>
        <p:spPr/>
        <p:txBody>
          <a:bodyPr/>
          <a:lstStyle/>
          <a:p>
            <a:pPr eaLnBrk="1" hangingPunct="1"/>
            <a:r>
              <a:rPr lang="en-US" smtClean="0">
                <a:solidFill>
                  <a:srgbClr val="000000"/>
                </a:solidFill>
              </a:rPr>
              <a:t>Risk and Return: The CAPM (cont.)</a:t>
            </a:r>
          </a:p>
        </p:txBody>
      </p:sp>
      <p:sp>
        <p:nvSpPr>
          <p:cNvPr id="54277" name="Rectangle 3"/>
          <p:cNvSpPr>
            <a:spLocks noGrp="1" noChangeArrowheads="1"/>
          </p:cNvSpPr>
          <p:nvPr>
            <p:ph type="body" idx="1"/>
          </p:nvPr>
        </p:nvSpPr>
        <p:spPr/>
        <p:txBody>
          <a:bodyPr/>
          <a:lstStyle/>
          <a:p>
            <a:pPr eaLnBrk="1" hangingPunct="1"/>
            <a:r>
              <a:rPr lang="en-US" sz="2800" smtClean="0">
                <a:solidFill>
                  <a:srgbClr val="000000"/>
                </a:solidFill>
                <a:latin typeface="Times New Roman" charset="0"/>
              </a:rPr>
              <a:t>The beta of a portfolio can be estimated by using the betas of the individual assets it includes. </a:t>
            </a:r>
          </a:p>
          <a:p>
            <a:pPr eaLnBrk="1" hangingPunct="1"/>
            <a:r>
              <a:rPr lang="en-US" sz="2800" smtClean="0">
                <a:solidFill>
                  <a:srgbClr val="000000"/>
                </a:solidFill>
                <a:latin typeface="Times New Roman" charset="0"/>
              </a:rPr>
              <a:t>Letting </a:t>
            </a:r>
            <a:r>
              <a:rPr lang="en-US" sz="2800" i="1" smtClean="0">
                <a:solidFill>
                  <a:srgbClr val="000000"/>
                </a:solidFill>
                <a:latin typeface="Times New Roman" charset="0"/>
              </a:rPr>
              <a:t>w</a:t>
            </a:r>
            <a:r>
              <a:rPr lang="en-US" sz="2800" i="1" baseline="-25000" smtClean="0">
                <a:solidFill>
                  <a:srgbClr val="000000"/>
                </a:solidFill>
                <a:latin typeface="Times New Roman" charset="0"/>
              </a:rPr>
              <a:t>j</a:t>
            </a:r>
            <a:r>
              <a:rPr lang="en-US" sz="2800" smtClean="0">
                <a:solidFill>
                  <a:srgbClr val="000000"/>
                </a:solidFill>
                <a:latin typeface="Times New Roman" charset="0"/>
              </a:rPr>
              <a:t> represent the proportion of the portfolio</a:t>
            </a:r>
            <a:r>
              <a:rPr lang="en-US" sz="2800" smtClean="0">
                <a:solidFill>
                  <a:srgbClr val="000000"/>
                </a:solidFill>
              </a:rPr>
              <a:t>’</a:t>
            </a:r>
            <a:r>
              <a:rPr lang="en-US" sz="2800" smtClean="0">
                <a:solidFill>
                  <a:srgbClr val="000000"/>
                </a:solidFill>
                <a:latin typeface="Times New Roman" charset="0"/>
              </a:rPr>
              <a:t>s total dollar value represented by asset </a:t>
            </a:r>
            <a:r>
              <a:rPr lang="en-US" sz="2800" i="1" smtClean="0">
                <a:solidFill>
                  <a:srgbClr val="000000"/>
                </a:solidFill>
                <a:latin typeface="Times New Roman" charset="0"/>
              </a:rPr>
              <a:t>j,</a:t>
            </a:r>
            <a:r>
              <a:rPr lang="en-US" sz="2800" smtClean="0">
                <a:solidFill>
                  <a:srgbClr val="000000"/>
                </a:solidFill>
                <a:latin typeface="Times New Roman" charset="0"/>
              </a:rPr>
              <a:t> and letting </a:t>
            </a:r>
            <a:r>
              <a:rPr lang="en-US" sz="2800" i="1" smtClean="0">
                <a:solidFill>
                  <a:srgbClr val="000000"/>
                </a:solidFill>
                <a:latin typeface="Times New Roman" charset="0"/>
              </a:rPr>
              <a:t>b</a:t>
            </a:r>
            <a:r>
              <a:rPr lang="en-US" sz="2800" i="1" baseline="-25000" smtClean="0">
                <a:solidFill>
                  <a:srgbClr val="000000"/>
                </a:solidFill>
                <a:latin typeface="Times New Roman" charset="0"/>
              </a:rPr>
              <a:t>j</a:t>
            </a:r>
            <a:r>
              <a:rPr lang="en-US" sz="2800" smtClean="0">
                <a:solidFill>
                  <a:srgbClr val="000000"/>
                </a:solidFill>
                <a:latin typeface="Times New Roman" charset="0"/>
              </a:rPr>
              <a:t> equal the beta of asset </a:t>
            </a:r>
            <a:r>
              <a:rPr lang="en-US" sz="2800" i="1" smtClean="0">
                <a:solidFill>
                  <a:srgbClr val="000000"/>
                </a:solidFill>
                <a:latin typeface="Times New Roman" charset="0"/>
              </a:rPr>
              <a:t>j,</a:t>
            </a:r>
            <a:r>
              <a:rPr lang="en-US" sz="2800" smtClean="0">
                <a:solidFill>
                  <a:srgbClr val="000000"/>
                </a:solidFill>
                <a:latin typeface="Times New Roman" charset="0"/>
              </a:rPr>
              <a:t> we can use the following equation to find the portfolio beta, </a:t>
            </a:r>
            <a:r>
              <a:rPr lang="en-US" sz="2800" i="1" smtClean="0">
                <a:solidFill>
                  <a:srgbClr val="000000"/>
                </a:solidFill>
                <a:latin typeface="Times New Roman" charset="0"/>
              </a:rPr>
              <a:t>b</a:t>
            </a:r>
            <a:r>
              <a:rPr lang="en-US" sz="2800" i="1" baseline="-25000" smtClean="0">
                <a:solidFill>
                  <a:srgbClr val="000000"/>
                </a:solidFill>
                <a:latin typeface="Times New Roman" charset="0"/>
              </a:rPr>
              <a:t>p</a:t>
            </a:r>
            <a:r>
              <a:rPr lang="en-US" sz="2800" i="1" smtClean="0">
                <a:solidFill>
                  <a:srgbClr val="000000"/>
                </a:solidFill>
                <a:latin typeface="Times New Roman" charset="0"/>
              </a:rPr>
              <a:t>:</a:t>
            </a:r>
            <a:endParaRPr lang="en-US" sz="2800" smtClean="0">
              <a:solidFill>
                <a:srgbClr val="000000"/>
              </a:solidFill>
              <a:latin typeface="Times New Roman" charset="0"/>
            </a:endParaRPr>
          </a:p>
        </p:txBody>
      </p:sp>
      <p:pic>
        <p:nvPicPr>
          <p:cNvPr id="54278" name="Picture 6" descr="eq0809"/>
          <p:cNvPicPr>
            <a:picLocks noChangeAspect="1" noChangeArrowheads="1"/>
          </p:cNvPicPr>
          <p:nvPr/>
        </p:nvPicPr>
        <p:blipFill>
          <a:blip r:embed="rId2"/>
          <a:srcRect/>
          <a:stretch>
            <a:fillRect/>
          </a:stretch>
        </p:blipFill>
        <p:spPr bwMode="auto">
          <a:xfrm>
            <a:off x="635000" y="4602163"/>
            <a:ext cx="7874000" cy="8699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a:t>© 2012 Pearson Prentice Hall. All rights reserved.</a:t>
            </a:r>
          </a:p>
        </p:txBody>
      </p:sp>
      <p:sp>
        <p:nvSpPr>
          <p:cNvPr id="55299" name="Slide Number Placeholder 4"/>
          <p:cNvSpPr>
            <a:spLocks noGrp="1"/>
          </p:cNvSpPr>
          <p:nvPr>
            <p:ph type="sldNum" sz="quarter" idx="11"/>
          </p:nvPr>
        </p:nvSpPr>
        <p:spPr>
          <a:noFill/>
        </p:spPr>
        <p:txBody>
          <a:bodyPr/>
          <a:lstStyle/>
          <a:p>
            <a:r>
              <a:rPr lang="en-US"/>
              <a:t>8-</a:t>
            </a:r>
            <a:fld id="{709B671C-2330-487B-B182-987C4421AA63}" type="slidenum">
              <a:rPr lang="en-US"/>
              <a:pPr/>
              <a:t>45</a:t>
            </a:fld>
            <a:endParaRPr lang="en-US"/>
          </a:p>
        </p:txBody>
      </p:sp>
      <p:sp>
        <p:nvSpPr>
          <p:cNvPr id="55300"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Table 8.10 Mario Austino’s Portfolios V and W</a:t>
            </a:r>
          </a:p>
        </p:txBody>
      </p:sp>
      <p:pic>
        <p:nvPicPr>
          <p:cNvPr id="55301" name="Picture 4" descr="table0810"/>
          <p:cNvPicPr>
            <a:picLocks noChangeAspect="1" noChangeArrowheads="1"/>
          </p:cNvPicPr>
          <p:nvPr/>
        </p:nvPicPr>
        <p:blipFill>
          <a:blip r:embed="rId2"/>
          <a:srcRect/>
          <a:stretch>
            <a:fillRect/>
          </a:stretch>
        </p:blipFill>
        <p:spPr bwMode="auto">
          <a:xfrm>
            <a:off x="1490663" y="2286000"/>
            <a:ext cx="6162675" cy="34861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a:t>© 2012 Pearson Prentice Hall. All rights reserved.</a:t>
            </a:r>
          </a:p>
        </p:txBody>
      </p:sp>
      <p:sp>
        <p:nvSpPr>
          <p:cNvPr id="56323" name="Slide Number Placeholder 4"/>
          <p:cNvSpPr>
            <a:spLocks noGrp="1"/>
          </p:cNvSpPr>
          <p:nvPr>
            <p:ph type="sldNum" sz="quarter" idx="11"/>
          </p:nvPr>
        </p:nvSpPr>
        <p:spPr>
          <a:noFill/>
        </p:spPr>
        <p:txBody>
          <a:bodyPr/>
          <a:lstStyle/>
          <a:p>
            <a:r>
              <a:rPr lang="en-US"/>
              <a:t>8-</a:t>
            </a:r>
            <a:fld id="{E88F7C43-2CDA-4CE5-B285-6CEE118E27BD}" type="slidenum">
              <a:rPr lang="en-US"/>
              <a:pPr/>
              <a:t>46</a:t>
            </a:fld>
            <a:endParaRPr lang="en-US"/>
          </a:p>
        </p:txBody>
      </p:sp>
      <p:sp>
        <p:nvSpPr>
          <p:cNvPr id="56324" name="Rectangle 2"/>
          <p:cNvSpPr>
            <a:spLocks noGrp="1" noChangeArrowheads="1"/>
          </p:cNvSpPr>
          <p:nvPr>
            <p:ph type="title"/>
          </p:nvPr>
        </p:nvSpPr>
        <p:spPr/>
        <p:txBody>
          <a:bodyPr/>
          <a:lstStyle/>
          <a:p>
            <a:pPr eaLnBrk="1" hangingPunct="1"/>
            <a:r>
              <a:rPr lang="en-US" smtClean="0">
                <a:solidFill>
                  <a:srgbClr val="000000"/>
                </a:solidFill>
              </a:rPr>
              <a:t>Risk and Return: The CAPM (cont.)</a:t>
            </a:r>
          </a:p>
        </p:txBody>
      </p:sp>
      <p:sp>
        <p:nvSpPr>
          <p:cNvPr id="56325" name="Rectangle 3"/>
          <p:cNvSpPr>
            <a:spLocks noGrp="1" noChangeArrowheads="1"/>
          </p:cNvSpPr>
          <p:nvPr>
            <p:ph type="body" idx="1"/>
          </p:nvPr>
        </p:nvSpPr>
        <p:spPr>
          <a:xfrm>
            <a:off x="152400" y="1524000"/>
            <a:ext cx="8839200" cy="1143000"/>
          </a:xfrm>
        </p:spPr>
        <p:txBody>
          <a:bodyPr/>
          <a:lstStyle/>
          <a:p>
            <a:pPr marL="0" indent="0" eaLnBrk="1" hangingPunct="1">
              <a:spcBef>
                <a:spcPts val="2400"/>
              </a:spcBef>
              <a:buFontTx/>
              <a:buNone/>
            </a:pPr>
            <a:r>
              <a:rPr lang="en-US" sz="2800" smtClean="0">
                <a:solidFill>
                  <a:srgbClr val="000000"/>
                </a:solidFill>
                <a:latin typeface="Times New Roman" charset="0"/>
              </a:rPr>
              <a:t>The betas for the two portfolios, </a:t>
            </a:r>
            <a:r>
              <a:rPr lang="en-US" sz="2800" i="1" smtClean="0">
                <a:solidFill>
                  <a:srgbClr val="000000"/>
                </a:solidFill>
                <a:latin typeface="Times New Roman" charset="0"/>
              </a:rPr>
              <a:t>b</a:t>
            </a:r>
            <a:r>
              <a:rPr lang="en-US" sz="2800" i="1" baseline="-25000" smtClean="0">
                <a:solidFill>
                  <a:srgbClr val="000000"/>
                </a:solidFill>
                <a:latin typeface="Times New Roman" charset="0"/>
              </a:rPr>
              <a:t>v</a:t>
            </a:r>
            <a:r>
              <a:rPr lang="en-US" sz="2800" smtClean="0">
                <a:solidFill>
                  <a:srgbClr val="000000"/>
                </a:solidFill>
                <a:latin typeface="Times New Roman" charset="0"/>
              </a:rPr>
              <a:t> and </a:t>
            </a:r>
            <a:r>
              <a:rPr lang="en-US" sz="2800" i="1" smtClean="0">
                <a:solidFill>
                  <a:srgbClr val="000000"/>
                </a:solidFill>
                <a:latin typeface="Times New Roman" charset="0"/>
              </a:rPr>
              <a:t>b</a:t>
            </a:r>
            <a:r>
              <a:rPr lang="en-US" sz="2800" i="1" baseline="-25000" smtClean="0">
                <a:solidFill>
                  <a:srgbClr val="000000"/>
                </a:solidFill>
                <a:latin typeface="Times New Roman" charset="0"/>
              </a:rPr>
              <a:t>w</a:t>
            </a:r>
            <a:r>
              <a:rPr lang="en-US" sz="2800" i="1" smtClean="0">
                <a:solidFill>
                  <a:srgbClr val="000000"/>
                </a:solidFill>
                <a:latin typeface="Times New Roman" charset="0"/>
              </a:rPr>
              <a:t>,</a:t>
            </a:r>
            <a:r>
              <a:rPr lang="en-US" sz="2800" smtClean="0">
                <a:solidFill>
                  <a:srgbClr val="000000"/>
                </a:solidFill>
                <a:latin typeface="Times New Roman" charset="0"/>
              </a:rPr>
              <a:t> can be calculated as follows:</a:t>
            </a:r>
            <a:endParaRPr lang="en-US" sz="2800" smtClean="0">
              <a:latin typeface="Times New Roman" charset="0"/>
            </a:endParaRPr>
          </a:p>
        </p:txBody>
      </p:sp>
      <p:graphicFrame>
        <p:nvGraphicFramePr>
          <p:cNvPr id="201792" name="Group 64"/>
          <p:cNvGraphicFramePr>
            <a:graphicFrameLocks noGrp="1"/>
          </p:cNvGraphicFramePr>
          <p:nvPr/>
        </p:nvGraphicFramePr>
        <p:xfrm>
          <a:off x="419100" y="2819400"/>
          <a:ext cx="8305800" cy="2405888"/>
        </p:xfrm>
        <a:graphic>
          <a:graphicData uri="http://schemas.openxmlformats.org/drawingml/2006/table">
            <a:tbl>
              <a:tblPr/>
              <a:tblGrid>
                <a:gridCol w="649288"/>
                <a:gridCol w="361950"/>
                <a:gridCol w="7294562"/>
              </a:tblGrid>
              <a:tr h="3730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b</a:t>
                      </a:r>
                      <a:r>
                        <a:rPr kumimoji="0" lang="en-US" sz="2400" b="0" i="1" u="none" strike="noStrike" cap="none" normalizeH="0" baseline="-25000" smtClean="0">
                          <a:ln>
                            <a:noFill/>
                          </a:ln>
                          <a:solidFill>
                            <a:srgbClr val="000000"/>
                          </a:solidFill>
                          <a:effectLst/>
                          <a:latin typeface="Times New Roman" charset="0"/>
                          <a:ea typeface="ＭＳ Ｐゴシック" charset="-128"/>
                        </a:rPr>
                        <a:t>v</a:t>
                      </a:r>
                    </a:p>
                  </a:txBody>
                  <a:tcPr marL="45720" marR="4572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ts val="600"/>
                        </a:spcBef>
                        <a:spcAft>
                          <a:spcPts val="60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(0.10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1.65) + (0.30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1.00) + (0.20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1.30) +</a:t>
                      </a:r>
                      <a:br>
                        <a:rPr kumimoji="0" lang="en-US" sz="2400" b="0" i="0" u="none" strike="noStrike" cap="none" normalizeH="0" baseline="0" smtClean="0">
                          <a:ln>
                            <a:noFill/>
                          </a:ln>
                          <a:solidFill>
                            <a:srgbClr val="000000"/>
                          </a:solidFill>
                          <a:effectLst/>
                          <a:latin typeface="Times New Roman" charset="0"/>
                          <a:ea typeface="ＭＳ Ｐゴシック" charset="-128"/>
                        </a:rPr>
                      </a:br>
                      <a:r>
                        <a:rPr kumimoji="0" lang="en-US" sz="2400" b="0" i="0" u="none" strike="noStrike" cap="none" normalizeH="0" baseline="0" smtClean="0">
                          <a:ln>
                            <a:noFill/>
                          </a:ln>
                          <a:solidFill>
                            <a:srgbClr val="000000"/>
                          </a:solidFill>
                          <a:effectLst/>
                          <a:latin typeface="Times New Roman" charset="0"/>
                          <a:ea typeface="ＭＳ Ｐゴシック" charset="-128"/>
                        </a:rPr>
                        <a:t>(0.20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1.10) + (0.20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1.25)</a:t>
                      </a:r>
                    </a:p>
                  </a:txBody>
                  <a:tcPr marL="45720" marR="45720" marT="0" marB="0" horzOverflow="overflow">
                    <a:lnL>
                      <a:noFill/>
                    </a:lnL>
                    <a:lnR cap="flat">
                      <a:noFill/>
                    </a:lnR>
                    <a:lnT cap="flat">
                      <a:noFill/>
                    </a:lnT>
                    <a:lnB>
                      <a:noFill/>
                    </a:lnB>
                    <a:lnTlToBr>
                      <a:noFill/>
                    </a:lnTlToBr>
                    <a:lnBlToTr>
                      <a:noFill/>
                    </a:lnBlToTr>
                    <a:noFill/>
                  </a:tcPr>
                </a:tc>
              </a:tr>
              <a:tr h="638175">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25000" smtClean="0">
                        <a:ln>
                          <a:noFill/>
                        </a:ln>
                        <a:solidFill>
                          <a:srgbClr val="000000"/>
                        </a:solidFill>
                        <a:effectLst/>
                        <a:latin typeface="Times New Roman" charset="0"/>
                        <a:ea typeface="ＭＳ Ｐゴシック" charset="-128"/>
                      </a:endParaRP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0.165 + 0.300 +0 .260 + 0.220 + 0.250 = 1.195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a:t>
                      </a:r>
                      <a:r>
                        <a:rPr kumimoji="0" lang="en-US" sz="2400" b="0" i="0" u="sng" strike="noStrike" cap="none" normalizeH="0" baseline="0" smtClean="0">
                          <a:ln>
                            <a:noFill/>
                          </a:ln>
                          <a:solidFill>
                            <a:srgbClr val="000000"/>
                          </a:solidFill>
                          <a:effectLst/>
                          <a:latin typeface="Times New Roman" charset="0"/>
                          <a:ea typeface="ＭＳ Ｐゴシック" charset="-128"/>
                        </a:rPr>
                        <a:t>1.20</a:t>
                      </a:r>
                    </a:p>
                  </a:txBody>
                  <a:tcPr marL="45720" marR="45720" marT="0" marB="0" horzOverflow="overflow">
                    <a:lnL>
                      <a:noFill/>
                    </a:lnL>
                    <a:lnR cap="flat">
                      <a:noFill/>
                    </a:lnR>
                    <a:lnT>
                      <a:noFill/>
                    </a:lnT>
                    <a:lnB>
                      <a:noFill/>
                    </a:lnB>
                    <a:lnTlToBr>
                      <a:noFill/>
                    </a:lnTlToBr>
                    <a:lnBlToTr>
                      <a:noFill/>
                    </a:lnBlToTr>
                    <a:noFill/>
                  </a:tcPr>
                </a:tc>
              </a:tr>
              <a:tr h="3762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b</a:t>
                      </a:r>
                      <a:r>
                        <a:rPr kumimoji="0" lang="en-US" sz="2400" b="0" i="1" u="none" strike="noStrike" cap="none" normalizeH="0" baseline="-25000" smtClean="0">
                          <a:ln>
                            <a:noFill/>
                          </a:ln>
                          <a:solidFill>
                            <a:srgbClr val="000000"/>
                          </a:solidFill>
                          <a:effectLst/>
                          <a:latin typeface="Times New Roman" charset="0"/>
                          <a:ea typeface="ＭＳ Ｐゴシック" charset="-128"/>
                        </a:rPr>
                        <a:t>w</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(0.10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.80) + (0.10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1.00) + (0.20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.65) + (0.10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.75) +</a:t>
                      </a:r>
                      <a:br>
                        <a:rPr kumimoji="0" lang="en-US" sz="2400" b="0" i="0" u="none" strike="noStrike" cap="none" normalizeH="0" baseline="0" smtClean="0">
                          <a:ln>
                            <a:noFill/>
                          </a:ln>
                          <a:solidFill>
                            <a:srgbClr val="000000"/>
                          </a:solidFill>
                          <a:effectLst/>
                          <a:latin typeface="Times New Roman" charset="0"/>
                          <a:ea typeface="ＭＳ Ｐゴシック" charset="-128"/>
                        </a:rPr>
                      </a:br>
                      <a:r>
                        <a:rPr kumimoji="0" lang="en-US" sz="2400" b="0" i="0" u="none" strike="noStrike" cap="none" normalizeH="0" baseline="0" smtClean="0">
                          <a:ln>
                            <a:noFill/>
                          </a:ln>
                          <a:solidFill>
                            <a:srgbClr val="000000"/>
                          </a:solidFill>
                          <a:effectLst/>
                          <a:latin typeface="Times New Roman" charset="0"/>
                          <a:ea typeface="ＭＳ Ｐゴシック" charset="-128"/>
                        </a:rPr>
                        <a:t>(0.50 </a:t>
                      </a:r>
                      <a:r>
                        <a:rPr kumimoji="0" lang="en-US" sz="2400" b="0" i="0" u="none" strike="noStrike" cap="none" normalizeH="0" baseline="0" smtClean="0">
                          <a:ln>
                            <a:noFill/>
                          </a:ln>
                          <a:solidFill>
                            <a:srgbClr val="000000"/>
                          </a:solidFill>
                          <a:effectLst/>
                          <a:latin typeface="Times New Roman" charset="0"/>
                          <a:ea typeface="ＭＳ Ｐゴシック" charset="-128"/>
                          <a:sym typeface="Symbol" charset="2"/>
                        </a:rPr>
                        <a:t></a:t>
                      </a:r>
                      <a:r>
                        <a:rPr kumimoji="0" lang="en-US" sz="2400" b="0" i="0" u="none" strike="noStrike" cap="none" normalizeH="0" baseline="0" smtClean="0">
                          <a:ln>
                            <a:noFill/>
                          </a:ln>
                          <a:solidFill>
                            <a:srgbClr val="000000"/>
                          </a:solidFill>
                          <a:effectLst/>
                          <a:latin typeface="Times New Roman" charset="0"/>
                          <a:ea typeface="ＭＳ Ｐゴシック" charset="-128"/>
                        </a:rPr>
                        <a:t> 1.05)</a:t>
                      </a:r>
                    </a:p>
                  </a:txBody>
                  <a:tcPr marL="45720" marR="45720" marT="0" marB="0" horzOverflow="overflow">
                    <a:lnL>
                      <a:noFill/>
                    </a:lnL>
                    <a:lnR cap="flat">
                      <a:noFill/>
                    </a:lnR>
                    <a:lnT>
                      <a:noFill/>
                    </a:lnT>
                    <a:lnB>
                      <a:noFill/>
                    </a:lnB>
                    <a:lnTlToBr>
                      <a:noFill/>
                    </a:lnTlToBr>
                    <a:lnBlToTr>
                      <a:noFill/>
                    </a:lnBlToTr>
                    <a:noFill/>
                  </a:tcPr>
                </a:tc>
              </a:tr>
              <a:tr h="377825">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rgbClr val="000000"/>
                        </a:solidFill>
                        <a:effectLst/>
                        <a:latin typeface="Times New Roman" charset="0"/>
                        <a:ea typeface="ＭＳ Ｐゴシック" charset="-128"/>
                      </a:endParaRPr>
                    </a:p>
                  </a:txBody>
                  <a:tcPr marL="45720" marR="45720" marT="0" marB="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0.080 + 0.100 + 0.130 +0 .075 + 0.525 = </a:t>
                      </a:r>
                      <a:r>
                        <a:rPr kumimoji="0" lang="en-US" sz="2400" b="0" i="0" u="sng" strike="noStrike" cap="none" normalizeH="0" baseline="0" smtClean="0">
                          <a:ln>
                            <a:noFill/>
                          </a:ln>
                          <a:solidFill>
                            <a:srgbClr val="000000"/>
                          </a:solidFill>
                          <a:effectLst/>
                          <a:latin typeface="Times New Roman" charset="0"/>
                          <a:ea typeface="ＭＳ Ｐゴシック" charset="-128"/>
                        </a:rPr>
                        <a:t>0.91</a:t>
                      </a:r>
                    </a:p>
                  </a:txBody>
                  <a:tcPr marL="45720" marR="4572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a:t>© 2012 Pearson Prentice Hall. All rights reserved.</a:t>
            </a:r>
          </a:p>
        </p:txBody>
      </p:sp>
      <p:sp>
        <p:nvSpPr>
          <p:cNvPr id="57347" name="Slide Number Placeholder 4"/>
          <p:cNvSpPr>
            <a:spLocks noGrp="1"/>
          </p:cNvSpPr>
          <p:nvPr>
            <p:ph type="sldNum" sz="quarter" idx="11"/>
          </p:nvPr>
        </p:nvSpPr>
        <p:spPr>
          <a:noFill/>
        </p:spPr>
        <p:txBody>
          <a:bodyPr/>
          <a:lstStyle/>
          <a:p>
            <a:r>
              <a:rPr lang="en-US"/>
              <a:t>8-</a:t>
            </a:r>
            <a:fld id="{D78FB24D-46B4-47CB-A268-B6778E67761D}" type="slidenum">
              <a:rPr lang="en-US"/>
              <a:pPr/>
              <a:t>47</a:t>
            </a:fld>
            <a:endParaRPr lang="en-US"/>
          </a:p>
        </p:txBody>
      </p:sp>
      <p:sp>
        <p:nvSpPr>
          <p:cNvPr id="57348" name="Rectangle 2"/>
          <p:cNvSpPr>
            <a:spLocks noGrp="1" noChangeArrowheads="1"/>
          </p:cNvSpPr>
          <p:nvPr>
            <p:ph type="title"/>
          </p:nvPr>
        </p:nvSpPr>
        <p:spPr/>
        <p:txBody>
          <a:bodyPr/>
          <a:lstStyle/>
          <a:p>
            <a:pPr eaLnBrk="1" hangingPunct="1"/>
            <a:r>
              <a:rPr lang="en-US" smtClean="0">
                <a:solidFill>
                  <a:srgbClr val="000000"/>
                </a:solidFill>
              </a:rPr>
              <a:t>Risk and Return: The CAPM (cont.)</a:t>
            </a:r>
          </a:p>
        </p:txBody>
      </p:sp>
      <p:sp>
        <p:nvSpPr>
          <p:cNvPr id="57349" name="Rectangle 3"/>
          <p:cNvSpPr>
            <a:spLocks noGrp="1" noChangeArrowheads="1"/>
          </p:cNvSpPr>
          <p:nvPr>
            <p:ph type="body" idx="1"/>
          </p:nvPr>
        </p:nvSpPr>
        <p:spPr>
          <a:xfrm>
            <a:off x="152400" y="1524000"/>
            <a:ext cx="8839200" cy="2590800"/>
          </a:xfrm>
        </p:spPr>
        <p:txBody>
          <a:bodyPr/>
          <a:lstStyle/>
          <a:p>
            <a:pPr marL="0" indent="0" eaLnBrk="1" hangingPunct="1">
              <a:lnSpc>
                <a:spcPct val="90000"/>
              </a:lnSpc>
              <a:buFontTx/>
              <a:buNone/>
            </a:pPr>
            <a:r>
              <a:rPr lang="en-US" sz="2800" smtClean="0">
                <a:solidFill>
                  <a:srgbClr val="000000"/>
                </a:solidFill>
                <a:latin typeface="Times New Roman" charset="0"/>
              </a:rPr>
              <a:t>Using the beta coefficient to measure nondiversifiable risk, the capital asset pricing model (CAPM) is given in the following equation:</a:t>
            </a:r>
          </a:p>
          <a:p>
            <a:pPr marL="0" indent="0" algn="ctr" eaLnBrk="1" hangingPunct="1">
              <a:lnSpc>
                <a:spcPct val="90000"/>
              </a:lnSpc>
              <a:buFontTx/>
              <a:buNone/>
            </a:pPr>
            <a:r>
              <a:rPr lang="en-US" sz="2800" i="1" smtClean="0">
                <a:solidFill>
                  <a:srgbClr val="000000"/>
                </a:solidFill>
                <a:latin typeface="Times New Roman" charset="0"/>
              </a:rPr>
              <a:t>r</a:t>
            </a:r>
            <a:r>
              <a:rPr lang="en-US" sz="2800" i="1" baseline="-25000" smtClean="0">
                <a:solidFill>
                  <a:srgbClr val="000000"/>
                </a:solidFill>
                <a:latin typeface="Times New Roman" charset="0"/>
              </a:rPr>
              <a:t>j</a:t>
            </a:r>
            <a:r>
              <a:rPr lang="en-US" sz="2800" smtClean="0">
                <a:solidFill>
                  <a:srgbClr val="000000"/>
                </a:solidFill>
                <a:latin typeface="Times New Roman" charset="0"/>
              </a:rPr>
              <a:t> = </a:t>
            </a:r>
            <a:r>
              <a:rPr lang="en-US" sz="2800" i="1" smtClean="0">
                <a:solidFill>
                  <a:srgbClr val="000000"/>
                </a:solidFill>
                <a:latin typeface="Times New Roman" charset="0"/>
              </a:rPr>
              <a:t>R</a:t>
            </a:r>
            <a:r>
              <a:rPr lang="en-US" sz="2800" i="1" baseline="-25000" smtClean="0">
                <a:solidFill>
                  <a:srgbClr val="000000"/>
                </a:solidFill>
                <a:latin typeface="Times New Roman" charset="0"/>
              </a:rPr>
              <a:t>F</a:t>
            </a:r>
            <a:r>
              <a:rPr lang="en-US" sz="2800" smtClean="0">
                <a:solidFill>
                  <a:srgbClr val="000000"/>
                </a:solidFill>
                <a:latin typeface="Times New Roman" charset="0"/>
              </a:rPr>
              <a:t> + [</a:t>
            </a:r>
            <a:r>
              <a:rPr lang="en-US" sz="2800" i="1" smtClean="0">
                <a:solidFill>
                  <a:srgbClr val="000000"/>
                </a:solidFill>
                <a:latin typeface="Times New Roman" charset="0"/>
              </a:rPr>
              <a:t>b</a:t>
            </a:r>
            <a:r>
              <a:rPr lang="en-US" sz="2800" i="1" baseline="-25000" smtClean="0">
                <a:solidFill>
                  <a:srgbClr val="000000"/>
                </a:solidFill>
                <a:latin typeface="Times New Roman" charset="0"/>
              </a:rPr>
              <a:t>j</a:t>
            </a:r>
            <a:r>
              <a:rPr lang="en-US" sz="2800" smtClean="0">
                <a:solidFill>
                  <a:srgbClr val="000000"/>
                </a:solidFill>
                <a:latin typeface="Times New Roman" charset="0"/>
              </a:rPr>
              <a:t> </a:t>
            </a:r>
            <a:r>
              <a:rPr lang="en-US" sz="2800" smtClean="0">
                <a:solidFill>
                  <a:srgbClr val="000000"/>
                </a:solidFill>
                <a:latin typeface="Times New Roman" charset="0"/>
                <a:sym typeface="Symbol" charset="2"/>
              </a:rPr>
              <a:t></a:t>
            </a:r>
            <a:r>
              <a:rPr lang="en-US" sz="2800" smtClean="0">
                <a:solidFill>
                  <a:srgbClr val="000000"/>
                </a:solidFill>
                <a:latin typeface="Times New Roman" charset="0"/>
              </a:rPr>
              <a:t> (</a:t>
            </a:r>
            <a:r>
              <a:rPr lang="en-US" sz="2800" i="1" smtClean="0">
                <a:solidFill>
                  <a:srgbClr val="000000"/>
                </a:solidFill>
                <a:latin typeface="Times New Roman" charset="0"/>
              </a:rPr>
              <a:t>r</a:t>
            </a:r>
            <a:r>
              <a:rPr lang="en-US" sz="2800" i="1" baseline="-25000" smtClean="0">
                <a:solidFill>
                  <a:srgbClr val="000000"/>
                </a:solidFill>
                <a:latin typeface="Times New Roman" charset="0"/>
              </a:rPr>
              <a:t>m</a:t>
            </a:r>
            <a:r>
              <a:rPr lang="en-US" sz="2800" smtClean="0">
                <a:solidFill>
                  <a:srgbClr val="000000"/>
                </a:solidFill>
                <a:latin typeface="Times New Roman" charset="0"/>
              </a:rPr>
              <a:t> </a:t>
            </a:r>
            <a:r>
              <a:rPr lang="en-US" sz="2800" smtClean="0">
                <a:solidFill>
                  <a:srgbClr val="000000"/>
                </a:solidFill>
              </a:rPr>
              <a:t>–</a:t>
            </a:r>
            <a:r>
              <a:rPr lang="en-US" sz="2800" smtClean="0">
                <a:solidFill>
                  <a:srgbClr val="000000"/>
                </a:solidFill>
                <a:latin typeface="Times New Roman" charset="0"/>
              </a:rPr>
              <a:t> </a:t>
            </a:r>
            <a:r>
              <a:rPr lang="en-US" sz="2800" i="1" smtClean="0">
                <a:solidFill>
                  <a:srgbClr val="000000"/>
                </a:solidFill>
                <a:latin typeface="Times New Roman" charset="0"/>
              </a:rPr>
              <a:t>R</a:t>
            </a:r>
            <a:r>
              <a:rPr lang="en-US" sz="2800" i="1" baseline="-25000" smtClean="0">
                <a:solidFill>
                  <a:srgbClr val="000000"/>
                </a:solidFill>
                <a:latin typeface="Times New Roman" charset="0"/>
              </a:rPr>
              <a:t>F</a:t>
            </a:r>
            <a:r>
              <a:rPr lang="en-US" sz="2800" smtClean="0">
                <a:solidFill>
                  <a:srgbClr val="000000"/>
                </a:solidFill>
                <a:latin typeface="Times New Roman" charset="0"/>
              </a:rPr>
              <a:t>)]</a:t>
            </a:r>
          </a:p>
          <a:p>
            <a:pPr marL="0" indent="0" eaLnBrk="1" hangingPunct="1">
              <a:lnSpc>
                <a:spcPct val="90000"/>
              </a:lnSpc>
              <a:buFontTx/>
              <a:buNone/>
            </a:pPr>
            <a:r>
              <a:rPr lang="en-US" sz="2800" smtClean="0">
                <a:latin typeface="Times New Roman" charset="0"/>
              </a:rPr>
              <a:t>where</a:t>
            </a:r>
          </a:p>
        </p:txBody>
      </p:sp>
      <p:graphicFrame>
        <p:nvGraphicFramePr>
          <p:cNvPr id="202790" name="Group 38"/>
          <p:cNvGraphicFramePr>
            <a:graphicFrameLocks noGrp="1"/>
          </p:cNvGraphicFramePr>
          <p:nvPr/>
        </p:nvGraphicFramePr>
        <p:xfrm>
          <a:off x="419100" y="3886200"/>
          <a:ext cx="8305800" cy="1858646"/>
        </p:xfrm>
        <a:graphic>
          <a:graphicData uri="http://schemas.openxmlformats.org/drawingml/2006/table">
            <a:tbl>
              <a:tblPr/>
              <a:tblGrid>
                <a:gridCol w="649288"/>
                <a:gridCol w="361950"/>
                <a:gridCol w="7294562"/>
              </a:tblGrid>
              <a:tr h="3730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r</a:t>
                      </a:r>
                      <a:r>
                        <a:rPr kumimoji="0" lang="en-US" sz="2400" b="0" i="1" u="none" strike="noStrike" cap="none" normalizeH="0" baseline="-25000" smtClean="0">
                          <a:ln>
                            <a:noFill/>
                          </a:ln>
                          <a:solidFill>
                            <a:srgbClr val="000000"/>
                          </a:solidFill>
                          <a:effectLst/>
                          <a:latin typeface="Times New Roman" charset="0"/>
                          <a:ea typeface="ＭＳ Ｐゴシック" charset="-128"/>
                        </a:rPr>
                        <a:t>t</a:t>
                      </a:r>
                    </a:p>
                  </a:txBody>
                  <a:tcPr marL="45720" marR="4572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required return on asset </a:t>
                      </a:r>
                      <a:r>
                        <a:rPr kumimoji="0" lang="en-US" sz="2400" b="0" i="1" u="none" strike="noStrike" cap="none" normalizeH="0" baseline="0" smtClean="0">
                          <a:ln>
                            <a:noFill/>
                          </a:ln>
                          <a:solidFill>
                            <a:srgbClr val="000000"/>
                          </a:solidFill>
                          <a:effectLst/>
                          <a:latin typeface="Times New Roman" charset="0"/>
                          <a:ea typeface="ＭＳ Ｐゴシック" charset="-128"/>
                        </a:rPr>
                        <a:t>j</a:t>
                      </a:r>
                    </a:p>
                  </a:txBody>
                  <a:tcPr marL="45720" marR="45720" marT="0" marB="0" horzOverflow="overflow">
                    <a:lnL>
                      <a:noFill/>
                    </a:lnL>
                    <a:lnR cap="flat">
                      <a:noFill/>
                    </a:lnR>
                    <a:lnT cap="flat">
                      <a:noFill/>
                    </a:lnT>
                    <a:lnB>
                      <a:noFill/>
                    </a:lnB>
                    <a:lnTlToBr>
                      <a:noFill/>
                    </a:lnTlToBr>
                    <a:lnBlToTr>
                      <a:noFill/>
                    </a:lnBlToTr>
                    <a:noFill/>
                  </a:tcPr>
                </a:tc>
              </a:tr>
              <a:tr h="3810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R</a:t>
                      </a:r>
                      <a:r>
                        <a:rPr kumimoji="0" lang="en-US" sz="2400" b="0" i="1" u="none" strike="noStrike" cap="none" normalizeH="0" baseline="-25000" smtClean="0">
                          <a:ln>
                            <a:noFill/>
                          </a:ln>
                          <a:solidFill>
                            <a:srgbClr val="000000"/>
                          </a:solidFill>
                          <a:effectLst/>
                          <a:latin typeface="Times New Roman" charset="0"/>
                          <a:ea typeface="ＭＳ Ｐゴシック" charset="-128"/>
                        </a:rPr>
                        <a:t>F</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risk-free rate of return, commonly measured by the return on a U.S. Treasury bill</a:t>
                      </a:r>
                    </a:p>
                  </a:txBody>
                  <a:tcPr marL="45720" marR="45720" marT="0" marB="0" horzOverflow="overflow">
                    <a:lnL>
                      <a:noFill/>
                    </a:lnL>
                    <a:lnR cap="flat">
                      <a:noFill/>
                    </a:lnR>
                    <a:lnT>
                      <a:noFill/>
                    </a:lnT>
                    <a:lnB>
                      <a:noFill/>
                    </a:lnB>
                    <a:lnTlToBr>
                      <a:noFill/>
                    </a:lnTlToBr>
                    <a:lnBlToTr>
                      <a:noFill/>
                    </a:lnBlToTr>
                    <a:noFill/>
                  </a:tcPr>
                </a:tc>
              </a:tr>
              <a:tr h="3762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b</a:t>
                      </a:r>
                      <a:r>
                        <a:rPr kumimoji="0" lang="en-US" sz="2400" b="0" i="1" u="none" strike="noStrike" cap="none" normalizeH="0" baseline="-25000" smtClean="0">
                          <a:ln>
                            <a:noFill/>
                          </a:ln>
                          <a:solidFill>
                            <a:srgbClr val="000000"/>
                          </a:solidFill>
                          <a:effectLst/>
                          <a:latin typeface="Times New Roman" charset="0"/>
                          <a:ea typeface="ＭＳ Ｐゴシック" charset="-128"/>
                        </a:rPr>
                        <a:t>j</a:t>
                      </a:r>
                    </a:p>
                  </a:txBody>
                  <a:tcPr marL="45720" marR="45720" marT="0" marB="0"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beta coefficient or index of nondiversifiable risk for asset </a:t>
                      </a:r>
                      <a:r>
                        <a:rPr kumimoji="0" lang="en-US" sz="2400" b="0" i="1" u="none" strike="noStrike" cap="none" normalizeH="0" baseline="0" smtClean="0">
                          <a:ln>
                            <a:noFill/>
                          </a:ln>
                          <a:solidFill>
                            <a:srgbClr val="000000"/>
                          </a:solidFill>
                          <a:effectLst/>
                          <a:latin typeface="Times New Roman" charset="0"/>
                          <a:ea typeface="ＭＳ Ｐゴシック" charset="-128"/>
                        </a:rPr>
                        <a:t>j</a:t>
                      </a:r>
                    </a:p>
                  </a:txBody>
                  <a:tcPr marL="45720" marR="45720" marT="0" marB="0" horzOverflow="overflow">
                    <a:lnL>
                      <a:noFill/>
                    </a:lnL>
                    <a:lnR cap="flat">
                      <a:noFill/>
                    </a:lnR>
                    <a:lnT>
                      <a:noFill/>
                    </a:lnT>
                    <a:lnB>
                      <a:noFill/>
                    </a:lnB>
                    <a:lnTlToBr>
                      <a:noFill/>
                    </a:lnTlToBr>
                    <a:lnBlToTr>
                      <a:noFill/>
                    </a:lnBlToTr>
                    <a:noFill/>
                  </a:tcPr>
                </a:tc>
              </a:tr>
              <a:tr h="3778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charset="0"/>
                          <a:ea typeface="ＭＳ Ｐゴシック" charset="-128"/>
                        </a:rPr>
                        <a:t>r</a:t>
                      </a:r>
                      <a:r>
                        <a:rPr kumimoji="0" lang="en-US" sz="2400" b="0" i="1" u="none" strike="noStrike" cap="none" normalizeH="0" baseline="-25000" smtClean="0">
                          <a:ln>
                            <a:noFill/>
                          </a:ln>
                          <a:solidFill>
                            <a:srgbClr val="000000"/>
                          </a:solidFill>
                          <a:effectLst/>
                          <a:latin typeface="Times New Roman" charset="0"/>
                          <a:ea typeface="ＭＳ Ｐゴシック" charset="-128"/>
                        </a:rPr>
                        <a:t>m</a:t>
                      </a:r>
                      <a:endParaRPr kumimoji="0" lang="en-US" sz="2400" b="0" i="0" u="none" strike="noStrike" cap="none" normalizeH="0" baseline="-25000" smtClean="0">
                        <a:ln>
                          <a:noFill/>
                        </a:ln>
                        <a:solidFill>
                          <a:srgbClr val="000000"/>
                        </a:solidFill>
                        <a:effectLst/>
                        <a:latin typeface="Times New Roman" charset="0"/>
                        <a:ea typeface="ＭＳ Ｐゴシック" charset="-128"/>
                      </a:endParaRPr>
                    </a:p>
                  </a:txBody>
                  <a:tcPr marL="45720" marR="45720" marT="0" marB="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a:t>
                      </a:r>
                    </a:p>
                  </a:txBody>
                  <a:tcPr marL="45720" marR="4572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charset="0"/>
                          <a:ea typeface="ＭＳ Ｐゴシック" charset="-128"/>
                        </a:rPr>
                        <a:t>market return; return on the market portfolio of assets</a:t>
                      </a:r>
                    </a:p>
                  </a:txBody>
                  <a:tcPr marL="45720" marR="4572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a:t>© 2012 Pearson Prentice Hall. All rights reserved.</a:t>
            </a:r>
          </a:p>
        </p:txBody>
      </p:sp>
      <p:sp>
        <p:nvSpPr>
          <p:cNvPr id="58371" name="Slide Number Placeholder 4"/>
          <p:cNvSpPr>
            <a:spLocks noGrp="1"/>
          </p:cNvSpPr>
          <p:nvPr>
            <p:ph type="sldNum" sz="quarter" idx="11"/>
          </p:nvPr>
        </p:nvSpPr>
        <p:spPr>
          <a:noFill/>
        </p:spPr>
        <p:txBody>
          <a:bodyPr/>
          <a:lstStyle/>
          <a:p>
            <a:r>
              <a:rPr lang="en-US"/>
              <a:t>8-</a:t>
            </a:r>
            <a:fld id="{CC3A1757-D2BD-4E7C-AAAA-87FB27FE1F58}" type="slidenum">
              <a:rPr lang="en-US"/>
              <a:pPr/>
              <a:t>48</a:t>
            </a:fld>
            <a:endParaRPr lang="en-US"/>
          </a:p>
        </p:txBody>
      </p:sp>
      <p:sp>
        <p:nvSpPr>
          <p:cNvPr id="58372" name="Rectangle 2"/>
          <p:cNvSpPr>
            <a:spLocks noGrp="1" noChangeArrowheads="1"/>
          </p:cNvSpPr>
          <p:nvPr>
            <p:ph type="title"/>
          </p:nvPr>
        </p:nvSpPr>
        <p:spPr/>
        <p:txBody>
          <a:bodyPr/>
          <a:lstStyle/>
          <a:p>
            <a:pPr eaLnBrk="1" hangingPunct="1"/>
            <a:r>
              <a:rPr lang="en-US" smtClean="0">
                <a:solidFill>
                  <a:srgbClr val="000000"/>
                </a:solidFill>
              </a:rPr>
              <a:t>Risk and Return: The CAPM (cont.)</a:t>
            </a:r>
          </a:p>
        </p:txBody>
      </p:sp>
      <p:sp>
        <p:nvSpPr>
          <p:cNvPr id="58373" name="Rectangle 3"/>
          <p:cNvSpPr>
            <a:spLocks noGrp="1" noChangeArrowheads="1"/>
          </p:cNvSpPr>
          <p:nvPr>
            <p:ph type="body" idx="1"/>
          </p:nvPr>
        </p:nvSpPr>
        <p:spPr/>
        <p:txBody>
          <a:bodyPr/>
          <a:lstStyle/>
          <a:p>
            <a:pPr marL="533400" indent="-533400" eaLnBrk="1" hangingPunct="1">
              <a:buFontTx/>
              <a:buNone/>
            </a:pPr>
            <a:r>
              <a:rPr lang="en-US" sz="2800" smtClean="0">
                <a:solidFill>
                  <a:srgbClr val="000000"/>
                </a:solidFill>
                <a:latin typeface="Times New Roman" charset="0"/>
              </a:rPr>
              <a:t>The CAPM can be divided into two parts:</a:t>
            </a:r>
          </a:p>
          <a:p>
            <a:pPr marL="917575" lvl="1" indent="-457200" eaLnBrk="1" hangingPunct="1">
              <a:buFont typeface="Arial" charset="0"/>
              <a:buAutoNum type="arabicPeriod"/>
            </a:pPr>
            <a:r>
              <a:rPr lang="en-US" sz="2400" smtClean="0">
                <a:solidFill>
                  <a:srgbClr val="000000"/>
                </a:solidFill>
                <a:latin typeface="Times New Roman" charset="0"/>
              </a:rPr>
              <a:t>The </a:t>
            </a:r>
            <a:r>
              <a:rPr lang="en-US" sz="2400" b="1" smtClean="0">
                <a:solidFill>
                  <a:srgbClr val="000000"/>
                </a:solidFill>
                <a:latin typeface="Times New Roman" charset="0"/>
              </a:rPr>
              <a:t>risk-free rate of return, (</a:t>
            </a:r>
            <a:r>
              <a:rPr lang="en-US" sz="2400" b="1" i="1" smtClean="0">
                <a:solidFill>
                  <a:srgbClr val="000000"/>
                </a:solidFill>
                <a:latin typeface="Times New Roman" charset="0"/>
              </a:rPr>
              <a:t>R</a:t>
            </a:r>
            <a:r>
              <a:rPr lang="en-US" sz="2400" b="1" i="1" baseline="-25000" smtClean="0">
                <a:solidFill>
                  <a:srgbClr val="000000"/>
                </a:solidFill>
                <a:latin typeface="Times New Roman" charset="0"/>
              </a:rPr>
              <a:t>F</a:t>
            </a:r>
            <a:r>
              <a:rPr lang="en-US" sz="2400" b="1" smtClean="0">
                <a:solidFill>
                  <a:srgbClr val="000000"/>
                </a:solidFill>
                <a:latin typeface="Times New Roman" charset="0"/>
              </a:rPr>
              <a:t>)</a:t>
            </a:r>
            <a:r>
              <a:rPr lang="en-US" sz="2400" smtClean="0">
                <a:solidFill>
                  <a:srgbClr val="000000"/>
                </a:solidFill>
                <a:latin typeface="Times New Roman" charset="0"/>
              </a:rPr>
              <a:t> which is the required return on a risk-free asset, typically a 3-month U.S. Treasury bill.</a:t>
            </a:r>
          </a:p>
          <a:p>
            <a:pPr marL="917575" lvl="1" indent="-457200" eaLnBrk="1" hangingPunct="1">
              <a:buFont typeface="Arial" charset="0"/>
              <a:buAutoNum type="arabicPeriod"/>
            </a:pPr>
            <a:r>
              <a:rPr lang="en-US" sz="2400" smtClean="0">
                <a:solidFill>
                  <a:srgbClr val="000000"/>
                </a:solidFill>
                <a:latin typeface="Times New Roman" charset="0"/>
              </a:rPr>
              <a:t>The risk premium.</a:t>
            </a:r>
          </a:p>
          <a:p>
            <a:pPr marL="1295400" lvl="2" indent="-263525" eaLnBrk="1" hangingPunct="1"/>
            <a:r>
              <a:rPr lang="en-US" sz="2000" smtClean="0">
                <a:solidFill>
                  <a:srgbClr val="000000"/>
                </a:solidFill>
                <a:latin typeface="Times New Roman" charset="0"/>
              </a:rPr>
              <a:t>The (</a:t>
            </a:r>
            <a:r>
              <a:rPr lang="en-US" sz="2000" i="1" smtClean="0">
                <a:solidFill>
                  <a:srgbClr val="000000"/>
                </a:solidFill>
                <a:latin typeface="Times New Roman" charset="0"/>
              </a:rPr>
              <a:t>r</a:t>
            </a:r>
            <a:r>
              <a:rPr lang="en-US" sz="2000" i="1" baseline="-25000" smtClean="0">
                <a:solidFill>
                  <a:srgbClr val="000000"/>
                </a:solidFill>
                <a:latin typeface="Times New Roman" charset="0"/>
              </a:rPr>
              <a:t>m</a:t>
            </a:r>
            <a:r>
              <a:rPr lang="en-US" sz="2000" smtClean="0">
                <a:solidFill>
                  <a:srgbClr val="000000"/>
                </a:solidFill>
                <a:latin typeface="Times New Roman" charset="0"/>
              </a:rPr>
              <a:t> </a:t>
            </a:r>
            <a:r>
              <a:rPr lang="en-US" sz="2000" smtClean="0">
                <a:solidFill>
                  <a:srgbClr val="000000"/>
                </a:solidFill>
              </a:rPr>
              <a:t>–</a:t>
            </a:r>
            <a:r>
              <a:rPr lang="en-US" sz="2000" smtClean="0">
                <a:solidFill>
                  <a:srgbClr val="000000"/>
                </a:solidFill>
                <a:latin typeface="Times New Roman" charset="0"/>
              </a:rPr>
              <a:t> </a:t>
            </a:r>
            <a:r>
              <a:rPr lang="en-US" sz="2000" i="1" smtClean="0">
                <a:solidFill>
                  <a:srgbClr val="000000"/>
                </a:solidFill>
                <a:latin typeface="Times New Roman" charset="0"/>
              </a:rPr>
              <a:t>R</a:t>
            </a:r>
            <a:r>
              <a:rPr lang="en-US" sz="2000" i="1" baseline="-25000" smtClean="0">
                <a:solidFill>
                  <a:srgbClr val="000000"/>
                </a:solidFill>
                <a:latin typeface="Times New Roman" charset="0"/>
              </a:rPr>
              <a:t>F</a:t>
            </a:r>
            <a:r>
              <a:rPr lang="en-US" sz="2000" smtClean="0">
                <a:solidFill>
                  <a:srgbClr val="000000"/>
                </a:solidFill>
                <a:latin typeface="Times New Roman" charset="0"/>
              </a:rPr>
              <a:t>) portion of the risk premium is called the </a:t>
            </a:r>
            <a:r>
              <a:rPr lang="en-US" sz="2000" i="1" smtClean="0">
                <a:solidFill>
                  <a:srgbClr val="000000"/>
                </a:solidFill>
                <a:latin typeface="Times New Roman" charset="0"/>
              </a:rPr>
              <a:t>market risk premium,</a:t>
            </a:r>
            <a:r>
              <a:rPr lang="en-US" sz="2000" smtClean="0">
                <a:solidFill>
                  <a:srgbClr val="000000"/>
                </a:solidFill>
                <a:latin typeface="Times New Roman" charset="0"/>
              </a:rPr>
              <a:t> because it represents the premium the investor must receive for taking the average amount of risk associated with holding the market portfolio of assets.</a:t>
            </a:r>
          </a:p>
          <a:p>
            <a:pPr marL="1295400" lvl="2" indent="-263525" eaLnBrk="1" hangingPunct="1"/>
            <a:endParaRPr lang="en-US" sz="2000" smtClean="0">
              <a:latin typeface="Times New Roman" charset="0"/>
            </a:endParaRPr>
          </a:p>
          <a:p>
            <a:pPr marL="917575" lvl="1" indent="-457200" eaLnBrk="1" hangingPunct="1"/>
            <a:endParaRPr lang="en-US" sz="2400" smtClean="0">
              <a:solidFill>
                <a:srgbClr val="000000"/>
              </a:solidFill>
              <a:latin typeface="Times New Roman"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a:t>© 2012 Pearson Prentice Hall. All rights reserved.</a:t>
            </a:r>
          </a:p>
        </p:txBody>
      </p:sp>
      <p:sp>
        <p:nvSpPr>
          <p:cNvPr id="59395" name="Slide Number Placeholder 4"/>
          <p:cNvSpPr>
            <a:spLocks noGrp="1"/>
          </p:cNvSpPr>
          <p:nvPr>
            <p:ph type="sldNum" sz="quarter" idx="11"/>
          </p:nvPr>
        </p:nvSpPr>
        <p:spPr>
          <a:noFill/>
        </p:spPr>
        <p:txBody>
          <a:bodyPr/>
          <a:lstStyle/>
          <a:p>
            <a:r>
              <a:rPr lang="en-US"/>
              <a:t>8-</a:t>
            </a:r>
            <a:fld id="{E7E0A557-E5CC-486A-A867-6C143DC86910}" type="slidenum">
              <a:rPr lang="en-US"/>
              <a:pPr/>
              <a:t>49</a:t>
            </a:fld>
            <a:endParaRPr lang="en-US"/>
          </a:p>
        </p:txBody>
      </p:sp>
      <p:sp>
        <p:nvSpPr>
          <p:cNvPr id="59396" name="Rectangle 2"/>
          <p:cNvSpPr>
            <a:spLocks noGrp="1" noChangeArrowheads="1"/>
          </p:cNvSpPr>
          <p:nvPr>
            <p:ph type="title"/>
          </p:nvPr>
        </p:nvSpPr>
        <p:spPr/>
        <p:txBody>
          <a:bodyPr/>
          <a:lstStyle/>
          <a:p>
            <a:pPr eaLnBrk="1" hangingPunct="1"/>
            <a:r>
              <a:rPr lang="en-US" smtClean="0">
                <a:solidFill>
                  <a:srgbClr val="000000"/>
                </a:solidFill>
              </a:rPr>
              <a:t>Risk and Return: The CAPM (cont.)</a:t>
            </a:r>
          </a:p>
        </p:txBody>
      </p:sp>
      <p:sp>
        <p:nvSpPr>
          <p:cNvPr id="59397" name="Rectangle 3"/>
          <p:cNvSpPr>
            <a:spLocks noGrp="1" noChangeArrowheads="1"/>
          </p:cNvSpPr>
          <p:nvPr>
            <p:ph type="body" idx="1"/>
          </p:nvPr>
        </p:nvSpPr>
        <p:spPr/>
        <p:txBody>
          <a:bodyPr/>
          <a:lstStyle/>
          <a:p>
            <a:pPr eaLnBrk="1" hangingPunct="1">
              <a:buFontTx/>
              <a:buNone/>
            </a:pPr>
            <a:r>
              <a:rPr lang="en-US" smtClean="0">
                <a:solidFill>
                  <a:srgbClr val="000000"/>
                </a:solidFill>
                <a:latin typeface="Times New Roman" charset="0"/>
              </a:rPr>
              <a:t>Historical Risk Premium</a:t>
            </a:r>
          </a:p>
        </p:txBody>
      </p:sp>
      <p:pic>
        <p:nvPicPr>
          <p:cNvPr id="59398" name="Picture 4" descr="unnum_table0801"/>
          <p:cNvPicPr>
            <a:picLocks noChangeAspect="1" noChangeArrowheads="1"/>
          </p:cNvPicPr>
          <p:nvPr/>
        </p:nvPicPr>
        <p:blipFill>
          <a:blip r:embed="rId2"/>
          <a:srcRect/>
          <a:stretch>
            <a:fillRect/>
          </a:stretch>
        </p:blipFill>
        <p:spPr bwMode="auto">
          <a:xfrm>
            <a:off x="2049463" y="2743200"/>
            <a:ext cx="5043487" cy="21478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a:t>© 2012 Pearson Prentice Hall. All rights reserved.</a:t>
            </a:r>
          </a:p>
        </p:txBody>
      </p:sp>
      <p:sp>
        <p:nvSpPr>
          <p:cNvPr id="9219" name="Slide Number Placeholder 4"/>
          <p:cNvSpPr>
            <a:spLocks noGrp="1"/>
          </p:cNvSpPr>
          <p:nvPr>
            <p:ph type="sldNum" sz="quarter" idx="11"/>
          </p:nvPr>
        </p:nvSpPr>
        <p:spPr>
          <a:noFill/>
        </p:spPr>
        <p:txBody>
          <a:bodyPr/>
          <a:lstStyle/>
          <a:p>
            <a:r>
              <a:rPr lang="en-US"/>
              <a:t>8-</a:t>
            </a:r>
            <a:fld id="{968E9DB6-8CB5-4B2B-BD72-4A6B85ABD6DB}" type="slidenum">
              <a:rPr lang="en-US"/>
              <a:pPr/>
              <a:t>5</a:t>
            </a:fld>
            <a:endParaRPr lang="en-US"/>
          </a:p>
        </p:txBody>
      </p:sp>
      <p:sp>
        <p:nvSpPr>
          <p:cNvPr id="9220" name="Rectangle 2"/>
          <p:cNvSpPr>
            <a:spLocks noGrp="1" noChangeArrowheads="1"/>
          </p:cNvSpPr>
          <p:nvPr>
            <p:ph type="title"/>
          </p:nvPr>
        </p:nvSpPr>
        <p:spPr/>
        <p:txBody>
          <a:bodyPr/>
          <a:lstStyle/>
          <a:p>
            <a:pPr eaLnBrk="1" hangingPunct="1"/>
            <a:r>
              <a:rPr lang="en-US" smtClean="0">
                <a:solidFill>
                  <a:srgbClr val="000000"/>
                </a:solidFill>
              </a:rPr>
              <a:t>Risk and Return Fundamentals:</a:t>
            </a:r>
            <a:br>
              <a:rPr lang="en-US" smtClean="0">
                <a:solidFill>
                  <a:srgbClr val="000000"/>
                </a:solidFill>
              </a:rPr>
            </a:br>
            <a:r>
              <a:rPr lang="en-US" smtClean="0">
                <a:solidFill>
                  <a:srgbClr val="000000"/>
                </a:solidFill>
              </a:rPr>
              <a:t>Risk Defined (cont.)</a:t>
            </a:r>
          </a:p>
        </p:txBody>
      </p:sp>
      <p:sp>
        <p:nvSpPr>
          <p:cNvPr id="9221" name="Rectangle 3"/>
          <p:cNvSpPr>
            <a:spLocks noGrp="1" noChangeArrowheads="1"/>
          </p:cNvSpPr>
          <p:nvPr>
            <p:ph type="body" idx="1"/>
          </p:nvPr>
        </p:nvSpPr>
        <p:spPr/>
        <p:txBody>
          <a:bodyPr/>
          <a:lstStyle/>
          <a:p>
            <a:pPr marL="0" indent="0" eaLnBrk="1" hangingPunct="1">
              <a:buFontTx/>
              <a:buNone/>
            </a:pPr>
            <a:r>
              <a:rPr lang="en-US" sz="2400" smtClean="0">
                <a:solidFill>
                  <a:srgbClr val="000000"/>
                </a:solidFill>
                <a:latin typeface="Times New Roman" charset="0"/>
              </a:rPr>
              <a:t>At the beginning of the year, Apple stock traded for $90.75 per share, and Wal-Mart was valued at $55.33. During the year, Apple paid no dividends, but Wal-Mart shareholders received dividends of $1.09 per share. At the end of the year, Apple stock was worth $210.73 and Wal-Mart sold for $52.84. </a:t>
            </a:r>
          </a:p>
          <a:p>
            <a:pPr marL="0" indent="0" eaLnBrk="1" hangingPunct="1">
              <a:buFontTx/>
              <a:buNone/>
            </a:pPr>
            <a:r>
              <a:rPr lang="en-US" sz="2400" smtClean="0">
                <a:latin typeface="Times New Roman" charset="0"/>
              </a:rPr>
              <a:t>We can calculate the annual rate of return, </a:t>
            </a:r>
            <a:r>
              <a:rPr lang="en-US" sz="2400" i="1" smtClean="0">
                <a:solidFill>
                  <a:srgbClr val="000000"/>
                </a:solidFill>
                <a:latin typeface="Times New Roman" charset="0"/>
              </a:rPr>
              <a:t>r,</a:t>
            </a:r>
            <a:r>
              <a:rPr lang="en-US" sz="2400" smtClean="0">
                <a:solidFill>
                  <a:srgbClr val="000000"/>
                </a:solidFill>
                <a:latin typeface="Times New Roman" charset="0"/>
              </a:rPr>
              <a:t> for each stock.</a:t>
            </a:r>
          </a:p>
          <a:p>
            <a:pPr marL="0" indent="0" algn="ctr" eaLnBrk="1" hangingPunct="1">
              <a:buFontTx/>
              <a:buNone/>
            </a:pPr>
            <a:r>
              <a:rPr lang="en-US" sz="2400" smtClean="0">
                <a:latin typeface="Times New Roman" charset="0"/>
              </a:rPr>
              <a:t>Apple: ($0 + $210.73 </a:t>
            </a:r>
            <a:r>
              <a:rPr lang="en-US" sz="2400" smtClean="0"/>
              <a:t>–</a:t>
            </a:r>
            <a:r>
              <a:rPr lang="en-US" sz="2400" smtClean="0">
                <a:latin typeface="Times New Roman" charset="0"/>
              </a:rPr>
              <a:t> $90.75) </a:t>
            </a:r>
            <a:r>
              <a:rPr lang="en-US" sz="2800" smtClean="0">
                <a:solidFill>
                  <a:srgbClr val="000000"/>
                </a:solidFill>
                <a:latin typeface="Times New Roman" charset="0"/>
                <a:sym typeface="Symbol" charset="2"/>
              </a:rPr>
              <a:t>÷</a:t>
            </a:r>
            <a:r>
              <a:rPr lang="en-US" sz="2400" smtClean="0">
                <a:latin typeface="Times New Roman" charset="0"/>
              </a:rPr>
              <a:t> $90.75 = 132.2%</a:t>
            </a:r>
          </a:p>
          <a:p>
            <a:pPr marL="0" indent="0" algn="ctr" eaLnBrk="1" hangingPunct="1">
              <a:spcBef>
                <a:spcPts val="1800"/>
              </a:spcBef>
              <a:buFontTx/>
              <a:buNone/>
            </a:pPr>
            <a:r>
              <a:rPr lang="en-US" sz="2400" smtClean="0">
                <a:latin typeface="Times New Roman" charset="0"/>
              </a:rPr>
              <a:t>Wal-Mart: ($1.09 + $52.84 </a:t>
            </a:r>
            <a:r>
              <a:rPr lang="en-US" sz="2400" smtClean="0"/>
              <a:t>–</a:t>
            </a:r>
            <a:r>
              <a:rPr lang="en-US" sz="2400" smtClean="0">
                <a:latin typeface="Times New Roman" charset="0"/>
              </a:rPr>
              <a:t> $55.33) </a:t>
            </a:r>
            <a:r>
              <a:rPr lang="en-US" sz="2800" smtClean="0">
                <a:solidFill>
                  <a:srgbClr val="000000"/>
                </a:solidFill>
                <a:latin typeface="Times New Roman" charset="0"/>
                <a:sym typeface="Symbol" charset="2"/>
              </a:rPr>
              <a:t>÷</a:t>
            </a:r>
            <a:r>
              <a:rPr lang="en-US" sz="2400" smtClean="0">
                <a:latin typeface="Times New Roman" charset="0"/>
              </a:rPr>
              <a:t> $55.33 = </a:t>
            </a:r>
            <a:r>
              <a:rPr lang="en-US" sz="2400" smtClean="0"/>
              <a:t>–</a:t>
            </a:r>
            <a:r>
              <a:rPr lang="en-US" sz="2400" smtClean="0">
                <a:latin typeface="Times New Roman" charset="0"/>
              </a:rPr>
              <a:t>2.5%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a:t>© 2012 Pearson Prentice Hall. All rights reserved.</a:t>
            </a:r>
          </a:p>
        </p:txBody>
      </p:sp>
      <p:sp>
        <p:nvSpPr>
          <p:cNvPr id="60419" name="Slide Number Placeholder 4"/>
          <p:cNvSpPr>
            <a:spLocks noGrp="1"/>
          </p:cNvSpPr>
          <p:nvPr>
            <p:ph type="sldNum" sz="quarter" idx="11"/>
          </p:nvPr>
        </p:nvSpPr>
        <p:spPr>
          <a:noFill/>
        </p:spPr>
        <p:txBody>
          <a:bodyPr/>
          <a:lstStyle/>
          <a:p>
            <a:r>
              <a:rPr lang="en-US"/>
              <a:t>8-</a:t>
            </a:r>
            <a:fld id="{CCF08592-47DE-41F4-B458-5F48940D3B1B}" type="slidenum">
              <a:rPr lang="en-US"/>
              <a:pPr/>
              <a:t>50</a:t>
            </a:fld>
            <a:endParaRPr lang="en-US"/>
          </a:p>
        </p:txBody>
      </p:sp>
      <p:sp>
        <p:nvSpPr>
          <p:cNvPr id="60420" name="Rectangle 2"/>
          <p:cNvSpPr>
            <a:spLocks noGrp="1" noChangeArrowheads="1"/>
          </p:cNvSpPr>
          <p:nvPr>
            <p:ph type="title"/>
          </p:nvPr>
        </p:nvSpPr>
        <p:spPr/>
        <p:txBody>
          <a:bodyPr/>
          <a:lstStyle/>
          <a:p>
            <a:pPr eaLnBrk="1" hangingPunct="1"/>
            <a:r>
              <a:rPr lang="en-US" smtClean="0">
                <a:solidFill>
                  <a:srgbClr val="000000"/>
                </a:solidFill>
              </a:rPr>
              <a:t>Risk and Return: The CAPM (cont.)</a:t>
            </a:r>
          </a:p>
        </p:txBody>
      </p:sp>
      <p:sp>
        <p:nvSpPr>
          <p:cNvPr id="60421" name="Rectangle 3"/>
          <p:cNvSpPr>
            <a:spLocks noGrp="1" noChangeArrowheads="1"/>
          </p:cNvSpPr>
          <p:nvPr>
            <p:ph type="body" idx="1"/>
          </p:nvPr>
        </p:nvSpPr>
        <p:spPr/>
        <p:txBody>
          <a:bodyPr/>
          <a:lstStyle/>
          <a:p>
            <a:pPr marL="0" indent="0" eaLnBrk="1" hangingPunct="1">
              <a:buFontTx/>
              <a:buNone/>
            </a:pPr>
            <a:r>
              <a:rPr lang="en-US" sz="2400" smtClean="0">
                <a:solidFill>
                  <a:srgbClr val="000000"/>
                </a:solidFill>
                <a:latin typeface="Times New Roman" charset="0"/>
              </a:rPr>
              <a:t>Benjamin Corporation, a growing computer software developer, wishes to determine the required return on asset Z, which has a beta </a:t>
            </a:r>
            <a:br>
              <a:rPr lang="en-US" sz="2400" smtClean="0">
                <a:solidFill>
                  <a:srgbClr val="000000"/>
                </a:solidFill>
                <a:latin typeface="Times New Roman" charset="0"/>
              </a:rPr>
            </a:br>
            <a:r>
              <a:rPr lang="en-US" sz="2400" smtClean="0">
                <a:solidFill>
                  <a:srgbClr val="000000"/>
                </a:solidFill>
                <a:latin typeface="Times New Roman" charset="0"/>
              </a:rPr>
              <a:t>of 1.5. The risk-free rate of return is 7%; the return on the market portfolio of assets is 11%. Substituting </a:t>
            </a:r>
            <a:r>
              <a:rPr lang="en-US" sz="2400" i="1" smtClean="0">
                <a:solidFill>
                  <a:srgbClr val="000000"/>
                </a:solidFill>
                <a:latin typeface="Times New Roman" charset="0"/>
              </a:rPr>
              <a:t>b</a:t>
            </a:r>
            <a:r>
              <a:rPr lang="en-US" sz="2400" i="1" baseline="-25000" smtClean="0">
                <a:solidFill>
                  <a:srgbClr val="000000"/>
                </a:solidFill>
                <a:latin typeface="Times New Roman" charset="0"/>
              </a:rPr>
              <a:t>Z</a:t>
            </a:r>
            <a:r>
              <a:rPr lang="en-US" sz="2400" smtClean="0">
                <a:solidFill>
                  <a:srgbClr val="000000"/>
                </a:solidFill>
                <a:latin typeface="Times New Roman" charset="0"/>
              </a:rPr>
              <a:t> = 1.5, </a:t>
            </a:r>
            <a:r>
              <a:rPr lang="en-US" sz="2400" i="1" smtClean="0">
                <a:solidFill>
                  <a:srgbClr val="000000"/>
                </a:solidFill>
                <a:latin typeface="Times New Roman" charset="0"/>
              </a:rPr>
              <a:t>R</a:t>
            </a:r>
            <a:r>
              <a:rPr lang="en-US" sz="2400" i="1" baseline="-25000" smtClean="0">
                <a:solidFill>
                  <a:srgbClr val="000000"/>
                </a:solidFill>
                <a:latin typeface="Times New Roman" charset="0"/>
              </a:rPr>
              <a:t>F</a:t>
            </a:r>
            <a:r>
              <a:rPr lang="en-US" sz="2400" smtClean="0">
                <a:solidFill>
                  <a:srgbClr val="000000"/>
                </a:solidFill>
                <a:latin typeface="Times New Roman" charset="0"/>
              </a:rPr>
              <a:t> = 7%, and </a:t>
            </a:r>
            <a:br>
              <a:rPr lang="en-US" sz="2400" smtClean="0">
                <a:solidFill>
                  <a:srgbClr val="000000"/>
                </a:solidFill>
                <a:latin typeface="Times New Roman" charset="0"/>
              </a:rPr>
            </a:br>
            <a:r>
              <a:rPr lang="en-US" sz="2400" i="1" smtClean="0">
                <a:solidFill>
                  <a:srgbClr val="000000"/>
                </a:solidFill>
                <a:latin typeface="Times New Roman" charset="0"/>
              </a:rPr>
              <a:t>r</a:t>
            </a:r>
            <a:r>
              <a:rPr lang="en-US" sz="2400" i="1" baseline="-25000" smtClean="0">
                <a:solidFill>
                  <a:srgbClr val="000000"/>
                </a:solidFill>
                <a:latin typeface="Times New Roman" charset="0"/>
              </a:rPr>
              <a:t>m</a:t>
            </a:r>
            <a:r>
              <a:rPr lang="en-US" sz="2400" smtClean="0">
                <a:solidFill>
                  <a:srgbClr val="000000"/>
                </a:solidFill>
                <a:latin typeface="Times New Roman" charset="0"/>
              </a:rPr>
              <a:t> = 11% into the CAPM yields a return of:</a:t>
            </a:r>
          </a:p>
          <a:p>
            <a:pPr marL="0" indent="0" eaLnBrk="1" hangingPunct="1">
              <a:buFontTx/>
              <a:buNone/>
            </a:pPr>
            <a:endParaRPr lang="en-US" sz="2400" i="1" smtClean="0">
              <a:solidFill>
                <a:srgbClr val="000000"/>
              </a:solidFill>
              <a:latin typeface="Times New Roman" charset="0"/>
            </a:endParaRPr>
          </a:p>
          <a:p>
            <a:pPr marL="0" indent="0" algn="ctr" eaLnBrk="1" hangingPunct="1">
              <a:buFontTx/>
              <a:buNone/>
            </a:pPr>
            <a:r>
              <a:rPr lang="en-US" sz="2400" i="1" smtClean="0">
                <a:latin typeface="Times New Roman" charset="0"/>
              </a:rPr>
              <a:t>r</a:t>
            </a:r>
            <a:r>
              <a:rPr lang="en-US" sz="2400" i="1" baseline="-25000" smtClean="0">
                <a:solidFill>
                  <a:srgbClr val="000000"/>
                </a:solidFill>
                <a:latin typeface="Times New Roman" charset="0"/>
              </a:rPr>
              <a:t>Z</a:t>
            </a:r>
            <a:r>
              <a:rPr lang="en-US" sz="2400" smtClean="0">
                <a:solidFill>
                  <a:srgbClr val="000000"/>
                </a:solidFill>
                <a:latin typeface="Times New Roman" charset="0"/>
              </a:rPr>
              <a:t> = 7% + [1.5 </a:t>
            </a:r>
            <a:r>
              <a:rPr lang="en-US" sz="2400" smtClean="0">
                <a:solidFill>
                  <a:srgbClr val="000000"/>
                </a:solidFill>
                <a:latin typeface="Times New Roman" charset="0"/>
                <a:sym typeface="Symbol" charset="2"/>
              </a:rPr>
              <a:t></a:t>
            </a:r>
            <a:r>
              <a:rPr lang="en-US" sz="2400" smtClean="0">
                <a:solidFill>
                  <a:srgbClr val="000000"/>
                </a:solidFill>
                <a:latin typeface="Times New Roman" charset="0"/>
              </a:rPr>
              <a:t> (11% </a:t>
            </a:r>
            <a:r>
              <a:rPr lang="en-US" sz="2400" smtClean="0">
                <a:solidFill>
                  <a:srgbClr val="000000"/>
                </a:solidFill>
              </a:rPr>
              <a:t>–</a:t>
            </a:r>
            <a:r>
              <a:rPr lang="en-US" sz="2400" smtClean="0">
                <a:solidFill>
                  <a:srgbClr val="000000"/>
                </a:solidFill>
                <a:latin typeface="Times New Roman" charset="0"/>
              </a:rPr>
              <a:t> 7%)] = 7% + 6% = </a:t>
            </a:r>
            <a:r>
              <a:rPr lang="en-US" sz="2400" u="sng" smtClean="0">
                <a:solidFill>
                  <a:srgbClr val="000000"/>
                </a:solidFill>
                <a:latin typeface="Times New Roman" charset="0"/>
              </a:rPr>
              <a:t>13%</a:t>
            </a:r>
            <a:endParaRPr lang="en-US" sz="2400" smtClean="0">
              <a:latin typeface="Times New Roman"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a:t>© 2012 Pearson Prentice Hall. All rights reserved.</a:t>
            </a:r>
          </a:p>
        </p:txBody>
      </p:sp>
      <p:sp>
        <p:nvSpPr>
          <p:cNvPr id="61443" name="Slide Number Placeholder 4"/>
          <p:cNvSpPr>
            <a:spLocks noGrp="1"/>
          </p:cNvSpPr>
          <p:nvPr>
            <p:ph type="sldNum" sz="quarter" idx="11"/>
          </p:nvPr>
        </p:nvSpPr>
        <p:spPr>
          <a:noFill/>
        </p:spPr>
        <p:txBody>
          <a:bodyPr/>
          <a:lstStyle/>
          <a:p>
            <a:r>
              <a:rPr lang="en-US"/>
              <a:t>8-</a:t>
            </a:r>
            <a:fld id="{6793E1CB-5A47-4AA7-AA80-70FDAE4C9498}" type="slidenum">
              <a:rPr lang="en-US"/>
              <a:pPr/>
              <a:t>51</a:t>
            </a:fld>
            <a:endParaRPr lang="en-US"/>
          </a:p>
        </p:txBody>
      </p:sp>
      <p:sp>
        <p:nvSpPr>
          <p:cNvPr id="61444" name="Rectangle 2"/>
          <p:cNvSpPr>
            <a:spLocks noGrp="1" noChangeArrowheads="1"/>
          </p:cNvSpPr>
          <p:nvPr>
            <p:ph type="title"/>
          </p:nvPr>
        </p:nvSpPr>
        <p:spPr/>
        <p:txBody>
          <a:bodyPr/>
          <a:lstStyle/>
          <a:p>
            <a:pPr eaLnBrk="1" hangingPunct="1"/>
            <a:r>
              <a:rPr lang="en-US" smtClean="0">
                <a:solidFill>
                  <a:srgbClr val="000000"/>
                </a:solidFill>
              </a:rPr>
              <a:t>Risk and Return: The CAPM (cont.)</a:t>
            </a:r>
          </a:p>
        </p:txBody>
      </p:sp>
      <p:sp>
        <p:nvSpPr>
          <p:cNvPr id="61445" name="Rectangle 3"/>
          <p:cNvSpPr>
            <a:spLocks noGrp="1" noChangeArrowheads="1"/>
          </p:cNvSpPr>
          <p:nvPr>
            <p:ph type="body" idx="1"/>
          </p:nvPr>
        </p:nvSpPr>
        <p:spPr/>
        <p:txBody>
          <a:bodyPr/>
          <a:lstStyle/>
          <a:p>
            <a:pPr eaLnBrk="1" hangingPunct="1">
              <a:lnSpc>
                <a:spcPct val="90000"/>
              </a:lnSpc>
            </a:pPr>
            <a:r>
              <a:rPr lang="en-US" sz="2800" smtClean="0">
                <a:solidFill>
                  <a:srgbClr val="000000"/>
                </a:solidFill>
                <a:latin typeface="Times New Roman" charset="0"/>
              </a:rPr>
              <a:t>The </a:t>
            </a:r>
            <a:r>
              <a:rPr lang="en-US" sz="2800" b="1" smtClean="0">
                <a:solidFill>
                  <a:srgbClr val="000000"/>
                </a:solidFill>
                <a:latin typeface="Times New Roman" charset="0"/>
              </a:rPr>
              <a:t>security market line (SML)</a:t>
            </a:r>
            <a:r>
              <a:rPr lang="en-US" sz="2800" smtClean="0">
                <a:solidFill>
                  <a:srgbClr val="000000"/>
                </a:solidFill>
                <a:latin typeface="Times New Roman" charset="0"/>
              </a:rPr>
              <a:t> is the depiction of the capital asset pricing model (CAPM) as a graph that reflects the required return in the marketplace for each level of nondiversifiable risk (beta).</a:t>
            </a:r>
          </a:p>
          <a:p>
            <a:pPr eaLnBrk="1" hangingPunct="1">
              <a:lnSpc>
                <a:spcPct val="90000"/>
              </a:lnSpc>
            </a:pPr>
            <a:r>
              <a:rPr lang="en-US" sz="2800" smtClean="0">
                <a:solidFill>
                  <a:srgbClr val="000000"/>
                </a:solidFill>
                <a:latin typeface="Times New Roman" charset="0"/>
              </a:rPr>
              <a:t>It reflects the required return in the marketplace for each level of nondiversifiable risk (beta). </a:t>
            </a:r>
          </a:p>
          <a:p>
            <a:pPr eaLnBrk="1" hangingPunct="1">
              <a:lnSpc>
                <a:spcPct val="90000"/>
              </a:lnSpc>
            </a:pPr>
            <a:r>
              <a:rPr lang="en-US" sz="2800" smtClean="0">
                <a:solidFill>
                  <a:srgbClr val="000000"/>
                </a:solidFill>
                <a:latin typeface="Times New Roman" charset="0"/>
              </a:rPr>
              <a:t>In the graph, risk as measured by beta, </a:t>
            </a:r>
            <a:r>
              <a:rPr lang="en-US" sz="2800" i="1" smtClean="0">
                <a:solidFill>
                  <a:srgbClr val="000000"/>
                </a:solidFill>
                <a:latin typeface="Times New Roman" charset="0"/>
              </a:rPr>
              <a:t>b,</a:t>
            </a:r>
            <a:r>
              <a:rPr lang="en-US" sz="2800" smtClean="0">
                <a:solidFill>
                  <a:srgbClr val="000000"/>
                </a:solidFill>
                <a:latin typeface="Times New Roman" charset="0"/>
              </a:rPr>
              <a:t> is plotted on the </a:t>
            </a:r>
            <a:r>
              <a:rPr lang="en-US" sz="2800" i="1" smtClean="0">
                <a:solidFill>
                  <a:srgbClr val="000000"/>
                </a:solidFill>
                <a:latin typeface="Times New Roman" charset="0"/>
              </a:rPr>
              <a:t>x</a:t>
            </a:r>
            <a:r>
              <a:rPr lang="en-US" sz="2800" smtClean="0">
                <a:solidFill>
                  <a:srgbClr val="000000"/>
                </a:solidFill>
                <a:latin typeface="Times New Roman" charset="0"/>
              </a:rPr>
              <a:t> axis, and required returns, </a:t>
            </a:r>
            <a:r>
              <a:rPr lang="en-US" sz="2800" i="1" smtClean="0">
                <a:solidFill>
                  <a:srgbClr val="000000"/>
                </a:solidFill>
                <a:latin typeface="Times New Roman" charset="0"/>
              </a:rPr>
              <a:t>r,</a:t>
            </a:r>
            <a:r>
              <a:rPr lang="en-US" sz="2800" smtClean="0">
                <a:solidFill>
                  <a:srgbClr val="000000"/>
                </a:solidFill>
                <a:latin typeface="Times New Roman" charset="0"/>
              </a:rPr>
              <a:t> are plotted on the </a:t>
            </a:r>
            <a:r>
              <a:rPr lang="en-US" sz="2800" i="1" smtClean="0">
                <a:solidFill>
                  <a:srgbClr val="000000"/>
                </a:solidFill>
                <a:latin typeface="Times New Roman" charset="0"/>
              </a:rPr>
              <a:t>y</a:t>
            </a:r>
            <a:r>
              <a:rPr lang="en-US" sz="2800" smtClean="0">
                <a:solidFill>
                  <a:srgbClr val="000000"/>
                </a:solidFill>
                <a:latin typeface="Times New Roman" charset="0"/>
              </a:rPr>
              <a:t> axis. </a:t>
            </a:r>
          </a:p>
          <a:p>
            <a:pPr eaLnBrk="1" hangingPunct="1">
              <a:lnSpc>
                <a:spcPct val="90000"/>
              </a:lnSpc>
            </a:pPr>
            <a:endParaRPr lang="en-US" sz="2800" b="1" i="1" smtClean="0">
              <a:solidFill>
                <a:srgbClr val="000000"/>
              </a:solidFill>
              <a:latin typeface="Times New Roman" charset="0"/>
            </a:endParaRPr>
          </a:p>
          <a:p>
            <a:pPr eaLnBrk="1" hangingPunct="1">
              <a:lnSpc>
                <a:spcPct val="90000"/>
              </a:lnSpc>
            </a:pPr>
            <a:endParaRPr lang="en-US" sz="2800" smtClean="0">
              <a:solidFill>
                <a:srgbClr val="000000"/>
              </a:solidFill>
              <a:latin typeface="Times New Roman"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a:t>© 2012 Pearson Prentice Hall. All rights reserved.</a:t>
            </a:r>
          </a:p>
        </p:txBody>
      </p:sp>
      <p:sp>
        <p:nvSpPr>
          <p:cNvPr id="62467" name="Slide Number Placeholder 4"/>
          <p:cNvSpPr>
            <a:spLocks noGrp="1"/>
          </p:cNvSpPr>
          <p:nvPr>
            <p:ph type="sldNum" sz="quarter" idx="11"/>
          </p:nvPr>
        </p:nvSpPr>
        <p:spPr>
          <a:noFill/>
        </p:spPr>
        <p:txBody>
          <a:bodyPr/>
          <a:lstStyle/>
          <a:p>
            <a:r>
              <a:rPr lang="en-US"/>
              <a:t>8-</a:t>
            </a:r>
            <a:fld id="{D5649600-47F9-4794-B357-79349312AFF5}" type="slidenum">
              <a:rPr lang="en-US"/>
              <a:pPr/>
              <a:t>52</a:t>
            </a:fld>
            <a:endParaRPr lang="en-US"/>
          </a:p>
        </p:txBody>
      </p:sp>
      <p:sp>
        <p:nvSpPr>
          <p:cNvPr id="62468"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8.9 </a:t>
            </a:r>
            <a:br>
              <a:rPr lang="en-US" smtClean="0">
                <a:solidFill>
                  <a:srgbClr val="000000"/>
                </a:solidFill>
              </a:rPr>
            </a:br>
            <a:r>
              <a:rPr lang="en-US" smtClean="0">
                <a:solidFill>
                  <a:srgbClr val="000000"/>
                </a:solidFill>
              </a:rPr>
              <a:t>Security Market Line</a:t>
            </a:r>
          </a:p>
        </p:txBody>
      </p:sp>
      <p:pic>
        <p:nvPicPr>
          <p:cNvPr id="62469" name="Picture 4" descr="figure0809"/>
          <p:cNvPicPr>
            <a:picLocks noChangeAspect="1" noChangeArrowheads="1"/>
          </p:cNvPicPr>
          <p:nvPr/>
        </p:nvPicPr>
        <p:blipFill>
          <a:blip r:embed="rId2"/>
          <a:srcRect/>
          <a:stretch>
            <a:fillRect/>
          </a:stretch>
        </p:blipFill>
        <p:spPr bwMode="auto">
          <a:xfrm>
            <a:off x="647700" y="1803400"/>
            <a:ext cx="7848600" cy="42640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a:t>© 2012 Pearson Prentice Hall. All rights reserved.</a:t>
            </a:r>
          </a:p>
        </p:txBody>
      </p:sp>
      <p:sp>
        <p:nvSpPr>
          <p:cNvPr id="63491" name="Slide Number Placeholder 4"/>
          <p:cNvSpPr>
            <a:spLocks noGrp="1"/>
          </p:cNvSpPr>
          <p:nvPr>
            <p:ph type="sldNum" sz="quarter" idx="11"/>
          </p:nvPr>
        </p:nvSpPr>
        <p:spPr>
          <a:noFill/>
        </p:spPr>
        <p:txBody>
          <a:bodyPr/>
          <a:lstStyle/>
          <a:p>
            <a:r>
              <a:rPr lang="en-US"/>
              <a:t>8-</a:t>
            </a:r>
            <a:fld id="{4125F658-0611-4A9B-BF8B-B75853FEF5EF}" type="slidenum">
              <a:rPr lang="en-US"/>
              <a:pPr/>
              <a:t>53</a:t>
            </a:fld>
            <a:endParaRPr lang="en-US"/>
          </a:p>
        </p:txBody>
      </p:sp>
      <p:sp>
        <p:nvSpPr>
          <p:cNvPr id="63492"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8.10</a:t>
            </a:r>
            <a:br>
              <a:rPr lang="en-US" smtClean="0">
                <a:solidFill>
                  <a:srgbClr val="000000"/>
                </a:solidFill>
              </a:rPr>
            </a:br>
            <a:r>
              <a:rPr lang="en-US" smtClean="0">
                <a:solidFill>
                  <a:srgbClr val="000000"/>
                </a:solidFill>
              </a:rPr>
              <a:t>Inflation Shifts SML</a:t>
            </a:r>
          </a:p>
        </p:txBody>
      </p:sp>
      <p:pic>
        <p:nvPicPr>
          <p:cNvPr id="63493" name="Picture 4" descr="figure0810"/>
          <p:cNvPicPr>
            <a:picLocks noChangeAspect="1" noChangeArrowheads="1"/>
          </p:cNvPicPr>
          <p:nvPr/>
        </p:nvPicPr>
        <p:blipFill>
          <a:blip r:embed="rId2"/>
          <a:srcRect/>
          <a:stretch>
            <a:fillRect/>
          </a:stretch>
        </p:blipFill>
        <p:spPr bwMode="auto">
          <a:xfrm>
            <a:off x="604838" y="1752600"/>
            <a:ext cx="7934325" cy="43275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a:t>© 2012 Pearson Prentice Hall. All rights reserved.</a:t>
            </a:r>
          </a:p>
        </p:txBody>
      </p:sp>
      <p:sp>
        <p:nvSpPr>
          <p:cNvPr id="64515" name="Slide Number Placeholder 4"/>
          <p:cNvSpPr>
            <a:spLocks noGrp="1"/>
          </p:cNvSpPr>
          <p:nvPr>
            <p:ph type="sldNum" sz="quarter" idx="11"/>
          </p:nvPr>
        </p:nvSpPr>
        <p:spPr>
          <a:noFill/>
        </p:spPr>
        <p:txBody>
          <a:bodyPr/>
          <a:lstStyle/>
          <a:p>
            <a:r>
              <a:rPr lang="en-US"/>
              <a:t>8-</a:t>
            </a:r>
            <a:fld id="{6B8AC947-7B64-49A0-AFD9-2C2540AC107B}" type="slidenum">
              <a:rPr lang="en-US"/>
              <a:pPr/>
              <a:t>54</a:t>
            </a:fld>
            <a:endParaRPr lang="en-US"/>
          </a:p>
        </p:txBody>
      </p:sp>
      <p:sp>
        <p:nvSpPr>
          <p:cNvPr id="6451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8.11 </a:t>
            </a:r>
            <a:br>
              <a:rPr lang="en-US" smtClean="0">
                <a:solidFill>
                  <a:srgbClr val="000000"/>
                </a:solidFill>
              </a:rPr>
            </a:br>
            <a:r>
              <a:rPr lang="en-US" smtClean="0">
                <a:solidFill>
                  <a:srgbClr val="000000"/>
                </a:solidFill>
              </a:rPr>
              <a:t>Risk Aversion Shifts SML</a:t>
            </a:r>
          </a:p>
        </p:txBody>
      </p:sp>
      <p:pic>
        <p:nvPicPr>
          <p:cNvPr id="64517" name="Picture 4" descr="figure0811"/>
          <p:cNvPicPr>
            <a:picLocks noChangeAspect="1" noChangeArrowheads="1"/>
          </p:cNvPicPr>
          <p:nvPr/>
        </p:nvPicPr>
        <p:blipFill>
          <a:blip r:embed="rId2"/>
          <a:srcRect/>
          <a:stretch>
            <a:fillRect/>
          </a:stretch>
        </p:blipFill>
        <p:spPr bwMode="auto">
          <a:xfrm>
            <a:off x="976313" y="1638300"/>
            <a:ext cx="7151687" cy="4572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a:t>© 2012 Pearson Prentice Hall. All rights reserved.</a:t>
            </a:r>
          </a:p>
        </p:txBody>
      </p:sp>
      <p:sp>
        <p:nvSpPr>
          <p:cNvPr id="65539" name="Slide Number Placeholder 4"/>
          <p:cNvSpPr>
            <a:spLocks noGrp="1"/>
          </p:cNvSpPr>
          <p:nvPr>
            <p:ph type="sldNum" sz="quarter" idx="11"/>
          </p:nvPr>
        </p:nvSpPr>
        <p:spPr>
          <a:noFill/>
        </p:spPr>
        <p:txBody>
          <a:bodyPr/>
          <a:lstStyle/>
          <a:p>
            <a:r>
              <a:rPr lang="en-US"/>
              <a:t>8-</a:t>
            </a:r>
            <a:fld id="{0614D516-E2E0-4618-8DDA-2CA70381DDB2}" type="slidenum">
              <a:rPr lang="en-US"/>
              <a:pPr/>
              <a:t>55</a:t>
            </a:fld>
            <a:endParaRPr lang="en-US"/>
          </a:p>
        </p:txBody>
      </p:sp>
      <p:sp>
        <p:nvSpPr>
          <p:cNvPr id="65540" name="Rectangle 2"/>
          <p:cNvSpPr>
            <a:spLocks noGrp="1" noChangeArrowheads="1"/>
          </p:cNvSpPr>
          <p:nvPr>
            <p:ph type="title"/>
          </p:nvPr>
        </p:nvSpPr>
        <p:spPr/>
        <p:txBody>
          <a:bodyPr/>
          <a:lstStyle/>
          <a:p>
            <a:pPr eaLnBrk="1" hangingPunct="1"/>
            <a:r>
              <a:rPr lang="en-US" smtClean="0">
                <a:solidFill>
                  <a:srgbClr val="000000"/>
                </a:solidFill>
              </a:rPr>
              <a:t>Risk and Return: The CAPM (cont.)</a:t>
            </a:r>
          </a:p>
        </p:txBody>
      </p:sp>
      <p:sp>
        <p:nvSpPr>
          <p:cNvPr id="65541" name="Rectangle 3"/>
          <p:cNvSpPr>
            <a:spLocks noGrp="1" noChangeArrowheads="1"/>
          </p:cNvSpPr>
          <p:nvPr>
            <p:ph type="body" idx="1"/>
          </p:nvPr>
        </p:nvSpPr>
        <p:spPr/>
        <p:txBody>
          <a:bodyPr/>
          <a:lstStyle/>
          <a:p>
            <a:pPr eaLnBrk="1" hangingPunct="1"/>
            <a:r>
              <a:rPr lang="en-US" sz="2400" smtClean="0">
                <a:solidFill>
                  <a:srgbClr val="000000"/>
                </a:solidFill>
                <a:latin typeface="Times New Roman" charset="0"/>
              </a:rPr>
              <a:t>The CAPM relies on historical data which means the betas may or may not actually reflect the future variability of returns.</a:t>
            </a:r>
          </a:p>
          <a:p>
            <a:pPr eaLnBrk="1" hangingPunct="1"/>
            <a:r>
              <a:rPr lang="en-US" sz="2400" smtClean="0">
                <a:solidFill>
                  <a:srgbClr val="000000"/>
                </a:solidFill>
                <a:latin typeface="Times New Roman" charset="0"/>
              </a:rPr>
              <a:t>Therefore, the required returns specified by the model should be used only as rough approximations.</a:t>
            </a:r>
          </a:p>
          <a:p>
            <a:pPr eaLnBrk="1" hangingPunct="1"/>
            <a:r>
              <a:rPr lang="en-US" sz="2400" smtClean="0">
                <a:solidFill>
                  <a:srgbClr val="000000"/>
                </a:solidFill>
                <a:latin typeface="Times New Roman" charset="0"/>
              </a:rPr>
              <a:t>The CAPM assumes markets are efficient.</a:t>
            </a:r>
          </a:p>
          <a:p>
            <a:pPr eaLnBrk="1" hangingPunct="1"/>
            <a:r>
              <a:rPr lang="en-US" sz="2400" smtClean="0">
                <a:solidFill>
                  <a:srgbClr val="000000"/>
                </a:solidFill>
                <a:latin typeface="Times New Roman" charset="0"/>
              </a:rPr>
              <a:t>Although the perfect world of efficient markets appears to be unrealistic, studies have provided support for the existence of the expectational relationship described by the CAPM in active markets such as the NYSE. </a:t>
            </a:r>
          </a:p>
        </p:txBody>
      </p:sp>
      <p:pic>
        <p:nvPicPr>
          <p:cNvPr id="65542" name="Picture 4" descr="InMoreDepth"/>
          <p:cNvPicPr>
            <a:picLocks noChangeAspect="1" noChangeArrowheads="1"/>
          </p:cNvPicPr>
          <p:nvPr/>
        </p:nvPicPr>
        <p:blipFill>
          <a:blip r:embed="rId2"/>
          <a:srcRect/>
          <a:stretch>
            <a:fillRect/>
          </a:stretch>
        </p:blipFill>
        <p:spPr bwMode="auto">
          <a:xfrm>
            <a:off x="584200" y="5562600"/>
            <a:ext cx="2797175" cy="476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a:t>© 2012 Pearson Prentice Hall. All rights reserved.</a:t>
            </a:r>
          </a:p>
        </p:txBody>
      </p:sp>
      <p:sp>
        <p:nvSpPr>
          <p:cNvPr id="10243" name="Slide Number Placeholder 4"/>
          <p:cNvSpPr>
            <a:spLocks noGrp="1"/>
          </p:cNvSpPr>
          <p:nvPr>
            <p:ph type="sldNum" sz="quarter" idx="11"/>
          </p:nvPr>
        </p:nvSpPr>
        <p:spPr>
          <a:noFill/>
        </p:spPr>
        <p:txBody>
          <a:bodyPr/>
          <a:lstStyle/>
          <a:p>
            <a:r>
              <a:rPr lang="en-US"/>
              <a:t>8-</a:t>
            </a:r>
            <a:fld id="{76A865E3-AABF-4EBF-BB95-2D88E484CEC8}" type="slidenum">
              <a:rPr lang="en-US"/>
              <a:pPr/>
              <a:t>6</a:t>
            </a:fld>
            <a:endParaRPr lang="en-US"/>
          </a:p>
        </p:txBody>
      </p:sp>
      <p:sp>
        <p:nvSpPr>
          <p:cNvPr id="10244"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Table 8.1 Historical Returns on Selected Investments (1900–2009)</a:t>
            </a:r>
            <a:endParaRPr lang="en-US" smtClean="0">
              <a:solidFill>
                <a:srgbClr val="000000"/>
              </a:solidFill>
            </a:endParaRPr>
          </a:p>
        </p:txBody>
      </p:sp>
      <p:pic>
        <p:nvPicPr>
          <p:cNvPr id="10245" name="Picture 6" descr="table0801"/>
          <p:cNvPicPr>
            <a:picLocks noChangeAspect="1" noChangeArrowheads="1"/>
          </p:cNvPicPr>
          <p:nvPr/>
        </p:nvPicPr>
        <p:blipFill>
          <a:blip r:embed="rId2"/>
          <a:srcRect/>
          <a:stretch>
            <a:fillRect/>
          </a:stretch>
        </p:blipFill>
        <p:spPr bwMode="auto">
          <a:xfrm>
            <a:off x="487363" y="2590800"/>
            <a:ext cx="8169275" cy="2759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a:t>© 2012 Pearson Prentice Hall. All rights reserved.</a:t>
            </a:r>
          </a:p>
        </p:txBody>
      </p:sp>
      <p:sp>
        <p:nvSpPr>
          <p:cNvPr id="11267" name="Slide Number Placeholder 4"/>
          <p:cNvSpPr>
            <a:spLocks noGrp="1"/>
          </p:cNvSpPr>
          <p:nvPr>
            <p:ph type="sldNum" sz="quarter" idx="11"/>
          </p:nvPr>
        </p:nvSpPr>
        <p:spPr>
          <a:noFill/>
        </p:spPr>
        <p:txBody>
          <a:bodyPr/>
          <a:lstStyle/>
          <a:p>
            <a:r>
              <a:rPr lang="en-US"/>
              <a:t>8-</a:t>
            </a:r>
            <a:fld id="{11EBF4D2-63D4-46F4-8338-D5D2F807CD36}" type="slidenum">
              <a:rPr lang="en-US"/>
              <a:pPr/>
              <a:t>7</a:t>
            </a:fld>
            <a:endParaRPr lang="en-US"/>
          </a:p>
        </p:txBody>
      </p:sp>
      <p:sp>
        <p:nvSpPr>
          <p:cNvPr id="11268" name="Rectangle 2"/>
          <p:cNvSpPr>
            <a:spLocks noGrp="1" noChangeArrowheads="1"/>
          </p:cNvSpPr>
          <p:nvPr>
            <p:ph type="title"/>
          </p:nvPr>
        </p:nvSpPr>
        <p:spPr/>
        <p:txBody>
          <a:bodyPr/>
          <a:lstStyle/>
          <a:p>
            <a:pPr eaLnBrk="1" hangingPunct="1"/>
            <a:r>
              <a:rPr lang="en-US" smtClean="0">
                <a:solidFill>
                  <a:srgbClr val="000000"/>
                </a:solidFill>
              </a:rPr>
              <a:t>Risk and Return Fundamentals:</a:t>
            </a:r>
            <a:br>
              <a:rPr lang="en-US" smtClean="0">
                <a:solidFill>
                  <a:srgbClr val="000000"/>
                </a:solidFill>
              </a:rPr>
            </a:br>
            <a:r>
              <a:rPr lang="en-US" smtClean="0">
                <a:solidFill>
                  <a:srgbClr val="000000"/>
                </a:solidFill>
              </a:rPr>
              <a:t>Risk Preferences</a:t>
            </a:r>
          </a:p>
        </p:txBody>
      </p:sp>
      <p:sp>
        <p:nvSpPr>
          <p:cNvPr id="11269" name="Rectangle 3"/>
          <p:cNvSpPr>
            <a:spLocks noGrp="1" noChangeArrowheads="1"/>
          </p:cNvSpPr>
          <p:nvPr>
            <p:ph type="body" idx="1"/>
          </p:nvPr>
        </p:nvSpPr>
        <p:spPr/>
        <p:txBody>
          <a:bodyPr/>
          <a:lstStyle/>
          <a:p>
            <a:pPr marL="0" indent="0" eaLnBrk="1" hangingPunct="1">
              <a:lnSpc>
                <a:spcPct val="90000"/>
              </a:lnSpc>
              <a:buFontTx/>
              <a:buNone/>
            </a:pPr>
            <a:r>
              <a:rPr lang="en-US" sz="2800" smtClean="0">
                <a:solidFill>
                  <a:srgbClr val="000000"/>
                </a:solidFill>
                <a:latin typeface="Times New Roman" charset="0"/>
              </a:rPr>
              <a:t>Economists use three categories to describe how investors respond to risk. </a:t>
            </a:r>
          </a:p>
          <a:p>
            <a:pPr lvl="1" eaLnBrk="1" hangingPunct="1">
              <a:lnSpc>
                <a:spcPct val="90000"/>
              </a:lnSpc>
            </a:pPr>
            <a:r>
              <a:rPr lang="en-US" sz="2400" b="1" smtClean="0">
                <a:solidFill>
                  <a:srgbClr val="000000"/>
                </a:solidFill>
                <a:latin typeface="Times New Roman" charset="0"/>
              </a:rPr>
              <a:t>Risk averse</a:t>
            </a:r>
            <a:r>
              <a:rPr lang="en-US" sz="2400" smtClean="0">
                <a:solidFill>
                  <a:srgbClr val="000000"/>
                </a:solidFill>
                <a:latin typeface="Times New Roman" charset="0"/>
              </a:rPr>
              <a:t> is the attitude toward risk in which investors would require an increased return as compensation for an increase in risk.</a:t>
            </a:r>
          </a:p>
          <a:p>
            <a:pPr lvl="1" eaLnBrk="1" hangingPunct="1">
              <a:lnSpc>
                <a:spcPct val="90000"/>
              </a:lnSpc>
            </a:pPr>
            <a:r>
              <a:rPr lang="en-US" sz="2400" b="1" smtClean="0">
                <a:solidFill>
                  <a:srgbClr val="000000"/>
                </a:solidFill>
                <a:latin typeface="Times New Roman" charset="0"/>
              </a:rPr>
              <a:t>Risk-neutral</a:t>
            </a:r>
            <a:r>
              <a:rPr lang="en-US" sz="2400" smtClean="0">
                <a:solidFill>
                  <a:srgbClr val="000000"/>
                </a:solidFill>
                <a:latin typeface="Times New Roman" charset="0"/>
              </a:rPr>
              <a:t> is the attitude toward risk in which investors choose the investment with the higher return regardless of its risk.</a:t>
            </a:r>
          </a:p>
          <a:p>
            <a:pPr lvl="1" eaLnBrk="1" hangingPunct="1">
              <a:lnSpc>
                <a:spcPct val="90000"/>
              </a:lnSpc>
            </a:pPr>
            <a:r>
              <a:rPr lang="en-US" sz="2400" b="1" smtClean="0">
                <a:solidFill>
                  <a:srgbClr val="000000"/>
                </a:solidFill>
                <a:latin typeface="Times New Roman" charset="0"/>
              </a:rPr>
              <a:t>Risk-seeking</a:t>
            </a:r>
            <a:r>
              <a:rPr lang="en-US" sz="2400" smtClean="0">
                <a:solidFill>
                  <a:srgbClr val="000000"/>
                </a:solidFill>
                <a:latin typeface="Times New Roman" charset="0"/>
              </a:rPr>
              <a:t> is the attitude toward risk in which investors prefer investments with greater risk even if they have lower expected returns.</a:t>
            </a:r>
            <a:endParaRPr lang="en-US" sz="2400" smtClean="0">
              <a:latin typeface="Times New Roman"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a:t>© 2012 Pearson Prentice Hall. All rights reserved.</a:t>
            </a:r>
          </a:p>
        </p:txBody>
      </p:sp>
      <p:sp>
        <p:nvSpPr>
          <p:cNvPr id="12291" name="Slide Number Placeholder 4"/>
          <p:cNvSpPr>
            <a:spLocks noGrp="1"/>
          </p:cNvSpPr>
          <p:nvPr>
            <p:ph type="sldNum" sz="quarter" idx="11"/>
          </p:nvPr>
        </p:nvSpPr>
        <p:spPr>
          <a:noFill/>
        </p:spPr>
        <p:txBody>
          <a:bodyPr/>
          <a:lstStyle/>
          <a:p>
            <a:r>
              <a:rPr lang="en-US"/>
              <a:t>8-</a:t>
            </a:r>
            <a:fld id="{05692AEB-55C0-43F0-B5B5-995C075FEE38}" type="slidenum">
              <a:rPr lang="en-US"/>
              <a:pPr/>
              <a:t>8</a:t>
            </a:fld>
            <a:endParaRPr lang="en-US"/>
          </a:p>
        </p:txBody>
      </p:sp>
      <p:sp>
        <p:nvSpPr>
          <p:cNvPr id="12292" name="Rectangle 2"/>
          <p:cNvSpPr>
            <a:spLocks noGrp="1" noChangeArrowheads="1"/>
          </p:cNvSpPr>
          <p:nvPr>
            <p:ph type="title"/>
          </p:nvPr>
        </p:nvSpPr>
        <p:spPr/>
        <p:txBody>
          <a:bodyPr/>
          <a:lstStyle/>
          <a:p>
            <a:pPr eaLnBrk="1" hangingPunct="1"/>
            <a:r>
              <a:rPr lang="en-US" smtClean="0">
                <a:solidFill>
                  <a:srgbClr val="000000"/>
                </a:solidFill>
              </a:rPr>
              <a:t>Risk of a Single Asset: </a:t>
            </a:r>
            <a:br>
              <a:rPr lang="en-US" smtClean="0">
                <a:solidFill>
                  <a:srgbClr val="000000"/>
                </a:solidFill>
              </a:rPr>
            </a:br>
            <a:r>
              <a:rPr lang="en-US" smtClean="0">
                <a:solidFill>
                  <a:srgbClr val="000000"/>
                </a:solidFill>
              </a:rPr>
              <a:t>Risk Assessment</a:t>
            </a:r>
          </a:p>
        </p:txBody>
      </p:sp>
      <p:sp>
        <p:nvSpPr>
          <p:cNvPr id="12293" name="Rectangle 3"/>
          <p:cNvSpPr>
            <a:spLocks noGrp="1" noChangeArrowheads="1"/>
          </p:cNvSpPr>
          <p:nvPr>
            <p:ph type="body" idx="1"/>
          </p:nvPr>
        </p:nvSpPr>
        <p:spPr/>
        <p:txBody>
          <a:bodyPr/>
          <a:lstStyle/>
          <a:p>
            <a:pPr eaLnBrk="1" hangingPunct="1">
              <a:lnSpc>
                <a:spcPct val="90000"/>
              </a:lnSpc>
            </a:pPr>
            <a:r>
              <a:rPr lang="en-US" sz="2800" b="1" smtClean="0">
                <a:solidFill>
                  <a:srgbClr val="000000"/>
                </a:solidFill>
                <a:latin typeface="Times New Roman" charset="0"/>
              </a:rPr>
              <a:t>Scenario analysis</a:t>
            </a:r>
            <a:r>
              <a:rPr lang="en-US" sz="2800" smtClean="0">
                <a:solidFill>
                  <a:srgbClr val="000000"/>
                </a:solidFill>
                <a:latin typeface="Times New Roman" charset="0"/>
              </a:rPr>
              <a:t> is an approach for assessing risk that uses several possible alternative outcomes (scenarios) to obtain a sense of the variability among returns.</a:t>
            </a:r>
          </a:p>
          <a:p>
            <a:pPr lvl="1" eaLnBrk="1" hangingPunct="1">
              <a:lnSpc>
                <a:spcPct val="90000"/>
              </a:lnSpc>
            </a:pPr>
            <a:r>
              <a:rPr lang="en-US" sz="2400" smtClean="0">
                <a:solidFill>
                  <a:srgbClr val="000000"/>
                </a:solidFill>
                <a:latin typeface="Times New Roman" charset="0"/>
              </a:rPr>
              <a:t>One common method involves considering pessimistic (worst), most likely (expected), and optimistic (best) outcomes and the returns associated with them for a given asset.</a:t>
            </a:r>
          </a:p>
          <a:p>
            <a:pPr eaLnBrk="1" hangingPunct="1">
              <a:lnSpc>
                <a:spcPct val="90000"/>
              </a:lnSpc>
            </a:pPr>
            <a:r>
              <a:rPr lang="en-US" sz="2800" b="1" smtClean="0">
                <a:solidFill>
                  <a:srgbClr val="000000"/>
                </a:solidFill>
                <a:latin typeface="Times New Roman" charset="0"/>
              </a:rPr>
              <a:t>Range</a:t>
            </a:r>
            <a:r>
              <a:rPr lang="en-US" sz="2800" smtClean="0">
                <a:solidFill>
                  <a:srgbClr val="000000"/>
                </a:solidFill>
                <a:latin typeface="Times New Roman" charset="0"/>
              </a:rPr>
              <a:t> is a measure of an asset</a:t>
            </a:r>
            <a:r>
              <a:rPr lang="en-US" sz="2800" smtClean="0">
                <a:solidFill>
                  <a:srgbClr val="000000"/>
                </a:solidFill>
              </a:rPr>
              <a:t>’</a:t>
            </a:r>
            <a:r>
              <a:rPr lang="en-US" sz="2800" smtClean="0">
                <a:solidFill>
                  <a:srgbClr val="000000"/>
                </a:solidFill>
                <a:latin typeface="Times New Roman" charset="0"/>
              </a:rPr>
              <a:t>s risk, which is found by subtracting the return associated with the pessimistic (worst) outcome from the return associated with the optimistic (best) outcome.</a:t>
            </a:r>
          </a:p>
          <a:p>
            <a:pPr eaLnBrk="1" hangingPunct="1">
              <a:lnSpc>
                <a:spcPct val="90000"/>
              </a:lnSpc>
            </a:pPr>
            <a:endParaRPr lang="en-US" sz="2800" b="1" i="1" smtClean="0">
              <a:solidFill>
                <a:srgbClr val="000000"/>
              </a:solidFill>
              <a:latin typeface="Times New Roman" charset="0"/>
            </a:endParaRPr>
          </a:p>
          <a:p>
            <a:pPr eaLnBrk="1" hangingPunct="1">
              <a:lnSpc>
                <a:spcPct val="90000"/>
              </a:lnSpc>
            </a:pPr>
            <a:endParaRPr lang="en-US" sz="2800" smtClean="0">
              <a:solidFill>
                <a:srgbClr val="000000"/>
              </a:solidFill>
              <a:latin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a:t>© 2012 Pearson Prentice Hall. All rights reserved.</a:t>
            </a:r>
          </a:p>
        </p:txBody>
      </p:sp>
      <p:sp>
        <p:nvSpPr>
          <p:cNvPr id="13315" name="Slide Number Placeholder 4"/>
          <p:cNvSpPr>
            <a:spLocks noGrp="1"/>
          </p:cNvSpPr>
          <p:nvPr>
            <p:ph type="sldNum" sz="quarter" idx="11"/>
          </p:nvPr>
        </p:nvSpPr>
        <p:spPr>
          <a:noFill/>
        </p:spPr>
        <p:txBody>
          <a:bodyPr/>
          <a:lstStyle/>
          <a:p>
            <a:r>
              <a:rPr lang="en-US"/>
              <a:t>8-</a:t>
            </a:r>
            <a:fld id="{016DD3E0-9B77-48CD-89D0-FD4D7B043E3C}" type="slidenum">
              <a:rPr lang="en-US"/>
              <a:pPr/>
              <a:t>9</a:t>
            </a:fld>
            <a:endParaRPr lang="en-US"/>
          </a:p>
        </p:txBody>
      </p:sp>
      <p:sp>
        <p:nvSpPr>
          <p:cNvPr id="13316" name="Rectangle 2"/>
          <p:cNvSpPr>
            <a:spLocks noGrp="1" noChangeArrowheads="1"/>
          </p:cNvSpPr>
          <p:nvPr>
            <p:ph type="title"/>
          </p:nvPr>
        </p:nvSpPr>
        <p:spPr/>
        <p:txBody>
          <a:bodyPr/>
          <a:lstStyle/>
          <a:p>
            <a:pPr eaLnBrk="1" hangingPunct="1"/>
            <a:r>
              <a:rPr lang="en-US" smtClean="0">
                <a:solidFill>
                  <a:srgbClr val="000000"/>
                </a:solidFill>
              </a:rPr>
              <a:t>Risk of a Single Asset: </a:t>
            </a:r>
            <a:br>
              <a:rPr lang="en-US" smtClean="0">
                <a:solidFill>
                  <a:srgbClr val="000000"/>
                </a:solidFill>
              </a:rPr>
            </a:br>
            <a:r>
              <a:rPr lang="en-US" smtClean="0">
                <a:solidFill>
                  <a:srgbClr val="000000"/>
                </a:solidFill>
              </a:rPr>
              <a:t>Risk Assessment (cont.)</a:t>
            </a:r>
          </a:p>
        </p:txBody>
      </p:sp>
      <p:sp>
        <p:nvSpPr>
          <p:cNvPr id="13317" name="Rectangle 3"/>
          <p:cNvSpPr>
            <a:spLocks noGrp="1" noChangeArrowheads="1"/>
          </p:cNvSpPr>
          <p:nvPr>
            <p:ph type="body" idx="1"/>
          </p:nvPr>
        </p:nvSpPr>
        <p:spPr>
          <a:xfrm>
            <a:off x="152400" y="1524000"/>
            <a:ext cx="8763000" cy="1905000"/>
          </a:xfrm>
        </p:spPr>
        <p:txBody>
          <a:bodyPr/>
          <a:lstStyle/>
          <a:p>
            <a:pPr marL="0" indent="0" eaLnBrk="1" hangingPunct="1">
              <a:lnSpc>
                <a:spcPct val="90000"/>
              </a:lnSpc>
              <a:buFontTx/>
              <a:buNone/>
            </a:pPr>
            <a:r>
              <a:rPr lang="en-US" sz="2200" smtClean="0">
                <a:solidFill>
                  <a:srgbClr val="000000"/>
                </a:solidFill>
                <a:latin typeface="Times New Roman" charset="0"/>
              </a:rPr>
              <a:t>Norman Company wants to choose the better of two investments, A and B. Each requires an initial outlay of $10,000 and each has a most likely annual rate of return of 15%. Management has estimated the returns associated with each investment. Asset A appears to be less risky than asset B. The risk averse decision maker would prefer asset A over asset B, because A offers the same most likely return with a lower range (risk).</a:t>
            </a:r>
            <a:endParaRPr lang="en-US" sz="2200" smtClean="0">
              <a:solidFill>
                <a:srgbClr val="FF0000"/>
              </a:solidFill>
              <a:latin typeface="Times New Roman" charset="0"/>
            </a:endParaRPr>
          </a:p>
        </p:txBody>
      </p:sp>
      <p:pic>
        <p:nvPicPr>
          <p:cNvPr id="13318" name="Picture 4" descr="table0802"/>
          <p:cNvPicPr>
            <a:picLocks noChangeAspect="1" noChangeArrowheads="1"/>
          </p:cNvPicPr>
          <p:nvPr/>
        </p:nvPicPr>
        <p:blipFill>
          <a:blip r:embed="rId2"/>
          <a:srcRect/>
          <a:stretch>
            <a:fillRect/>
          </a:stretch>
        </p:blipFill>
        <p:spPr bwMode="auto">
          <a:xfrm>
            <a:off x="1866900" y="3505200"/>
            <a:ext cx="5372100" cy="2667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Gitman13e">
  <a:themeElements>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itman13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itman13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itman13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itman13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itman13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itman13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itman13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itman13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itman13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itman13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itman13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itman13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HD:Users:Lynn:Desktop:Gitman_13e:554402_Gitman13e_PPT:Gitman13e.pot</Template>
  <TotalTime>187</TotalTime>
  <Words>3167</Words>
  <Application>Microsoft PowerPoint</Application>
  <PresentationFormat>On-screen Show (4:3)</PresentationFormat>
  <Paragraphs>317</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Gitman13e</vt:lpstr>
      <vt:lpstr>Chapter 8</vt:lpstr>
      <vt:lpstr>Risk and Return Fundamentals</vt:lpstr>
      <vt:lpstr>Risk and Return Fundamentals: Risk Defined</vt:lpstr>
      <vt:lpstr>Risk and Return Fundamentals: Risk Defined (cont.)</vt:lpstr>
      <vt:lpstr>Risk and Return Fundamentals: Risk Defined (cont.)</vt:lpstr>
      <vt:lpstr>Table 8.1 Historical Returns on Selected Investments (1900–2009)</vt:lpstr>
      <vt:lpstr>Risk and Return Fundamentals: Risk Preferences</vt:lpstr>
      <vt:lpstr>Risk of a Single Asset:  Risk Assessment</vt:lpstr>
      <vt:lpstr>Risk of a Single Asset:  Risk Assessment (cont.)</vt:lpstr>
      <vt:lpstr>Risk of a Single Asset:  Risk Assessment</vt:lpstr>
      <vt:lpstr>Risk of a Single Asset:  Risk Assessment (cont.)</vt:lpstr>
      <vt:lpstr>Figure 8.1 Bar charts for asset A’s and asset B’s returns</vt:lpstr>
      <vt:lpstr>Figure 8.2 Continuous Probability Distributions</vt:lpstr>
      <vt:lpstr>Risk of a Single Asset: Risk Measurement</vt:lpstr>
      <vt:lpstr>Table 8.3 Expected Values of Returns for Assets A and B</vt:lpstr>
      <vt:lpstr>Risk of a Single Asset:  Standard Deviation</vt:lpstr>
      <vt:lpstr>Table 8.4a The Calculation of the Standard Deviation of the Returns for Assets A and B</vt:lpstr>
      <vt:lpstr>Table 8.4b The Calculation of the Standard Deviation of the Returns for Assets A and B</vt:lpstr>
      <vt:lpstr>Table 8.5 Historical Returns and Standard Deviations on Selected Investments (1900–2009)</vt:lpstr>
      <vt:lpstr>Risk of a Single Asset:  Coefficient of Variation</vt:lpstr>
      <vt:lpstr>Risk of a Single Asset:  Coefficient of Variation (cont.)</vt:lpstr>
      <vt:lpstr>Personal Finance Example</vt:lpstr>
      <vt:lpstr>Personal Finance Example (cont.)</vt:lpstr>
      <vt:lpstr>Risk of a Portfolio</vt:lpstr>
      <vt:lpstr>Risk of a Portfolio: Portfolio Return and Standard Deviation</vt:lpstr>
      <vt:lpstr>Risk of a Portfolio: Portfolio Return and Standard Deviation</vt:lpstr>
      <vt:lpstr>Table 8.6a Expected Return, Expected Value, and Standard Deviation of Returns for  Portfolio XY</vt:lpstr>
      <vt:lpstr>Table 8.6b Expected Return, Expected Value, and Standard Deviation of Returns for  Portfolio XY</vt:lpstr>
      <vt:lpstr>Risk of a Portfolio: Correlation</vt:lpstr>
      <vt:lpstr>Figure 8.4 Correlations</vt:lpstr>
      <vt:lpstr>Risk of a Portfolio: Diversification</vt:lpstr>
      <vt:lpstr>Figure 8.5  Diversification</vt:lpstr>
      <vt:lpstr>Table 8.7 Forecasted Returns, Expected Values, and Standard Deviations for Assets X, Y, and Z and Portfolios XY and XZ</vt:lpstr>
      <vt:lpstr>Risk of a Portfolio: Correlation, Diversification, Risk, and Return</vt:lpstr>
      <vt:lpstr>Figure 8.6  Possible Correlations</vt:lpstr>
      <vt:lpstr>Risk of a Portfolio:  International Diversification</vt:lpstr>
      <vt:lpstr>Risk and Return: The Capital Asset Pricing Model (CAPM)</vt:lpstr>
      <vt:lpstr>Risk and Return: The CAPM: Types of Risk</vt:lpstr>
      <vt:lpstr>Figure 8.7  Risk Reduction</vt:lpstr>
      <vt:lpstr>Risk and Return: The CAPM</vt:lpstr>
      <vt:lpstr>Figure 8.8  Beta Derivation</vt:lpstr>
      <vt:lpstr>Table 8.8 Selected Beta Coefficients and Their Interpretations</vt:lpstr>
      <vt:lpstr>Table 8.9 Beta Coefficients for Selected Stocks (June 7, 2010)</vt:lpstr>
      <vt:lpstr>Risk and Return: The CAPM (cont.)</vt:lpstr>
      <vt:lpstr>Table 8.10 Mario Austino’s Portfolios V and W</vt:lpstr>
      <vt:lpstr>Risk and Return: The CAPM (cont.)</vt:lpstr>
      <vt:lpstr>Risk and Return: The CAPM (cont.)</vt:lpstr>
      <vt:lpstr>Risk and Return: The CAPM (cont.)</vt:lpstr>
      <vt:lpstr>Risk and Return: The CAPM (cont.)</vt:lpstr>
      <vt:lpstr>Risk and Return: The CAPM (cont.)</vt:lpstr>
      <vt:lpstr>Risk and Return: The CAPM (cont.)</vt:lpstr>
      <vt:lpstr>Figure 8.9  Security Market Line</vt:lpstr>
      <vt:lpstr>Figure 8.10 Inflation Shifts SML</vt:lpstr>
      <vt:lpstr>Figure 8.11  Risk Aversion Shifts SML</vt:lpstr>
      <vt:lpstr>Risk and Return: The CAPM (cont.)</vt:lpstr>
    </vt:vector>
  </TitlesOfParts>
  <Company>NSU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Hmu</dc:creator>
  <cp:lastModifiedBy>Hp</cp:lastModifiedBy>
  <cp:revision>18</cp:revision>
  <dcterms:created xsi:type="dcterms:W3CDTF">2011-03-12T17:12:03Z</dcterms:created>
  <dcterms:modified xsi:type="dcterms:W3CDTF">2015-11-15T04:38:13Z</dcterms:modified>
</cp:coreProperties>
</file>