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44"/>
  </p:notesMasterIdLst>
  <p:sldIdLst>
    <p:sldId id="264" r:id="rId2"/>
    <p:sldId id="265" r:id="rId3"/>
    <p:sldId id="267" r:id="rId4"/>
    <p:sldId id="268" r:id="rId5"/>
    <p:sldId id="269" r:id="rId6"/>
    <p:sldId id="270" r:id="rId7"/>
    <p:sldId id="271"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92" r:id="rId22"/>
    <p:sldId id="293" r:id="rId23"/>
    <p:sldId id="294" r:id="rId24"/>
    <p:sldId id="295" r:id="rId25"/>
    <p:sldId id="296" r:id="rId26"/>
    <p:sldId id="298" r:id="rId27"/>
    <p:sldId id="333" r:id="rId28"/>
    <p:sldId id="299" r:id="rId29"/>
    <p:sldId id="300" r:id="rId30"/>
    <p:sldId id="301" r:id="rId31"/>
    <p:sldId id="304" r:id="rId32"/>
    <p:sldId id="306" r:id="rId33"/>
    <p:sldId id="307" r:id="rId34"/>
    <p:sldId id="308" r:id="rId35"/>
    <p:sldId id="312" r:id="rId36"/>
    <p:sldId id="313" r:id="rId37"/>
    <p:sldId id="316" r:id="rId38"/>
    <p:sldId id="317" r:id="rId39"/>
    <p:sldId id="318" r:id="rId40"/>
    <p:sldId id="319" r:id="rId41"/>
    <p:sldId id="322" r:id="rId42"/>
    <p:sldId id="323" r:id="rId43"/>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3"/>
    <a:srgbClr val="D3DB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52" autoAdjust="0"/>
    <p:restoredTop sz="98138" autoAdjust="0"/>
  </p:normalViewPr>
  <p:slideViewPr>
    <p:cSldViewPr>
      <p:cViewPr varScale="1">
        <p:scale>
          <a:sx n="72" d="100"/>
          <a:sy n="72" d="100"/>
        </p:scale>
        <p:origin x="-1398" y="-90"/>
      </p:cViewPr>
      <p:guideLst>
        <p:guide orient="horz" pos="24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vl1pPr>
          </a:lstStyle>
          <a:p>
            <a:pPr>
              <a:defRPr/>
            </a:pPr>
            <a:fld id="{9CC1AC8F-D3FD-4290-AAFF-164ACDCC61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CC1AC8F-D3FD-4290-AAFF-164ACDCC61A7}"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10/27/2015</a:t>
            </a:fld>
            <a:endParaRPr lang="en-US"/>
          </a:p>
        </p:txBody>
      </p:sp>
      <p:sp>
        <p:nvSpPr>
          <p:cNvPr id="5" name="Footer Placeholder 4"/>
          <p:cNvSpPr>
            <a:spLocks noGrp="1"/>
          </p:cNvSpPr>
          <p:nvPr>
            <p:ph type="ftr" sz="quarter" idx="11"/>
          </p:nvPr>
        </p:nvSpPr>
        <p:spPr/>
        <p:txBody>
          <a:bodyPr/>
          <a:lstStyle/>
          <a:p>
            <a:pPr>
              <a:defRPr/>
            </a:pPr>
            <a:r>
              <a:rPr lang="en-US" smtClean="0"/>
              <a:t>© 2012 Pearson Prentice Hall. All rights reserved.</a:t>
            </a:r>
            <a:endParaRPr lang="en-US"/>
          </a:p>
        </p:txBody>
      </p:sp>
      <p:sp>
        <p:nvSpPr>
          <p:cNvPr id="6" name="Slide Number Placeholder 5"/>
          <p:cNvSpPr>
            <a:spLocks noGrp="1"/>
          </p:cNvSpPr>
          <p:nvPr>
            <p:ph type="sldNum" sz="quarter" idx="12"/>
          </p:nvPr>
        </p:nvSpPr>
        <p:spPr/>
        <p:txBody>
          <a:bodyPr/>
          <a:lstStyle/>
          <a:p>
            <a:pPr>
              <a:defRPr/>
            </a:pPr>
            <a:r>
              <a:rPr lang="en-US" smtClean="0"/>
              <a:t>6-</a:t>
            </a:r>
            <a:fld id="{BD133E29-A70F-42BE-AE6C-F2254A785194}"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10/27/2015</a:t>
            </a:fld>
            <a:endParaRPr lang="en-US"/>
          </a:p>
        </p:txBody>
      </p:sp>
      <p:sp>
        <p:nvSpPr>
          <p:cNvPr id="5" name="Footer Placeholder 4"/>
          <p:cNvSpPr>
            <a:spLocks noGrp="1"/>
          </p:cNvSpPr>
          <p:nvPr>
            <p:ph type="ftr" sz="quarter" idx="11"/>
          </p:nvPr>
        </p:nvSpPr>
        <p:spPr/>
        <p:txBody>
          <a:bodyPr/>
          <a:lstStyle/>
          <a:p>
            <a:pPr>
              <a:defRPr/>
            </a:pPr>
            <a:r>
              <a:rPr lang="en-US" smtClean="0"/>
              <a:t>© 2012 Pearson Prentice Hall. All rights reserved.</a:t>
            </a:r>
            <a:endParaRPr lang="en-US"/>
          </a:p>
        </p:txBody>
      </p:sp>
      <p:sp>
        <p:nvSpPr>
          <p:cNvPr id="6" name="Slide Number Placeholder 5"/>
          <p:cNvSpPr>
            <a:spLocks noGrp="1"/>
          </p:cNvSpPr>
          <p:nvPr>
            <p:ph type="sldNum" sz="quarter" idx="12"/>
          </p:nvPr>
        </p:nvSpPr>
        <p:spPr/>
        <p:txBody>
          <a:bodyPr/>
          <a:lstStyle/>
          <a:p>
            <a:pPr>
              <a:defRPr/>
            </a:pPr>
            <a:r>
              <a:rPr lang="en-US" smtClean="0"/>
              <a:t>6-</a:t>
            </a:r>
            <a:fld id="{BD133E29-A70F-42BE-AE6C-F2254A785194}" type="slidenum">
              <a:rPr lang="en-US" smtClean="0"/>
              <a:pPr>
                <a:defRPr/>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10/27/2015</a:t>
            </a:fld>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r>
              <a:rPr lang="en-US" smtClean="0"/>
              <a:t>© 2012 Pearson Prentice Hall. All rights reserved.</a:t>
            </a:r>
            <a:endParaRPr lang="en-US"/>
          </a:p>
        </p:txBody>
      </p:sp>
      <p:sp>
        <p:nvSpPr>
          <p:cNvPr id="6" name="Slide Number Placeholder 5"/>
          <p:cNvSpPr>
            <a:spLocks noGrp="1"/>
          </p:cNvSpPr>
          <p:nvPr>
            <p:ph type="sldNum" sz="quarter" idx="12"/>
          </p:nvPr>
        </p:nvSpPr>
        <p:spPr/>
        <p:txBody>
          <a:bodyPr/>
          <a:lstStyle/>
          <a:p>
            <a:pPr>
              <a:defRPr/>
            </a:pPr>
            <a:r>
              <a:rPr lang="en-US" smtClean="0"/>
              <a:t>6-</a:t>
            </a:r>
            <a:fld id="{BD133E29-A70F-42BE-AE6C-F2254A785194}" type="slidenum">
              <a:rPr lang="en-US" smtClean="0"/>
              <a:pPr>
                <a:defRPr/>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10/27/2015</a:t>
            </a:fld>
            <a:endParaRPr lang="en-US"/>
          </a:p>
        </p:txBody>
      </p:sp>
      <p:sp>
        <p:nvSpPr>
          <p:cNvPr id="5" name="Footer Placeholder 4"/>
          <p:cNvSpPr>
            <a:spLocks noGrp="1"/>
          </p:cNvSpPr>
          <p:nvPr>
            <p:ph type="ftr" sz="quarter" idx="11"/>
          </p:nvPr>
        </p:nvSpPr>
        <p:spPr/>
        <p:txBody>
          <a:bodyPr/>
          <a:lstStyle/>
          <a:p>
            <a:pPr>
              <a:defRPr/>
            </a:pPr>
            <a:r>
              <a:rPr lang="en-US" smtClean="0"/>
              <a:t>© 2012 Pearson Prentice Hall. All rights reserved.</a:t>
            </a:r>
            <a:endParaRPr lang="en-US"/>
          </a:p>
        </p:txBody>
      </p:sp>
      <p:sp>
        <p:nvSpPr>
          <p:cNvPr id="6" name="Slide Number Placeholder 5"/>
          <p:cNvSpPr>
            <a:spLocks noGrp="1"/>
          </p:cNvSpPr>
          <p:nvPr>
            <p:ph type="sldNum" sz="quarter" idx="12"/>
          </p:nvPr>
        </p:nvSpPr>
        <p:spPr/>
        <p:txBody>
          <a:bodyPr/>
          <a:lstStyle/>
          <a:p>
            <a:pPr>
              <a:defRPr/>
            </a:pPr>
            <a:r>
              <a:rPr lang="en-US" smtClean="0"/>
              <a:t>6-</a:t>
            </a:r>
            <a:fld id="{BD133E29-A70F-42BE-AE6C-F2254A785194}" type="slidenum">
              <a:rPr lang="en-US" smtClean="0"/>
              <a:pPr>
                <a:defRPr/>
              </a:pPr>
              <a:t>‹#›</a:t>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10/27/2015</a:t>
            </a:fld>
            <a:endParaRPr lang="en-US"/>
          </a:p>
        </p:txBody>
      </p:sp>
      <p:sp>
        <p:nvSpPr>
          <p:cNvPr id="5" name="Footer Placeholder 4"/>
          <p:cNvSpPr>
            <a:spLocks noGrp="1"/>
          </p:cNvSpPr>
          <p:nvPr>
            <p:ph type="ftr" sz="quarter" idx="11"/>
          </p:nvPr>
        </p:nvSpPr>
        <p:spPr/>
        <p:txBody>
          <a:bodyPr/>
          <a:lstStyle/>
          <a:p>
            <a:pPr>
              <a:defRPr/>
            </a:pPr>
            <a:r>
              <a:rPr lang="en-US" smtClean="0"/>
              <a:t>© 2012 Pearson Prentice Hall. All rights reserved.</a:t>
            </a:r>
            <a:endParaRPr lang="en-US"/>
          </a:p>
        </p:txBody>
      </p:sp>
      <p:sp>
        <p:nvSpPr>
          <p:cNvPr id="6" name="Slide Number Placeholder 5"/>
          <p:cNvSpPr>
            <a:spLocks noGrp="1"/>
          </p:cNvSpPr>
          <p:nvPr>
            <p:ph type="sldNum" sz="quarter" idx="12"/>
          </p:nvPr>
        </p:nvSpPr>
        <p:spPr/>
        <p:txBody>
          <a:bodyPr/>
          <a:lstStyle/>
          <a:p>
            <a:pPr>
              <a:defRPr/>
            </a:pPr>
            <a:r>
              <a:rPr lang="en-US" smtClean="0"/>
              <a:t>6-</a:t>
            </a:r>
            <a:fld id="{BD133E29-A70F-42BE-AE6C-F2254A78519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10/27/2015</a:t>
            </a:fld>
            <a:endParaRPr lang="en-US"/>
          </a:p>
        </p:txBody>
      </p:sp>
      <p:sp>
        <p:nvSpPr>
          <p:cNvPr id="6" name="Footer Placeholder 5"/>
          <p:cNvSpPr>
            <a:spLocks noGrp="1"/>
          </p:cNvSpPr>
          <p:nvPr>
            <p:ph type="ftr" sz="quarter" idx="11"/>
          </p:nvPr>
        </p:nvSpPr>
        <p:spPr/>
        <p:txBody>
          <a:bodyPr/>
          <a:lstStyle/>
          <a:p>
            <a:pPr>
              <a:defRPr/>
            </a:pPr>
            <a:r>
              <a:rPr lang="en-US" smtClean="0"/>
              <a:t>© 2012 Pearson Prentice Hall. All rights reserved.</a:t>
            </a:r>
            <a:endParaRPr lang="en-US"/>
          </a:p>
        </p:txBody>
      </p:sp>
      <p:sp>
        <p:nvSpPr>
          <p:cNvPr id="7" name="Slide Number Placeholder 6"/>
          <p:cNvSpPr>
            <a:spLocks noGrp="1"/>
          </p:cNvSpPr>
          <p:nvPr>
            <p:ph type="sldNum" sz="quarter" idx="12"/>
          </p:nvPr>
        </p:nvSpPr>
        <p:spPr/>
        <p:txBody>
          <a:bodyPr/>
          <a:lstStyle/>
          <a:p>
            <a:pPr>
              <a:defRPr/>
            </a:pPr>
            <a:r>
              <a:rPr lang="en-US" smtClean="0"/>
              <a:t>6-</a:t>
            </a:r>
            <a:fld id="{BD133E29-A70F-42BE-AE6C-F2254A785194}" type="slidenum">
              <a:rPr lang="en-US" smtClean="0"/>
              <a:pPr>
                <a:defRPr/>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10/27/2015</a:t>
            </a:fld>
            <a:endParaRPr lang="en-US"/>
          </a:p>
        </p:txBody>
      </p:sp>
      <p:sp>
        <p:nvSpPr>
          <p:cNvPr id="8" name="Footer Placeholder 7"/>
          <p:cNvSpPr>
            <a:spLocks noGrp="1"/>
          </p:cNvSpPr>
          <p:nvPr>
            <p:ph type="ftr" sz="quarter" idx="11"/>
          </p:nvPr>
        </p:nvSpPr>
        <p:spPr/>
        <p:txBody>
          <a:bodyPr/>
          <a:lstStyle/>
          <a:p>
            <a:pPr>
              <a:defRPr/>
            </a:pPr>
            <a:r>
              <a:rPr lang="en-US" smtClean="0"/>
              <a:t>© 2012 Pearson Prentice Hall. All rights reserved.</a:t>
            </a:r>
            <a:endParaRPr lang="en-US"/>
          </a:p>
        </p:txBody>
      </p:sp>
      <p:sp>
        <p:nvSpPr>
          <p:cNvPr id="9" name="Slide Number Placeholder 8"/>
          <p:cNvSpPr>
            <a:spLocks noGrp="1"/>
          </p:cNvSpPr>
          <p:nvPr>
            <p:ph type="sldNum" sz="quarter" idx="12"/>
          </p:nvPr>
        </p:nvSpPr>
        <p:spPr/>
        <p:txBody>
          <a:bodyPr/>
          <a:lstStyle/>
          <a:p>
            <a:pPr>
              <a:defRPr/>
            </a:pPr>
            <a:r>
              <a:rPr lang="en-US" smtClean="0"/>
              <a:t>6-</a:t>
            </a:r>
            <a:fld id="{BD133E29-A70F-42BE-AE6C-F2254A785194}" type="slidenum">
              <a:rPr lang="en-US" smtClean="0"/>
              <a:pPr>
                <a:defRPr/>
              </a:pPr>
              <a:t>‹#›</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pPr/>
              <a:t>10/27/2015</a:t>
            </a:fld>
            <a:endParaRPr lang="en-US"/>
          </a:p>
        </p:txBody>
      </p:sp>
      <p:sp>
        <p:nvSpPr>
          <p:cNvPr id="4" name="Footer Placeholder 3"/>
          <p:cNvSpPr>
            <a:spLocks noGrp="1"/>
          </p:cNvSpPr>
          <p:nvPr>
            <p:ph type="ftr" sz="quarter" idx="11"/>
          </p:nvPr>
        </p:nvSpPr>
        <p:spPr/>
        <p:txBody>
          <a:bodyPr/>
          <a:lstStyle/>
          <a:p>
            <a:pPr>
              <a:defRPr/>
            </a:pPr>
            <a:r>
              <a:rPr lang="en-US" smtClean="0"/>
              <a:t>© 2012 Pearson Prentice Hall.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6-</a:t>
            </a:r>
            <a:fld id="{BD133E29-A70F-42BE-AE6C-F2254A785194}" type="slidenum">
              <a:rPr lang="en-US" smtClean="0"/>
              <a:pPr>
                <a:defRPr/>
              </a:pPr>
              <a:t>‹#›</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10/27/2015</a:t>
            </a:fld>
            <a:endParaRPr lang="en-US"/>
          </a:p>
        </p:txBody>
      </p:sp>
      <p:sp>
        <p:nvSpPr>
          <p:cNvPr id="3" name="Footer Placeholder 2"/>
          <p:cNvSpPr>
            <a:spLocks noGrp="1"/>
          </p:cNvSpPr>
          <p:nvPr>
            <p:ph type="ftr" sz="quarter" idx="11"/>
          </p:nvPr>
        </p:nvSpPr>
        <p:spPr/>
        <p:txBody>
          <a:bodyPr/>
          <a:lstStyle/>
          <a:p>
            <a:pPr>
              <a:defRPr/>
            </a:pPr>
            <a:r>
              <a:rPr lang="en-US" smtClean="0"/>
              <a:t>© 2012 Pearson Prentice Hall. All rights reserved.</a:t>
            </a:r>
            <a:endParaRPr lang="en-US"/>
          </a:p>
        </p:txBody>
      </p:sp>
      <p:sp>
        <p:nvSpPr>
          <p:cNvPr id="4" name="Slide Number Placeholder 3"/>
          <p:cNvSpPr>
            <a:spLocks noGrp="1"/>
          </p:cNvSpPr>
          <p:nvPr>
            <p:ph type="sldNum" sz="quarter" idx="12"/>
          </p:nvPr>
        </p:nvSpPr>
        <p:spPr/>
        <p:txBody>
          <a:bodyPr/>
          <a:lstStyle/>
          <a:p>
            <a:pPr>
              <a:defRPr/>
            </a:pPr>
            <a:r>
              <a:rPr lang="en-US" smtClean="0"/>
              <a:t>6-</a:t>
            </a:r>
            <a:fld id="{BD133E29-A70F-42BE-AE6C-F2254A785194}" type="slidenum">
              <a:rPr lang="en-US" smtClean="0"/>
              <a:pPr>
                <a:defRPr/>
              </a:pPr>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10/27/2015</a:t>
            </a:fld>
            <a:endParaRPr lang="en-US"/>
          </a:p>
        </p:txBody>
      </p:sp>
      <p:sp>
        <p:nvSpPr>
          <p:cNvPr id="6" name="Footer Placeholder 5"/>
          <p:cNvSpPr>
            <a:spLocks noGrp="1"/>
          </p:cNvSpPr>
          <p:nvPr>
            <p:ph type="ftr" sz="quarter" idx="11"/>
          </p:nvPr>
        </p:nvSpPr>
        <p:spPr/>
        <p:txBody>
          <a:bodyPr/>
          <a:lstStyle/>
          <a:p>
            <a:pPr>
              <a:defRPr/>
            </a:pPr>
            <a:r>
              <a:rPr lang="en-US" smtClean="0"/>
              <a:t>© 2012 Pearson Prentice Hall. All rights reserved.</a:t>
            </a:r>
            <a:endParaRPr lang="en-US"/>
          </a:p>
        </p:txBody>
      </p:sp>
      <p:sp>
        <p:nvSpPr>
          <p:cNvPr id="7" name="Slide Number Placeholder 6"/>
          <p:cNvSpPr>
            <a:spLocks noGrp="1"/>
          </p:cNvSpPr>
          <p:nvPr>
            <p:ph type="sldNum" sz="quarter" idx="12"/>
          </p:nvPr>
        </p:nvSpPr>
        <p:spPr/>
        <p:txBody>
          <a:bodyPr/>
          <a:lstStyle/>
          <a:p>
            <a:pPr>
              <a:defRPr/>
            </a:pPr>
            <a:r>
              <a:rPr lang="en-US" smtClean="0"/>
              <a:t>6-</a:t>
            </a:r>
            <a:fld id="{BD133E29-A70F-42BE-AE6C-F2254A785194}"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10/27/2015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r>
              <a:rPr lang="en-US" smtClean="0"/>
              <a:t>© 2012 Pearson Prentice Hall. All rights reserved.</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r>
              <a:rPr lang="en-US" smtClean="0"/>
              <a:t>6-</a:t>
            </a:r>
            <a:fld id="{BD133E29-A70F-42BE-AE6C-F2254A78519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10/27/2015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r>
              <a:rPr lang="en-US" smtClean="0"/>
              <a:t>© 2012 Pearson Prentice Hall. All rights reserved.</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r>
              <a:rPr lang="en-US" smtClean="0"/>
              <a:t>6-</a:t>
            </a:r>
            <a:fld id="{BD133E29-A70F-42BE-AE6C-F2254A785194}" type="slidenum">
              <a:rPr lang="en-US" smtClean="0"/>
              <a:pPr>
                <a:defRPr/>
              </a:pPr>
              <a:t>‹#›</a:t>
            </a:fld>
            <a:endParaRPr lang="en-US"/>
          </a:p>
        </p:txBody>
      </p:sp>
      <p:pic>
        <p:nvPicPr>
          <p:cNvPr id="9" name="Picture 56" descr="top_graphic"/>
          <p:cNvPicPr>
            <a:picLocks noChangeAspect="1" noChangeArrowheads="1"/>
          </p:cNvPicPr>
          <p:nvPr userDrawn="1"/>
        </p:nvPicPr>
        <p:blipFill>
          <a:blip r:embed="rId13"/>
          <a:srcRect/>
          <a:stretch>
            <a:fillRect/>
          </a:stretch>
        </p:blipFill>
        <p:spPr bwMode="auto">
          <a:xfrm>
            <a:off x="0" y="0"/>
            <a:ext cx="9140825" cy="1360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Interest Rates and Required Returns: Interest Rate Fundamentals</a:t>
            </a:r>
            <a:endParaRPr lang="en-US" smtClean="0">
              <a:solidFill>
                <a:srgbClr val="000000"/>
              </a:solidFill>
            </a:endParaRPr>
          </a:p>
        </p:txBody>
      </p:sp>
      <p:sp>
        <p:nvSpPr>
          <p:cNvPr id="5125" name="Rectangle 3"/>
          <p:cNvSpPr>
            <a:spLocks noGrp="1" noChangeArrowheads="1"/>
          </p:cNvSpPr>
          <p:nvPr>
            <p:ph idx="1"/>
          </p:nvPr>
        </p:nvSpPr>
        <p:spPr/>
        <p:txBody>
          <a:bodyPr/>
          <a:lstStyle/>
          <a:p>
            <a:pPr eaLnBrk="1" hangingPunct="1"/>
            <a:r>
              <a:rPr lang="en-US" sz="2800" smtClean="0">
                <a:solidFill>
                  <a:srgbClr val="000000"/>
                </a:solidFill>
                <a:latin typeface="Times New Roman" charset="0"/>
              </a:rPr>
              <a:t>The </a:t>
            </a:r>
            <a:r>
              <a:rPr lang="en-US" sz="2800" b="1" smtClean="0">
                <a:solidFill>
                  <a:srgbClr val="000000"/>
                </a:solidFill>
                <a:latin typeface="Times New Roman" charset="0"/>
              </a:rPr>
              <a:t>interest rate</a:t>
            </a:r>
            <a:r>
              <a:rPr lang="en-US" sz="2800" smtClean="0">
                <a:solidFill>
                  <a:srgbClr val="000000"/>
                </a:solidFill>
                <a:latin typeface="Times New Roman" charset="0"/>
              </a:rPr>
              <a:t> is usually applied to debt instruments such as bank loans or bonds; the compensation paid by the borrower of funds to the lender; from the borrower</a:t>
            </a:r>
            <a:r>
              <a:rPr lang="en-US" sz="2800" smtClean="0">
                <a:solidFill>
                  <a:srgbClr val="000000"/>
                </a:solidFill>
              </a:rPr>
              <a:t>’</a:t>
            </a:r>
            <a:r>
              <a:rPr lang="en-US" sz="2800" smtClean="0">
                <a:solidFill>
                  <a:srgbClr val="000000"/>
                </a:solidFill>
                <a:latin typeface="Times New Roman" charset="0"/>
              </a:rPr>
              <a:t>s point of view, the cost of borrowing funds.</a:t>
            </a:r>
          </a:p>
          <a:p>
            <a:pPr eaLnBrk="1" hangingPunct="1"/>
            <a:r>
              <a:rPr lang="en-US" sz="2800" smtClean="0">
                <a:solidFill>
                  <a:srgbClr val="000000"/>
                </a:solidFill>
                <a:latin typeface="Times New Roman" charset="0"/>
              </a:rPr>
              <a:t>The </a:t>
            </a:r>
            <a:r>
              <a:rPr lang="en-US" sz="2800" b="1" smtClean="0">
                <a:solidFill>
                  <a:srgbClr val="000000"/>
                </a:solidFill>
                <a:latin typeface="Times New Roman" charset="0"/>
              </a:rPr>
              <a:t>required return</a:t>
            </a:r>
            <a:r>
              <a:rPr lang="en-US" sz="2800" smtClean="0">
                <a:solidFill>
                  <a:srgbClr val="000000"/>
                </a:solidFill>
                <a:latin typeface="Times New Roman" charset="0"/>
              </a:rPr>
              <a:t> is usually applied to equity instruments such as common stock; the cost of funds obtained by selling an ownership interest.</a:t>
            </a:r>
            <a:endParaRPr lang="en-US" sz="2800" smtClean="0">
              <a:latin typeface="Times New Roman" charset="0"/>
            </a:endParaRPr>
          </a:p>
        </p:txBody>
      </p:sp>
      <p:sp>
        <p:nvSpPr>
          <p:cNvPr id="5122"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5123" name="Slayt Numarası Yer Tutucusu 4"/>
          <p:cNvSpPr>
            <a:spLocks noGrp="1"/>
          </p:cNvSpPr>
          <p:nvPr>
            <p:ph type="sldNum" sz="quarter" idx="12"/>
          </p:nvPr>
        </p:nvSpPr>
        <p:spPr>
          <a:noFill/>
          <a:ln>
            <a:miter lim="800000"/>
            <a:headEnd/>
            <a:tailEnd/>
          </a:ln>
        </p:spPr>
        <p:txBody>
          <a:bodyPr/>
          <a:lstStyle/>
          <a:p>
            <a:r>
              <a:rPr lang="en-US" smtClean="0"/>
              <a:t>6-</a:t>
            </a:r>
            <a:fld id="{7B1812C8-2EF8-429D-87B5-CBADBFDEAB6D}" type="slidenum">
              <a:rPr lang="en-US"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152400" y="120650"/>
            <a:ext cx="7162800" cy="1190625"/>
          </a:xfrm>
        </p:spPr>
        <p:txBody>
          <a:bodyPr>
            <a:normAutofit fontScale="90000"/>
          </a:bodyPr>
          <a:lstStyle/>
          <a:p>
            <a:pPr eaLnBrk="1" hangingPunct="1"/>
            <a:r>
              <a:rPr lang="en-US" smtClean="0">
                <a:solidFill>
                  <a:srgbClr val="000000"/>
                </a:solidFill>
              </a:rPr>
              <a:t>Figure 6.3 </a:t>
            </a:r>
            <a:br>
              <a:rPr lang="en-US" smtClean="0">
                <a:solidFill>
                  <a:srgbClr val="000000"/>
                </a:solidFill>
              </a:rPr>
            </a:br>
            <a:r>
              <a:rPr lang="en-US" smtClean="0">
                <a:solidFill>
                  <a:srgbClr val="000000"/>
                </a:solidFill>
              </a:rPr>
              <a:t>Treasury Yield Curves</a:t>
            </a:r>
          </a:p>
        </p:txBody>
      </p:sp>
      <p:sp>
        <p:nvSpPr>
          <p:cNvPr id="15362"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15363" name="Slayt Numarası Yer Tutucusu 4"/>
          <p:cNvSpPr>
            <a:spLocks noGrp="1"/>
          </p:cNvSpPr>
          <p:nvPr>
            <p:ph type="sldNum" sz="quarter" idx="12"/>
          </p:nvPr>
        </p:nvSpPr>
        <p:spPr>
          <a:noFill/>
          <a:ln>
            <a:miter lim="800000"/>
            <a:headEnd/>
            <a:tailEnd/>
          </a:ln>
        </p:spPr>
        <p:txBody>
          <a:bodyPr/>
          <a:lstStyle/>
          <a:p>
            <a:r>
              <a:rPr lang="en-US" smtClean="0"/>
              <a:t>6-</a:t>
            </a:r>
            <a:fld id="{3010ECA1-27EE-4895-B88A-0D1E4F346111}" type="slidenum">
              <a:rPr lang="en-US" smtClean="0"/>
              <a:pPr/>
              <a:t>10</a:t>
            </a:fld>
            <a:endParaRPr lang="en-US" smtClean="0"/>
          </a:p>
        </p:txBody>
      </p:sp>
      <p:pic>
        <p:nvPicPr>
          <p:cNvPr id="15365" name="Picture 4" descr="fig0603"/>
          <p:cNvPicPr>
            <a:picLocks noChangeAspect="1" noChangeArrowheads="1"/>
          </p:cNvPicPr>
          <p:nvPr/>
        </p:nvPicPr>
        <p:blipFill>
          <a:blip r:embed="rId2"/>
          <a:srcRect/>
          <a:stretch>
            <a:fillRect/>
          </a:stretch>
        </p:blipFill>
        <p:spPr bwMode="auto">
          <a:xfrm>
            <a:off x="617538" y="2209800"/>
            <a:ext cx="7907337" cy="359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52400" y="120650"/>
            <a:ext cx="7162800" cy="1190625"/>
          </a:xfrm>
        </p:spPr>
        <p:txBody>
          <a:bodyPr>
            <a:normAutofit fontScale="90000"/>
          </a:bodyPr>
          <a:lstStyle/>
          <a:p>
            <a:pPr eaLnBrk="1" hangingPunct="1"/>
            <a:r>
              <a:rPr lang="en-US" smtClean="0">
                <a:solidFill>
                  <a:srgbClr val="000000"/>
                </a:solidFill>
              </a:rPr>
              <a:t>Term Structure of Interest Rates: Yield Curves (cont.)</a:t>
            </a:r>
          </a:p>
        </p:txBody>
      </p:sp>
      <p:sp>
        <p:nvSpPr>
          <p:cNvPr id="16389" name="Rectangle 3"/>
          <p:cNvSpPr>
            <a:spLocks noGrp="1" noChangeArrowheads="1"/>
          </p:cNvSpPr>
          <p:nvPr>
            <p:ph idx="1"/>
          </p:nvPr>
        </p:nvSpPr>
        <p:spPr/>
        <p:txBody>
          <a:bodyPr/>
          <a:lstStyle/>
          <a:p>
            <a:pPr eaLnBrk="1" hangingPunct="1"/>
            <a:r>
              <a:rPr lang="en-US" sz="2800" smtClean="0">
                <a:solidFill>
                  <a:srgbClr val="000000"/>
                </a:solidFill>
                <a:latin typeface="Times New Roman" charset="0"/>
              </a:rPr>
              <a:t>A </a:t>
            </a:r>
            <a:r>
              <a:rPr lang="en-US" sz="2800" b="1" smtClean="0">
                <a:solidFill>
                  <a:srgbClr val="000000"/>
                </a:solidFill>
                <a:latin typeface="Times New Roman" charset="0"/>
              </a:rPr>
              <a:t>normal yield curve</a:t>
            </a:r>
            <a:r>
              <a:rPr lang="en-US" sz="2800" smtClean="0">
                <a:solidFill>
                  <a:srgbClr val="000000"/>
                </a:solidFill>
                <a:latin typeface="Times New Roman" charset="0"/>
              </a:rPr>
              <a:t> is an </a:t>
            </a:r>
            <a:r>
              <a:rPr lang="en-US" sz="2800" i="1" smtClean="0">
                <a:solidFill>
                  <a:srgbClr val="000000"/>
                </a:solidFill>
                <a:latin typeface="Times New Roman" charset="0"/>
              </a:rPr>
              <a:t>upward-sloping</a:t>
            </a:r>
            <a:r>
              <a:rPr lang="en-US" sz="2800" smtClean="0">
                <a:solidFill>
                  <a:srgbClr val="000000"/>
                </a:solidFill>
                <a:latin typeface="Times New Roman" charset="0"/>
              </a:rPr>
              <a:t> yield curve indicates that long-term interest rates are generally higher than short-term interest rates.</a:t>
            </a:r>
          </a:p>
          <a:p>
            <a:pPr eaLnBrk="1" hangingPunct="1"/>
            <a:r>
              <a:rPr lang="en-US" sz="2800" smtClean="0">
                <a:solidFill>
                  <a:srgbClr val="000000"/>
                </a:solidFill>
                <a:latin typeface="Times New Roman" charset="0"/>
              </a:rPr>
              <a:t>An </a:t>
            </a:r>
            <a:r>
              <a:rPr lang="en-US" sz="2800" b="1" smtClean="0">
                <a:solidFill>
                  <a:srgbClr val="000000"/>
                </a:solidFill>
                <a:latin typeface="Times New Roman" charset="0"/>
              </a:rPr>
              <a:t>inverted yield curve</a:t>
            </a:r>
            <a:r>
              <a:rPr lang="en-US" sz="2800" smtClean="0">
                <a:solidFill>
                  <a:srgbClr val="000000"/>
                </a:solidFill>
                <a:latin typeface="Times New Roman" charset="0"/>
              </a:rPr>
              <a:t> is a downward-sloping yield curve indicates that short-term interest rates are generally higher than long-term interest rates.</a:t>
            </a:r>
          </a:p>
          <a:p>
            <a:pPr eaLnBrk="1" hangingPunct="1"/>
            <a:r>
              <a:rPr lang="en-US" sz="2800" smtClean="0">
                <a:solidFill>
                  <a:srgbClr val="000000"/>
                </a:solidFill>
                <a:latin typeface="Times New Roman" charset="0"/>
              </a:rPr>
              <a:t>A </a:t>
            </a:r>
            <a:r>
              <a:rPr lang="en-US" sz="2800" b="1" smtClean="0">
                <a:solidFill>
                  <a:srgbClr val="000000"/>
                </a:solidFill>
                <a:latin typeface="Times New Roman" charset="0"/>
              </a:rPr>
              <a:t>flat yield curve </a:t>
            </a:r>
            <a:r>
              <a:rPr lang="en-US" sz="2800" smtClean="0">
                <a:solidFill>
                  <a:srgbClr val="000000"/>
                </a:solidFill>
                <a:latin typeface="Times New Roman" charset="0"/>
              </a:rPr>
              <a:t>is a yield curve that indicates that interest rates do not vary much at different maturities.</a:t>
            </a:r>
          </a:p>
        </p:txBody>
      </p:sp>
      <p:sp>
        <p:nvSpPr>
          <p:cNvPr id="16386"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16387" name="Slayt Numarası Yer Tutucusu 4"/>
          <p:cNvSpPr>
            <a:spLocks noGrp="1"/>
          </p:cNvSpPr>
          <p:nvPr>
            <p:ph type="sldNum" sz="quarter" idx="12"/>
          </p:nvPr>
        </p:nvSpPr>
        <p:spPr>
          <a:noFill/>
          <a:ln>
            <a:miter lim="800000"/>
            <a:headEnd/>
            <a:tailEnd/>
          </a:ln>
        </p:spPr>
        <p:txBody>
          <a:bodyPr/>
          <a:lstStyle/>
          <a:p>
            <a:r>
              <a:rPr lang="en-US" smtClean="0"/>
              <a:t>6-</a:t>
            </a:r>
            <a:fld id="{890D6F7D-C46D-4E0C-AA62-9EEEBA4D069D}" type="slidenum">
              <a:rPr lang="en-US" smtClean="0"/>
              <a:pPr/>
              <a:t>11</a:t>
            </a:fld>
            <a:endParaRPr lang="en-US" smtClean="0"/>
          </a:p>
        </p:txBody>
      </p:sp>
      <p:pic>
        <p:nvPicPr>
          <p:cNvPr id="16390" name="Picture 4" descr="InMoreDepth"/>
          <p:cNvPicPr>
            <a:picLocks noChangeAspect="1" noChangeArrowheads="1"/>
          </p:cNvPicPr>
          <p:nvPr/>
        </p:nvPicPr>
        <p:blipFill>
          <a:blip r:embed="rId2"/>
          <a:srcRect/>
          <a:stretch>
            <a:fillRect/>
          </a:stretch>
        </p:blipFill>
        <p:spPr bwMode="auto">
          <a:xfrm>
            <a:off x="577850" y="5486400"/>
            <a:ext cx="3117850" cy="53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Term Structure of Interest Rates: Theories of Term Structure</a:t>
            </a:r>
            <a:endParaRPr lang="en-US" smtClean="0">
              <a:solidFill>
                <a:srgbClr val="000000"/>
              </a:solidFill>
            </a:endParaRPr>
          </a:p>
        </p:txBody>
      </p:sp>
      <p:sp>
        <p:nvSpPr>
          <p:cNvPr id="17413" name="Rectangle 3"/>
          <p:cNvSpPr>
            <a:spLocks noGrp="1" noChangeArrowheads="1"/>
          </p:cNvSpPr>
          <p:nvPr>
            <p:ph idx="1"/>
          </p:nvPr>
        </p:nvSpPr>
        <p:spPr/>
        <p:txBody>
          <a:bodyPr/>
          <a:lstStyle/>
          <a:p>
            <a:pPr eaLnBrk="1" hangingPunct="1">
              <a:buFontTx/>
              <a:buNone/>
            </a:pPr>
            <a:r>
              <a:rPr lang="en-US" smtClean="0">
                <a:solidFill>
                  <a:srgbClr val="000000"/>
                </a:solidFill>
                <a:latin typeface="Times New Roman" charset="0"/>
              </a:rPr>
              <a:t>Expectations Theory</a:t>
            </a:r>
          </a:p>
          <a:p>
            <a:pPr lvl="1" eaLnBrk="1" hangingPunct="1"/>
            <a:r>
              <a:rPr lang="en-US" b="1" smtClean="0">
                <a:solidFill>
                  <a:srgbClr val="000000"/>
                </a:solidFill>
                <a:latin typeface="Times New Roman" charset="0"/>
              </a:rPr>
              <a:t>Expectations theory</a:t>
            </a:r>
            <a:r>
              <a:rPr lang="en-US" smtClean="0">
                <a:solidFill>
                  <a:srgbClr val="000000"/>
                </a:solidFill>
                <a:latin typeface="Times New Roman" charset="0"/>
              </a:rPr>
              <a:t> is the theory that the yield curve reflects investor expectations about future interest rates; an expectation of rising interest rates results in an upward-sloping yield curve, and an expectation of declining rates results in a downward-sloping yield curve.</a:t>
            </a:r>
          </a:p>
          <a:p>
            <a:pPr eaLnBrk="1" hangingPunct="1"/>
            <a:endParaRPr lang="en-US" smtClean="0">
              <a:latin typeface="Times New Roman" charset="0"/>
            </a:endParaRPr>
          </a:p>
          <a:p>
            <a:pPr lvl="1" eaLnBrk="1" hangingPunct="1"/>
            <a:endParaRPr lang="en-US" smtClean="0">
              <a:latin typeface="Times New Roman" charset="0"/>
            </a:endParaRPr>
          </a:p>
        </p:txBody>
      </p:sp>
      <p:sp>
        <p:nvSpPr>
          <p:cNvPr id="17410"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17411" name="Slayt Numarası Yer Tutucusu 4"/>
          <p:cNvSpPr>
            <a:spLocks noGrp="1"/>
          </p:cNvSpPr>
          <p:nvPr>
            <p:ph type="sldNum" sz="quarter" idx="12"/>
          </p:nvPr>
        </p:nvSpPr>
        <p:spPr>
          <a:noFill/>
          <a:ln>
            <a:miter lim="800000"/>
            <a:headEnd/>
            <a:tailEnd/>
          </a:ln>
        </p:spPr>
        <p:txBody>
          <a:bodyPr/>
          <a:lstStyle/>
          <a:p>
            <a:r>
              <a:rPr lang="en-US" smtClean="0"/>
              <a:t>6-</a:t>
            </a:r>
            <a:fld id="{A1502D93-8F8C-4990-87A0-6023FC27E5B4}"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Term Structure of Interest Rates: </a:t>
            </a:r>
            <a:br>
              <a:rPr lang="en-US" sz="3200" smtClean="0">
                <a:solidFill>
                  <a:srgbClr val="000000"/>
                </a:solidFill>
              </a:rPr>
            </a:br>
            <a:r>
              <a:rPr lang="en-US" sz="3200" smtClean="0">
                <a:solidFill>
                  <a:srgbClr val="000000"/>
                </a:solidFill>
              </a:rPr>
              <a:t>Theories of Term Structure (cont.)</a:t>
            </a:r>
            <a:endParaRPr lang="en-US" smtClean="0">
              <a:solidFill>
                <a:srgbClr val="000000"/>
              </a:solidFill>
            </a:endParaRPr>
          </a:p>
        </p:txBody>
      </p:sp>
      <p:sp>
        <p:nvSpPr>
          <p:cNvPr id="18437" name="Rectangle 3"/>
          <p:cNvSpPr>
            <a:spLocks noGrp="1" noChangeArrowheads="1"/>
          </p:cNvSpPr>
          <p:nvPr>
            <p:ph idx="1"/>
          </p:nvPr>
        </p:nvSpPr>
        <p:spPr/>
        <p:txBody>
          <a:bodyPr/>
          <a:lstStyle/>
          <a:p>
            <a:pPr eaLnBrk="1" hangingPunct="1">
              <a:buFontTx/>
              <a:buNone/>
            </a:pPr>
            <a:r>
              <a:rPr lang="en-US" smtClean="0">
                <a:solidFill>
                  <a:srgbClr val="000000"/>
                </a:solidFill>
                <a:latin typeface="Times New Roman" charset="0"/>
              </a:rPr>
              <a:t>Expectations Theory (example)</a:t>
            </a:r>
          </a:p>
          <a:p>
            <a:pPr lvl="1" eaLnBrk="1" hangingPunct="1"/>
            <a:r>
              <a:rPr lang="en-US" smtClean="0">
                <a:solidFill>
                  <a:srgbClr val="000000"/>
                </a:solidFill>
                <a:latin typeface="Times New Roman" charset="0"/>
              </a:rPr>
              <a:t>Suppose that a 5-year Treasury note currently offers a 3% annual return. Investors believe that interest rates are going to decline, and 5 years from now, they expect the rate on a 5-year Treasury note to be 2.5%. According to the expectations theory, what is the return that a 10-year Treasury note has to offer today? What does this imply about the slope of the yield curve?</a:t>
            </a:r>
          </a:p>
        </p:txBody>
      </p:sp>
      <p:sp>
        <p:nvSpPr>
          <p:cNvPr id="18434"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18435" name="Slayt Numarası Yer Tutucusu 4"/>
          <p:cNvSpPr>
            <a:spLocks noGrp="1"/>
          </p:cNvSpPr>
          <p:nvPr>
            <p:ph type="sldNum" sz="quarter" idx="12"/>
          </p:nvPr>
        </p:nvSpPr>
        <p:spPr>
          <a:noFill/>
          <a:ln>
            <a:miter lim="800000"/>
            <a:headEnd/>
            <a:tailEnd/>
          </a:ln>
        </p:spPr>
        <p:txBody>
          <a:bodyPr/>
          <a:lstStyle/>
          <a:p>
            <a:r>
              <a:rPr lang="en-US" smtClean="0"/>
              <a:t>6-</a:t>
            </a:r>
            <a:fld id="{54B7B7D4-DB14-4271-BF5A-29AAFB8DC650}"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Term Structure of Interest Rates: </a:t>
            </a:r>
            <a:br>
              <a:rPr lang="en-US" sz="3200" smtClean="0">
                <a:solidFill>
                  <a:srgbClr val="000000"/>
                </a:solidFill>
              </a:rPr>
            </a:br>
            <a:r>
              <a:rPr lang="en-US" sz="3200" smtClean="0">
                <a:solidFill>
                  <a:srgbClr val="000000"/>
                </a:solidFill>
              </a:rPr>
              <a:t>Theories of Term Structure (cont.)</a:t>
            </a:r>
            <a:endParaRPr lang="en-US" smtClean="0">
              <a:solidFill>
                <a:srgbClr val="000000"/>
              </a:solidFill>
            </a:endParaRPr>
          </a:p>
        </p:txBody>
      </p:sp>
      <p:sp>
        <p:nvSpPr>
          <p:cNvPr id="19461" name="Rectangle 3"/>
          <p:cNvSpPr>
            <a:spLocks noGrp="1" noChangeArrowheads="1"/>
          </p:cNvSpPr>
          <p:nvPr>
            <p:ph idx="1"/>
          </p:nvPr>
        </p:nvSpPr>
        <p:spPr/>
        <p:txBody>
          <a:bodyPr>
            <a:normAutofit fontScale="92500"/>
          </a:bodyPr>
          <a:lstStyle/>
          <a:p>
            <a:pPr eaLnBrk="1" hangingPunct="1">
              <a:lnSpc>
                <a:spcPct val="90000"/>
              </a:lnSpc>
              <a:buFontTx/>
              <a:buNone/>
            </a:pPr>
            <a:r>
              <a:rPr lang="en-US" sz="2800" smtClean="0">
                <a:solidFill>
                  <a:srgbClr val="000000"/>
                </a:solidFill>
                <a:latin typeface="Times New Roman" charset="0"/>
              </a:rPr>
              <a:t>Expectations Theory (example)</a:t>
            </a:r>
          </a:p>
          <a:p>
            <a:pPr lvl="1" eaLnBrk="1" hangingPunct="1"/>
            <a:r>
              <a:rPr lang="en-US" sz="2400" smtClean="0">
                <a:solidFill>
                  <a:srgbClr val="000000"/>
                </a:solidFill>
                <a:latin typeface="Times New Roman" charset="0"/>
              </a:rPr>
              <a:t>Consider an investor who purchases a 5-year note today and plans to reinvest in another 5-year note in the future. Over the 10-year investment horizon, this investor expects to earn about 27.5%, ignoring compounding (that</a:t>
            </a:r>
            <a:r>
              <a:rPr lang="en-US" sz="2400" smtClean="0">
                <a:solidFill>
                  <a:srgbClr val="000000"/>
                </a:solidFill>
              </a:rPr>
              <a:t>’</a:t>
            </a:r>
            <a:r>
              <a:rPr lang="en-US" sz="2400" smtClean="0">
                <a:solidFill>
                  <a:srgbClr val="000000"/>
                </a:solidFill>
                <a:latin typeface="Times New Roman" charset="0"/>
              </a:rPr>
              <a:t>s 3% per year for the first </a:t>
            </a:r>
            <a:br>
              <a:rPr lang="en-US" sz="2400" smtClean="0">
                <a:solidFill>
                  <a:srgbClr val="000000"/>
                </a:solidFill>
                <a:latin typeface="Times New Roman" charset="0"/>
              </a:rPr>
            </a:br>
            <a:r>
              <a:rPr lang="en-US" sz="2400" smtClean="0">
                <a:solidFill>
                  <a:srgbClr val="000000"/>
                </a:solidFill>
                <a:latin typeface="Times New Roman" charset="0"/>
              </a:rPr>
              <a:t>5 years and 2.5% per year for the next 5 years). To compete with that return, a 10-year bond today could offer 2.75% per year. That is, a bond that pays 2.75% for each of the next </a:t>
            </a:r>
            <a:br>
              <a:rPr lang="en-US" sz="2400" smtClean="0">
                <a:solidFill>
                  <a:srgbClr val="000000"/>
                </a:solidFill>
                <a:latin typeface="Times New Roman" charset="0"/>
              </a:rPr>
            </a:br>
            <a:r>
              <a:rPr lang="en-US" sz="2400" smtClean="0">
                <a:solidFill>
                  <a:srgbClr val="000000"/>
                </a:solidFill>
                <a:latin typeface="Times New Roman" charset="0"/>
              </a:rPr>
              <a:t>10 years produces the same 27.5% total return that the series of two, 5-year notes is expected to produce. Therefore, the 5-year rate today is 3% and the 10-year rate today is 2.75%, and the yield curve is downward sloping.</a:t>
            </a:r>
            <a:endParaRPr lang="en-US" sz="2400" smtClean="0">
              <a:latin typeface="Times New Roman" charset="0"/>
            </a:endParaRPr>
          </a:p>
          <a:p>
            <a:pPr lvl="1" eaLnBrk="1" hangingPunct="1">
              <a:lnSpc>
                <a:spcPct val="90000"/>
              </a:lnSpc>
            </a:pPr>
            <a:endParaRPr lang="en-US" sz="2400" smtClean="0">
              <a:latin typeface="Times New Roman" charset="0"/>
            </a:endParaRPr>
          </a:p>
        </p:txBody>
      </p:sp>
      <p:sp>
        <p:nvSpPr>
          <p:cNvPr id="19458"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19459" name="Slayt Numarası Yer Tutucusu 4"/>
          <p:cNvSpPr>
            <a:spLocks noGrp="1"/>
          </p:cNvSpPr>
          <p:nvPr>
            <p:ph type="sldNum" sz="quarter" idx="12"/>
          </p:nvPr>
        </p:nvSpPr>
        <p:spPr>
          <a:noFill/>
          <a:ln>
            <a:miter lim="800000"/>
            <a:headEnd/>
            <a:tailEnd/>
          </a:ln>
        </p:spPr>
        <p:txBody>
          <a:bodyPr/>
          <a:lstStyle/>
          <a:p>
            <a:r>
              <a:rPr lang="en-US" smtClean="0"/>
              <a:t>6-</a:t>
            </a:r>
            <a:fld id="{FDDAC5B5-BD52-4E65-A021-9568051C1DF7}"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Term Structure of Interest Rates: </a:t>
            </a:r>
            <a:br>
              <a:rPr lang="en-US" sz="3200" smtClean="0">
                <a:solidFill>
                  <a:srgbClr val="000000"/>
                </a:solidFill>
              </a:rPr>
            </a:br>
            <a:r>
              <a:rPr lang="en-US" sz="3200" smtClean="0">
                <a:solidFill>
                  <a:srgbClr val="000000"/>
                </a:solidFill>
              </a:rPr>
              <a:t>Theories of Term Structure (cont.)</a:t>
            </a:r>
            <a:endParaRPr lang="en-US" smtClean="0">
              <a:solidFill>
                <a:srgbClr val="000000"/>
              </a:solidFill>
            </a:endParaRPr>
          </a:p>
        </p:txBody>
      </p:sp>
      <p:sp>
        <p:nvSpPr>
          <p:cNvPr id="20485" name="Rectangle 3"/>
          <p:cNvSpPr>
            <a:spLocks noGrp="1" noChangeArrowheads="1"/>
          </p:cNvSpPr>
          <p:nvPr>
            <p:ph idx="1"/>
          </p:nvPr>
        </p:nvSpPr>
        <p:spPr/>
        <p:txBody>
          <a:bodyPr/>
          <a:lstStyle/>
          <a:p>
            <a:pPr eaLnBrk="1" hangingPunct="1">
              <a:buFontTx/>
              <a:buNone/>
            </a:pPr>
            <a:r>
              <a:rPr lang="en-US" smtClean="0">
                <a:solidFill>
                  <a:srgbClr val="000000"/>
                </a:solidFill>
                <a:latin typeface="Times New Roman" charset="0"/>
              </a:rPr>
              <a:t>Liquidity Preference Theory</a:t>
            </a:r>
          </a:p>
          <a:p>
            <a:pPr lvl="1" eaLnBrk="1" hangingPunct="1"/>
            <a:r>
              <a:rPr lang="en-US" b="1" smtClean="0">
                <a:solidFill>
                  <a:srgbClr val="000000"/>
                </a:solidFill>
                <a:latin typeface="Times New Roman" charset="0"/>
              </a:rPr>
              <a:t>Liquidity preference theory</a:t>
            </a:r>
            <a:r>
              <a:rPr lang="en-US" smtClean="0">
                <a:solidFill>
                  <a:srgbClr val="000000"/>
                </a:solidFill>
                <a:latin typeface="Times New Roman" charset="0"/>
              </a:rPr>
              <a:t> suggests that long-term rates are generally higher than short-term rates (hence, the yield curve is upward sloping) because investors perceive short-term investments to be more liquid and less risky than long-term investments. Borrowers must offer higher rates on long-term bonds to entice investors away from their preferred short-term securities.</a:t>
            </a:r>
          </a:p>
        </p:txBody>
      </p:sp>
      <p:sp>
        <p:nvSpPr>
          <p:cNvPr id="20482"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20483" name="Slayt Numarası Yer Tutucusu 4"/>
          <p:cNvSpPr>
            <a:spLocks noGrp="1"/>
          </p:cNvSpPr>
          <p:nvPr>
            <p:ph type="sldNum" sz="quarter" idx="12"/>
          </p:nvPr>
        </p:nvSpPr>
        <p:spPr>
          <a:noFill/>
          <a:ln>
            <a:miter lim="800000"/>
            <a:headEnd/>
            <a:tailEnd/>
          </a:ln>
        </p:spPr>
        <p:txBody>
          <a:bodyPr/>
          <a:lstStyle/>
          <a:p>
            <a:r>
              <a:rPr lang="en-US" smtClean="0"/>
              <a:t>6-</a:t>
            </a:r>
            <a:fld id="{7AA38344-352A-42BE-9FEB-75A7508ABAE4}"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Term Structure of Interest Rates: </a:t>
            </a:r>
            <a:br>
              <a:rPr lang="en-US" sz="3200" smtClean="0">
                <a:solidFill>
                  <a:srgbClr val="000000"/>
                </a:solidFill>
              </a:rPr>
            </a:br>
            <a:r>
              <a:rPr lang="en-US" sz="3200" smtClean="0">
                <a:solidFill>
                  <a:srgbClr val="000000"/>
                </a:solidFill>
              </a:rPr>
              <a:t>Theories of Term Structure (cont.)</a:t>
            </a:r>
            <a:endParaRPr lang="en-US" smtClean="0">
              <a:solidFill>
                <a:srgbClr val="000000"/>
              </a:solidFill>
            </a:endParaRPr>
          </a:p>
        </p:txBody>
      </p:sp>
      <p:sp>
        <p:nvSpPr>
          <p:cNvPr id="21509" name="Rectangle 3"/>
          <p:cNvSpPr>
            <a:spLocks noGrp="1" noChangeArrowheads="1"/>
          </p:cNvSpPr>
          <p:nvPr>
            <p:ph idx="1"/>
          </p:nvPr>
        </p:nvSpPr>
        <p:spPr/>
        <p:txBody>
          <a:bodyPr/>
          <a:lstStyle/>
          <a:p>
            <a:pPr eaLnBrk="1" hangingPunct="1">
              <a:buFontTx/>
              <a:buNone/>
            </a:pPr>
            <a:r>
              <a:rPr lang="en-US" smtClean="0">
                <a:solidFill>
                  <a:srgbClr val="000000"/>
                </a:solidFill>
                <a:latin typeface="Times New Roman" charset="0"/>
              </a:rPr>
              <a:t>Market Segmentation Theory</a:t>
            </a:r>
          </a:p>
          <a:p>
            <a:pPr lvl="1" eaLnBrk="1" hangingPunct="1"/>
            <a:r>
              <a:rPr lang="en-US" b="1" smtClean="0">
                <a:solidFill>
                  <a:srgbClr val="000000"/>
                </a:solidFill>
                <a:latin typeface="Times New Roman" charset="0"/>
              </a:rPr>
              <a:t>Market segmentation theory </a:t>
            </a:r>
            <a:r>
              <a:rPr lang="en-US" smtClean="0">
                <a:solidFill>
                  <a:srgbClr val="000000"/>
                </a:solidFill>
                <a:latin typeface="Times New Roman" charset="0"/>
              </a:rPr>
              <a:t>suggests that the market for loans is segmented on the basis of maturity and that the supply of and demand for loans within each segment determine its prevailing interest rate; the slope of the yield curve is determined by the general relationship between the prevailing rates in each market segment.</a:t>
            </a:r>
          </a:p>
        </p:txBody>
      </p:sp>
      <p:sp>
        <p:nvSpPr>
          <p:cNvPr id="21506"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21507" name="Slayt Numarası Yer Tutucusu 4"/>
          <p:cNvSpPr>
            <a:spLocks noGrp="1"/>
          </p:cNvSpPr>
          <p:nvPr>
            <p:ph type="sldNum" sz="quarter" idx="12"/>
          </p:nvPr>
        </p:nvSpPr>
        <p:spPr>
          <a:noFill/>
          <a:ln>
            <a:miter lim="800000"/>
            <a:headEnd/>
            <a:tailEnd/>
          </a:ln>
        </p:spPr>
        <p:txBody>
          <a:bodyPr/>
          <a:lstStyle/>
          <a:p>
            <a:r>
              <a:rPr lang="en-US" smtClean="0"/>
              <a:t>6-</a:t>
            </a:r>
            <a:fld id="{FDCEE83F-4246-4627-9C89-CB6FF7F54A6F}"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52400" y="120650"/>
            <a:ext cx="7162800" cy="1190625"/>
          </a:xfrm>
        </p:spPr>
        <p:txBody>
          <a:bodyPr>
            <a:normAutofit fontScale="90000"/>
          </a:bodyPr>
          <a:lstStyle/>
          <a:p>
            <a:pPr eaLnBrk="1" hangingPunct="1"/>
            <a:r>
              <a:rPr lang="en-US" smtClean="0">
                <a:solidFill>
                  <a:srgbClr val="000000"/>
                </a:solidFill>
              </a:rPr>
              <a:t>Risk Premiums: Issue and Issuer Characteristics</a:t>
            </a:r>
          </a:p>
        </p:txBody>
      </p:sp>
      <p:sp>
        <p:nvSpPr>
          <p:cNvPr id="22530"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22531" name="Slayt Numarası Yer Tutucusu 4"/>
          <p:cNvSpPr>
            <a:spLocks noGrp="1"/>
          </p:cNvSpPr>
          <p:nvPr>
            <p:ph type="sldNum" sz="quarter" idx="12"/>
          </p:nvPr>
        </p:nvSpPr>
        <p:spPr>
          <a:noFill/>
          <a:ln>
            <a:miter lim="800000"/>
            <a:headEnd/>
            <a:tailEnd/>
          </a:ln>
        </p:spPr>
        <p:txBody>
          <a:bodyPr/>
          <a:lstStyle/>
          <a:p>
            <a:r>
              <a:rPr lang="en-US" smtClean="0"/>
              <a:t>6-</a:t>
            </a:r>
            <a:fld id="{720749BA-7B5D-4C8F-BC82-6CB3F605EA6A}" type="slidenum">
              <a:rPr lang="en-US" smtClean="0"/>
              <a:pPr/>
              <a:t>17</a:t>
            </a:fld>
            <a:endParaRPr lang="en-US" smtClean="0"/>
          </a:p>
        </p:txBody>
      </p:sp>
      <p:pic>
        <p:nvPicPr>
          <p:cNvPr id="22533" name="Picture 5" descr="unfig0601"/>
          <p:cNvPicPr>
            <a:picLocks noChangeAspect="1" noChangeArrowheads="1"/>
          </p:cNvPicPr>
          <p:nvPr/>
        </p:nvPicPr>
        <p:blipFill>
          <a:blip r:embed="rId2"/>
          <a:srcRect/>
          <a:stretch>
            <a:fillRect/>
          </a:stretch>
        </p:blipFill>
        <p:spPr bwMode="auto">
          <a:xfrm>
            <a:off x="1909763" y="1751013"/>
            <a:ext cx="5329237" cy="2287587"/>
          </a:xfrm>
          <a:prstGeom prst="rect">
            <a:avLst/>
          </a:prstGeom>
          <a:noFill/>
          <a:ln w="9525">
            <a:noFill/>
            <a:miter lim="800000"/>
            <a:headEnd/>
            <a:tailEnd/>
          </a:ln>
        </p:spPr>
      </p:pic>
      <p:pic>
        <p:nvPicPr>
          <p:cNvPr id="22534" name="Picture 6" descr="unfig0602"/>
          <p:cNvPicPr>
            <a:picLocks noChangeAspect="1" noChangeArrowheads="1"/>
          </p:cNvPicPr>
          <p:nvPr/>
        </p:nvPicPr>
        <p:blipFill>
          <a:blip r:embed="rId3"/>
          <a:srcRect/>
          <a:stretch>
            <a:fillRect/>
          </a:stretch>
        </p:blipFill>
        <p:spPr bwMode="auto">
          <a:xfrm>
            <a:off x="1619250" y="4167188"/>
            <a:ext cx="5905500" cy="2005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52400" y="303213"/>
            <a:ext cx="7162800" cy="822325"/>
          </a:xfrm>
        </p:spPr>
        <p:txBody>
          <a:bodyPr>
            <a:normAutofit fontScale="90000"/>
          </a:bodyPr>
          <a:lstStyle/>
          <a:p>
            <a:pPr eaLnBrk="1" hangingPunct="1"/>
            <a:r>
              <a:rPr lang="en-US" sz="2400" smtClean="0">
                <a:solidFill>
                  <a:srgbClr val="000000"/>
                </a:solidFill>
              </a:rPr>
              <a:t>Table 6.1 Debt-Specific Issuer- and </a:t>
            </a:r>
            <a:br>
              <a:rPr lang="en-US" sz="2400" smtClean="0">
                <a:solidFill>
                  <a:srgbClr val="000000"/>
                </a:solidFill>
              </a:rPr>
            </a:br>
            <a:r>
              <a:rPr lang="en-US" sz="2400" smtClean="0">
                <a:solidFill>
                  <a:srgbClr val="000000"/>
                </a:solidFill>
              </a:rPr>
              <a:t>Issue-Related Risk Premium Components</a:t>
            </a:r>
            <a:endParaRPr lang="en-US" b="0" smtClean="0">
              <a:solidFill>
                <a:srgbClr val="000000"/>
              </a:solidFill>
            </a:endParaRPr>
          </a:p>
        </p:txBody>
      </p:sp>
      <p:sp>
        <p:nvSpPr>
          <p:cNvPr id="23554"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23555" name="Slayt Numarası Yer Tutucusu 4"/>
          <p:cNvSpPr>
            <a:spLocks noGrp="1"/>
          </p:cNvSpPr>
          <p:nvPr>
            <p:ph type="sldNum" sz="quarter" idx="12"/>
          </p:nvPr>
        </p:nvSpPr>
        <p:spPr>
          <a:noFill/>
          <a:ln>
            <a:miter lim="800000"/>
            <a:headEnd/>
            <a:tailEnd/>
          </a:ln>
        </p:spPr>
        <p:txBody>
          <a:bodyPr/>
          <a:lstStyle/>
          <a:p>
            <a:r>
              <a:rPr lang="en-US" smtClean="0"/>
              <a:t>6-</a:t>
            </a:r>
            <a:fld id="{86E4ED3D-3BF4-470E-8591-B63C728674FB}" type="slidenum">
              <a:rPr lang="en-US" smtClean="0"/>
              <a:pPr/>
              <a:t>18</a:t>
            </a:fld>
            <a:endParaRPr lang="en-US" smtClean="0"/>
          </a:p>
        </p:txBody>
      </p:sp>
      <p:pic>
        <p:nvPicPr>
          <p:cNvPr id="23557" name="Picture 5" descr="tab0601"/>
          <p:cNvPicPr>
            <a:picLocks noChangeAspect="1" noChangeArrowheads="1"/>
          </p:cNvPicPr>
          <p:nvPr/>
        </p:nvPicPr>
        <p:blipFill>
          <a:blip r:embed="rId2"/>
          <a:srcRect/>
          <a:stretch>
            <a:fillRect/>
          </a:stretch>
        </p:blipFill>
        <p:spPr bwMode="auto">
          <a:xfrm>
            <a:off x="1401763" y="1639888"/>
            <a:ext cx="6338887"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solidFill>
                  <a:srgbClr val="000000"/>
                </a:solidFill>
              </a:rPr>
              <a:t>Corporate Bonds</a:t>
            </a:r>
          </a:p>
        </p:txBody>
      </p:sp>
      <p:sp>
        <p:nvSpPr>
          <p:cNvPr id="24581" name="Rectangle 3"/>
          <p:cNvSpPr>
            <a:spLocks noGrp="1" noChangeArrowheads="1"/>
          </p:cNvSpPr>
          <p:nvPr>
            <p:ph idx="1"/>
          </p:nvPr>
        </p:nvSpPr>
        <p:spPr/>
        <p:txBody>
          <a:bodyPr/>
          <a:lstStyle/>
          <a:p>
            <a:pPr eaLnBrk="1" hangingPunct="1"/>
            <a:r>
              <a:rPr lang="en-US" sz="2400" smtClean="0">
                <a:solidFill>
                  <a:srgbClr val="000000"/>
                </a:solidFill>
                <a:latin typeface="Times New Roman" charset="0"/>
              </a:rPr>
              <a:t>A </a:t>
            </a:r>
            <a:r>
              <a:rPr lang="en-US" sz="2400" b="1" smtClean="0">
                <a:solidFill>
                  <a:srgbClr val="000000"/>
                </a:solidFill>
                <a:latin typeface="Times New Roman" charset="0"/>
              </a:rPr>
              <a:t>bond</a:t>
            </a:r>
            <a:r>
              <a:rPr lang="en-US" sz="2400" smtClean="0">
                <a:solidFill>
                  <a:srgbClr val="000000"/>
                </a:solidFill>
                <a:latin typeface="Times New Roman" charset="0"/>
              </a:rPr>
              <a:t> is a long-term debt instrument indicating that a corporation has borrowed a certain amount of money and promises to repay it in the future under clearly defined terms.</a:t>
            </a:r>
          </a:p>
          <a:p>
            <a:pPr eaLnBrk="1" hangingPunct="1"/>
            <a:r>
              <a:rPr lang="en-US" sz="2400" smtClean="0">
                <a:solidFill>
                  <a:srgbClr val="000000"/>
                </a:solidFill>
                <a:latin typeface="Times New Roman" charset="0"/>
              </a:rPr>
              <a:t>The bond</a:t>
            </a:r>
            <a:r>
              <a:rPr lang="en-US" sz="2400" smtClean="0">
                <a:solidFill>
                  <a:srgbClr val="000000"/>
                </a:solidFill>
              </a:rPr>
              <a:t>’</a:t>
            </a:r>
            <a:r>
              <a:rPr lang="en-US" sz="2400" smtClean="0">
                <a:solidFill>
                  <a:srgbClr val="000000"/>
                </a:solidFill>
                <a:latin typeface="Times New Roman" charset="0"/>
              </a:rPr>
              <a:t>s </a:t>
            </a:r>
            <a:r>
              <a:rPr lang="en-US" sz="2400" b="1" smtClean="0">
                <a:solidFill>
                  <a:srgbClr val="000000"/>
                </a:solidFill>
                <a:latin typeface="Times New Roman" charset="0"/>
              </a:rPr>
              <a:t>coupon interest rate</a:t>
            </a:r>
            <a:r>
              <a:rPr lang="en-US" sz="2400" smtClean="0">
                <a:solidFill>
                  <a:srgbClr val="000000"/>
                </a:solidFill>
                <a:latin typeface="Times New Roman" charset="0"/>
              </a:rPr>
              <a:t> is the percentage of a bond</a:t>
            </a:r>
            <a:r>
              <a:rPr lang="en-US" sz="2400" smtClean="0">
                <a:solidFill>
                  <a:srgbClr val="000000"/>
                </a:solidFill>
              </a:rPr>
              <a:t>’</a:t>
            </a:r>
            <a:r>
              <a:rPr lang="en-US" sz="2400" smtClean="0">
                <a:solidFill>
                  <a:srgbClr val="000000"/>
                </a:solidFill>
                <a:latin typeface="Times New Roman" charset="0"/>
              </a:rPr>
              <a:t>s par value that will be paid annually, typically in two equal semiannual payments, as interest.</a:t>
            </a:r>
          </a:p>
          <a:p>
            <a:pPr eaLnBrk="1" hangingPunct="1"/>
            <a:r>
              <a:rPr lang="en-US" sz="2400" smtClean="0">
                <a:solidFill>
                  <a:srgbClr val="000000"/>
                </a:solidFill>
                <a:latin typeface="Times New Roman" charset="0"/>
              </a:rPr>
              <a:t>The bond</a:t>
            </a:r>
            <a:r>
              <a:rPr lang="en-US" sz="2400" smtClean="0">
                <a:solidFill>
                  <a:srgbClr val="000000"/>
                </a:solidFill>
              </a:rPr>
              <a:t>’</a:t>
            </a:r>
            <a:r>
              <a:rPr lang="en-US" sz="2400" smtClean="0">
                <a:solidFill>
                  <a:srgbClr val="000000"/>
                </a:solidFill>
                <a:latin typeface="Times New Roman" charset="0"/>
              </a:rPr>
              <a:t>s par value, or face value, is the amount borrowed by the company and the amount owed to the bond holder on the maturity date.</a:t>
            </a:r>
          </a:p>
          <a:p>
            <a:pPr eaLnBrk="1" hangingPunct="1"/>
            <a:r>
              <a:rPr lang="en-US" sz="2400" smtClean="0">
                <a:solidFill>
                  <a:srgbClr val="000000"/>
                </a:solidFill>
                <a:latin typeface="Times New Roman" charset="0"/>
              </a:rPr>
              <a:t>The bond</a:t>
            </a:r>
            <a:r>
              <a:rPr lang="en-US" sz="2400" smtClean="0">
                <a:solidFill>
                  <a:srgbClr val="000000"/>
                </a:solidFill>
              </a:rPr>
              <a:t>’</a:t>
            </a:r>
            <a:r>
              <a:rPr lang="en-US" sz="2400" smtClean="0">
                <a:solidFill>
                  <a:srgbClr val="000000"/>
                </a:solidFill>
                <a:latin typeface="Times New Roman" charset="0"/>
              </a:rPr>
              <a:t>s maturity date is the time at which a bond becomes due and the principal must be repaid.</a:t>
            </a:r>
            <a:endParaRPr lang="en-US" sz="2400" smtClean="0">
              <a:latin typeface="Times New Roman" charset="0"/>
            </a:endParaRPr>
          </a:p>
        </p:txBody>
      </p:sp>
      <p:sp>
        <p:nvSpPr>
          <p:cNvPr id="24578"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24579" name="Slayt Numarası Yer Tutucusu 4"/>
          <p:cNvSpPr>
            <a:spLocks noGrp="1"/>
          </p:cNvSpPr>
          <p:nvPr>
            <p:ph type="sldNum" sz="quarter" idx="12"/>
          </p:nvPr>
        </p:nvSpPr>
        <p:spPr>
          <a:noFill/>
          <a:ln>
            <a:miter lim="800000"/>
            <a:headEnd/>
            <a:tailEnd/>
          </a:ln>
        </p:spPr>
        <p:txBody>
          <a:bodyPr/>
          <a:lstStyle/>
          <a:p>
            <a:r>
              <a:rPr lang="en-US" smtClean="0"/>
              <a:t>6-</a:t>
            </a:r>
            <a:fld id="{E776C2DC-1FDB-493D-9021-B86F6390A67C}"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Interest Rates and Required Returns: Interest Rate Fundamentals</a:t>
            </a:r>
            <a:endParaRPr lang="en-US" smtClean="0">
              <a:solidFill>
                <a:srgbClr val="000000"/>
              </a:solidFill>
            </a:endParaRPr>
          </a:p>
        </p:txBody>
      </p:sp>
      <p:sp>
        <p:nvSpPr>
          <p:cNvPr id="6149" name="Rectangle 3"/>
          <p:cNvSpPr>
            <a:spLocks noGrp="1" noChangeArrowheads="1"/>
          </p:cNvSpPr>
          <p:nvPr>
            <p:ph idx="1"/>
          </p:nvPr>
        </p:nvSpPr>
        <p:spPr/>
        <p:txBody>
          <a:bodyPr/>
          <a:lstStyle/>
          <a:p>
            <a:pPr marL="341313" indent="-341313" eaLnBrk="1" hangingPunct="1"/>
            <a:r>
              <a:rPr lang="en-US" sz="2400" smtClean="0">
                <a:solidFill>
                  <a:srgbClr val="000000"/>
                </a:solidFill>
                <a:latin typeface="Times New Roman" charset="0"/>
              </a:rPr>
              <a:t>Several factors can influence the equilibrium interest rate:</a:t>
            </a:r>
          </a:p>
          <a:p>
            <a:pPr marL="800100" lvl="1" indent="-344488" eaLnBrk="1" hangingPunct="1">
              <a:buFont typeface="Arial" charset="0"/>
              <a:buAutoNum type="arabicPeriod"/>
            </a:pPr>
            <a:r>
              <a:rPr lang="en-US" sz="2000" smtClean="0">
                <a:solidFill>
                  <a:srgbClr val="000000"/>
                </a:solidFill>
                <a:latin typeface="Times New Roman" charset="0"/>
              </a:rPr>
              <a:t>Inflation, which is a rising trend in the prices of most goods and services.</a:t>
            </a:r>
          </a:p>
          <a:p>
            <a:pPr marL="800100" lvl="1" indent="-344488" eaLnBrk="1" hangingPunct="1">
              <a:buFont typeface="Arial" charset="0"/>
              <a:buAutoNum type="arabicPeriod"/>
            </a:pPr>
            <a:r>
              <a:rPr lang="en-US" sz="2000" smtClean="0">
                <a:solidFill>
                  <a:srgbClr val="000000"/>
                </a:solidFill>
                <a:latin typeface="Times New Roman" charset="0"/>
              </a:rPr>
              <a:t>Risk, which leads investors to expect a higher return on their investment</a:t>
            </a:r>
          </a:p>
          <a:p>
            <a:pPr marL="800100" lvl="1" indent="-344488" eaLnBrk="1" hangingPunct="1">
              <a:buFont typeface="Arial" charset="0"/>
              <a:buAutoNum type="arabicPeriod"/>
            </a:pPr>
            <a:r>
              <a:rPr lang="en-US" sz="2000" smtClean="0">
                <a:solidFill>
                  <a:srgbClr val="000000"/>
                </a:solidFill>
                <a:latin typeface="Times New Roman" charset="0"/>
              </a:rPr>
              <a:t>Liquidity preference, which refers to the general tendency of investors to prefer short-term securities </a:t>
            </a:r>
          </a:p>
          <a:p>
            <a:pPr marL="800100" lvl="1" indent="-344488" eaLnBrk="1" hangingPunct="1"/>
            <a:endParaRPr lang="en-US" sz="2000" smtClean="0">
              <a:latin typeface="Times New Roman" charset="0"/>
            </a:endParaRPr>
          </a:p>
          <a:p>
            <a:pPr marL="800100" lvl="1" indent="-344488" eaLnBrk="1" hangingPunct="1"/>
            <a:endParaRPr lang="en-US" sz="2000" smtClean="0">
              <a:latin typeface="Times New Roman" charset="0"/>
            </a:endParaRPr>
          </a:p>
        </p:txBody>
      </p:sp>
      <p:sp>
        <p:nvSpPr>
          <p:cNvPr id="6146"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6147" name="Slayt Numarası Yer Tutucusu 4"/>
          <p:cNvSpPr>
            <a:spLocks noGrp="1"/>
          </p:cNvSpPr>
          <p:nvPr>
            <p:ph type="sldNum" sz="quarter" idx="12"/>
          </p:nvPr>
        </p:nvSpPr>
        <p:spPr>
          <a:noFill/>
          <a:ln>
            <a:miter lim="800000"/>
            <a:headEnd/>
            <a:tailEnd/>
          </a:ln>
        </p:spPr>
        <p:txBody>
          <a:bodyPr/>
          <a:lstStyle/>
          <a:p>
            <a:r>
              <a:rPr lang="en-US" smtClean="0"/>
              <a:t>6-</a:t>
            </a:r>
            <a:fld id="{D63641E0-F5BB-4A30-83E0-35F339DC3B35}"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152400" y="120650"/>
            <a:ext cx="7162800" cy="1190625"/>
          </a:xfrm>
        </p:spPr>
        <p:txBody>
          <a:bodyPr>
            <a:normAutofit fontScale="90000"/>
          </a:bodyPr>
          <a:lstStyle/>
          <a:p>
            <a:pPr eaLnBrk="1" hangingPunct="1"/>
            <a:r>
              <a:rPr lang="en-US" smtClean="0">
                <a:solidFill>
                  <a:srgbClr val="000000"/>
                </a:solidFill>
              </a:rPr>
              <a:t>Corporate Bonds: Legal Aspects of Corporate Bonds</a:t>
            </a:r>
          </a:p>
        </p:txBody>
      </p:sp>
      <p:sp>
        <p:nvSpPr>
          <p:cNvPr id="25605" name="Rectangle 3"/>
          <p:cNvSpPr>
            <a:spLocks noGrp="1" noChangeArrowheads="1"/>
          </p:cNvSpPr>
          <p:nvPr>
            <p:ph idx="1"/>
          </p:nvPr>
        </p:nvSpPr>
        <p:spPr/>
        <p:txBody>
          <a:bodyPr/>
          <a:lstStyle/>
          <a:p>
            <a:pPr eaLnBrk="1" hangingPunct="1"/>
            <a:r>
              <a:rPr lang="en-US" sz="2400" smtClean="0">
                <a:solidFill>
                  <a:srgbClr val="000000"/>
                </a:solidFill>
                <a:latin typeface="Times New Roman" charset="0"/>
              </a:rPr>
              <a:t>The </a:t>
            </a:r>
            <a:r>
              <a:rPr lang="en-US" sz="2400" b="1" smtClean="0">
                <a:solidFill>
                  <a:srgbClr val="000000"/>
                </a:solidFill>
                <a:latin typeface="Times New Roman" charset="0"/>
              </a:rPr>
              <a:t>bond indenture </a:t>
            </a:r>
            <a:r>
              <a:rPr lang="en-US" sz="2400" smtClean="0">
                <a:solidFill>
                  <a:srgbClr val="000000"/>
                </a:solidFill>
                <a:latin typeface="Times New Roman" charset="0"/>
              </a:rPr>
              <a:t>is a legal document that specifies both the rights of the bondholders and the duties of the issuing corporation.</a:t>
            </a:r>
          </a:p>
          <a:p>
            <a:pPr eaLnBrk="1" hangingPunct="1"/>
            <a:r>
              <a:rPr lang="en-US" sz="2400" b="1" smtClean="0">
                <a:solidFill>
                  <a:srgbClr val="000000"/>
                </a:solidFill>
                <a:latin typeface="Times New Roman" charset="0"/>
              </a:rPr>
              <a:t>Standard debt provisions </a:t>
            </a:r>
            <a:r>
              <a:rPr lang="en-US" sz="2400" smtClean="0">
                <a:solidFill>
                  <a:srgbClr val="000000"/>
                </a:solidFill>
                <a:latin typeface="Times New Roman" charset="0"/>
              </a:rPr>
              <a:t>are provisions in a </a:t>
            </a:r>
            <a:r>
              <a:rPr lang="en-US" sz="2400" i="1" smtClean="0">
                <a:solidFill>
                  <a:srgbClr val="000000"/>
                </a:solidFill>
                <a:latin typeface="Times New Roman" charset="0"/>
              </a:rPr>
              <a:t>bond indenture</a:t>
            </a:r>
            <a:r>
              <a:rPr lang="en-US" sz="2400" smtClean="0">
                <a:solidFill>
                  <a:srgbClr val="000000"/>
                </a:solidFill>
                <a:latin typeface="Times New Roman" charset="0"/>
              </a:rPr>
              <a:t> specifying certain record-keeping and general business practices that the bond issuer must follow; normally, they do not place a burden on a financially sound business.</a:t>
            </a:r>
          </a:p>
          <a:p>
            <a:pPr eaLnBrk="1" hangingPunct="1"/>
            <a:r>
              <a:rPr lang="en-US" sz="2400" b="1" smtClean="0">
                <a:solidFill>
                  <a:srgbClr val="000000"/>
                </a:solidFill>
                <a:latin typeface="Times New Roman" charset="0"/>
              </a:rPr>
              <a:t>Restrictive covenants </a:t>
            </a:r>
            <a:r>
              <a:rPr lang="en-US" sz="2400" smtClean="0">
                <a:solidFill>
                  <a:srgbClr val="000000"/>
                </a:solidFill>
                <a:latin typeface="Times New Roman" charset="0"/>
              </a:rPr>
              <a:t>are provisions in a </a:t>
            </a:r>
            <a:r>
              <a:rPr lang="en-US" sz="2400" i="1" smtClean="0">
                <a:solidFill>
                  <a:srgbClr val="000000"/>
                </a:solidFill>
                <a:latin typeface="Times New Roman" charset="0"/>
              </a:rPr>
              <a:t>bond indenture</a:t>
            </a:r>
            <a:r>
              <a:rPr lang="en-US" sz="2400" smtClean="0">
                <a:solidFill>
                  <a:srgbClr val="000000"/>
                </a:solidFill>
                <a:latin typeface="Times New Roman" charset="0"/>
              </a:rPr>
              <a:t> that place operating and financial constraints on the borrower.</a:t>
            </a:r>
          </a:p>
        </p:txBody>
      </p:sp>
      <p:sp>
        <p:nvSpPr>
          <p:cNvPr id="25602"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25603" name="Slayt Numarası Yer Tutucusu 4"/>
          <p:cNvSpPr>
            <a:spLocks noGrp="1"/>
          </p:cNvSpPr>
          <p:nvPr>
            <p:ph type="sldNum" sz="quarter" idx="12"/>
          </p:nvPr>
        </p:nvSpPr>
        <p:spPr>
          <a:noFill/>
          <a:ln>
            <a:miter lim="800000"/>
            <a:headEnd/>
            <a:tailEnd/>
          </a:ln>
        </p:spPr>
        <p:txBody>
          <a:bodyPr/>
          <a:lstStyle/>
          <a:p>
            <a:r>
              <a:rPr lang="en-US" smtClean="0"/>
              <a:t>6-</a:t>
            </a:r>
            <a:fld id="{DE923362-9BDC-4F06-BAD5-A582E69A4489}"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52400" y="180975"/>
            <a:ext cx="7162800" cy="1066800"/>
          </a:xfrm>
        </p:spPr>
        <p:txBody>
          <a:bodyPr/>
          <a:lstStyle/>
          <a:p>
            <a:pPr eaLnBrk="1" hangingPunct="1"/>
            <a:r>
              <a:rPr lang="en-US" sz="3200" smtClean="0">
                <a:solidFill>
                  <a:srgbClr val="000000"/>
                </a:solidFill>
              </a:rPr>
              <a:t>Corporate Bonds: General Features of a Bond Issue (cont.)</a:t>
            </a:r>
            <a:endParaRPr lang="en-US" smtClean="0">
              <a:solidFill>
                <a:srgbClr val="000000"/>
              </a:solidFill>
            </a:endParaRPr>
          </a:p>
        </p:txBody>
      </p:sp>
      <p:sp>
        <p:nvSpPr>
          <p:cNvPr id="26629" name="Rectangle 3"/>
          <p:cNvSpPr>
            <a:spLocks noGrp="1" noChangeArrowheads="1"/>
          </p:cNvSpPr>
          <p:nvPr>
            <p:ph idx="1"/>
          </p:nvPr>
        </p:nvSpPr>
        <p:spPr/>
        <p:txBody>
          <a:bodyPr/>
          <a:lstStyle/>
          <a:p>
            <a:pPr eaLnBrk="1" hangingPunct="1"/>
            <a:r>
              <a:rPr lang="en-US" sz="2800" smtClean="0">
                <a:solidFill>
                  <a:srgbClr val="000000"/>
                </a:solidFill>
                <a:latin typeface="Times New Roman" charset="0"/>
              </a:rPr>
              <a:t>Bonds also are occasionally issued with </a:t>
            </a:r>
            <a:r>
              <a:rPr lang="en-US" sz="2800" b="1" smtClean="0">
                <a:solidFill>
                  <a:srgbClr val="000000"/>
                </a:solidFill>
                <a:latin typeface="Times New Roman" charset="0"/>
              </a:rPr>
              <a:t>stock purchase warrants</a:t>
            </a:r>
            <a:r>
              <a:rPr lang="en-US" sz="2800" smtClean="0">
                <a:solidFill>
                  <a:srgbClr val="000000"/>
                </a:solidFill>
                <a:latin typeface="Times New Roman" charset="0"/>
              </a:rPr>
              <a:t>, which are instruments that give their holders the right to purchase a certain number of shares of the issuer</a:t>
            </a:r>
            <a:r>
              <a:rPr lang="en-US" sz="2800" smtClean="0">
                <a:solidFill>
                  <a:srgbClr val="000000"/>
                </a:solidFill>
              </a:rPr>
              <a:t>’</a:t>
            </a:r>
            <a:r>
              <a:rPr lang="en-US" sz="2800" smtClean="0">
                <a:solidFill>
                  <a:srgbClr val="000000"/>
                </a:solidFill>
                <a:latin typeface="Times New Roman" charset="0"/>
              </a:rPr>
              <a:t>s common stock at a specified price over a certain period of time. Occasionally attached to bonds as </a:t>
            </a:r>
            <a:r>
              <a:rPr lang="en-US" sz="2800" smtClean="0">
                <a:solidFill>
                  <a:srgbClr val="000000"/>
                </a:solidFill>
              </a:rPr>
              <a:t>“</a:t>
            </a:r>
            <a:r>
              <a:rPr lang="en-US" sz="2800" smtClean="0">
                <a:solidFill>
                  <a:srgbClr val="000000"/>
                </a:solidFill>
                <a:latin typeface="Times New Roman" charset="0"/>
              </a:rPr>
              <a:t>sweeteners.</a:t>
            </a:r>
            <a:r>
              <a:rPr lang="en-US" sz="2800" smtClean="0">
                <a:solidFill>
                  <a:srgbClr val="000000"/>
                </a:solidFill>
              </a:rPr>
              <a:t>”</a:t>
            </a:r>
            <a:endParaRPr lang="en-US" sz="2800" smtClean="0">
              <a:solidFill>
                <a:srgbClr val="000000"/>
              </a:solidFill>
              <a:latin typeface="Times New Roman" charset="0"/>
            </a:endParaRPr>
          </a:p>
          <a:p>
            <a:pPr eaLnBrk="1" hangingPunct="1"/>
            <a:r>
              <a:rPr lang="en-US" sz="2800" smtClean="0">
                <a:solidFill>
                  <a:srgbClr val="000000"/>
                </a:solidFill>
                <a:latin typeface="Times New Roman" charset="0"/>
              </a:rPr>
              <a:t>Including warrants typically allows the firm to raise debt capital at a lower cost than would be possible in their absence.</a:t>
            </a:r>
          </a:p>
        </p:txBody>
      </p:sp>
      <p:sp>
        <p:nvSpPr>
          <p:cNvPr id="26626"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26627" name="Slayt Numarası Yer Tutucusu 4"/>
          <p:cNvSpPr>
            <a:spLocks noGrp="1"/>
          </p:cNvSpPr>
          <p:nvPr>
            <p:ph type="sldNum" sz="quarter" idx="12"/>
          </p:nvPr>
        </p:nvSpPr>
        <p:spPr>
          <a:noFill/>
          <a:ln>
            <a:miter lim="800000"/>
            <a:headEnd/>
            <a:tailEnd/>
          </a:ln>
        </p:spPr>
        <p:txBody>
          <a:bodyPr/>
          <a:lstStyle/>
          <a:p>
            <a:r>
              <a:rPr lang="en-US" smtClean="0"/>
              <a:t>6-</a:t>
            </a:r>
            <a:fld id="{4762AE76-8A5D-4C22-8873-72886DDB6FC5}"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mtClean="0">
                <a:solidFill>
                  <a:srgbClr val="000000"/>
                </a:solidFill>
              </a:rPr>
              <a:t>Corporate Bonds: Bond Yields</a:t>
            </a:r>
          </a:p>
        </p:txBody>
      </p:sp>
      <p:sp>
        <p:nvSpPr>
          <p:cNvPr id="27653" name="Rectangle 3"/>
          <p:cNvSpPr>
            <a:spLocks noGrp="1" noChangeArrowheads="1"/>
          </p:cNvSpPr>
          <p:nvPr>
            <p:ph idx="1"/>
          </p:nvPr>
        </p:nvSpPr>
        <p:spPr/>
        <p:txBody>
          <a:bodyPr/>
          <a:lstStyle/>
          <a:p>
            <a:pPr eaLnBrk="1" hangingPunct="1">
              <a:buFontTx/>
              <a:buNone/>
            </a:pPr>
            <a:r>
              <a:rPr lang="en-US" sz="2800" smtClean="0">
                <a:solidFill>
                  <a:srgbClr val="000000"/>
                </a:solidFill>
                <a:latin typeface="Times New Roman" charset="0"/>
              </a:rPr>
              <a:t>The three most widely cited yields are:</a:t>
            </a:r>
          </a:p>
          <a:p>
            <a:pPr lvl="1" eaLnBrk="1" hangingPunct="1"/>
            <a:r>
              <a:rPr lang="en-US" sz="2400" smtClean="0">
                <a:solidFill>
                  <a:srgbClr val="000000"/>
                </a:solidFill>
                <a:latin typeface="Times New Roman" charset="0"/>
              </a:rPr>
              <a:t>Current yield</a:t>
            </a:r>
          </a:p>
          <a:p>
            <a:pPr lvl="1" eaLnBrk="1" hangingPunct="1"/>
            <a:r>
              <a:rPr lang="en-US" sz="2400" smtClean="0">
                <a:solidFill>
                  <a:srgbClr val="000000"/>
                </a:solidFill>
                <a:latin typeface="Times New Roman" charset="0"/>
              </a:rPr>
              <a:t>Yield to maturity (YTM)</a:t>
            </a:r>
          </a:p>
          <a:p>
            <a:pPr lvl="1" eaLnBrk="1" hangingPunct="1"/>
            <a:r>
              <a:rPr lang="en-US" sz="2400" smtClean="0">
                <a:solidFill>
                  <a:srgbClr val="000000"/>
                </a:solidFill>
                <a:latin typeface="Times New Roman" charset="0"/>
              </a:rPr>
              <a:t>Yield to call (YTC)</a:t>
            </a:r>
          </a:p>
        </p:txBody>
      </p:sp>
      <p:sp>
        <p:nvSpPr>
          <p:cNvPr id="27650"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27651" name="Slayt Numarası Yer Tutucusu 4"/>
          <p:cNvSpPr>
            <a:spLocks noGrp="1"/>
          </p:cNvSpPr>
          <p:nvPr>
            <p:ph type="sldNum" sz="quarter" idx="12"/>
          </p:nvPr>
        </p:nvSpPr>
        <p:spPr>
          <a:noFill/>
          <a:ln>
            <a:miter lim="800000"/>
            <a:headEnd/>
            <a:tailEnd/>
          </a:ln>
        </p:spPr>
        <p:txBody>
          <a:bodyPr/>
          <a:lstStyle/>
          <a:p>
            <a:r>
              <a:rPr lang="en-US" smtClean="0"/>
              <a:t>6-</a:t>
            </a:r>
            <a:fld id="{01BC30EE-9000-448E-88CD-AC8A46145C1D}"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mtClean="0">
                <a:solidFill>
                  <a:srgbClr val="000000"/>
                </a:solidFill>
              </a:rPr>
              <a:t>Corporate Bonds: Bond Prices</a:t>
            </a:r>
          </a:p>
        </p:txBody>
      </p:sp>
      <p:sp>
        <p:nvSpPr>
          <p:cNvPr id="28677" name="Rectangle 3"/>
          <p:cNvSpPr>
            <a:spLocks noGrp="1" noChangeArrowheads="1"/>
          </p:cNvSpPr>
          <p:nvPr>
            <p:ph idx="1"/>
          </p:nvPr>
        </p:nvSpPr>
        <p:spPr/>
        <p:txBody>
          <a:bodyPr/>
          <a:lstStyle/>
          <a:p>
            <a:pPr eaLnBrk="1" hangingPunct="1"/>
            <a:r>
              <a:rPr lang="en-US" sz="2400" smtClean="0">
                <a:solidFill>
                  <a:srgbClr val="000000"/>
                </a:solidFill>
                <a:latin typeface="Times New Roman" charset="0"/>
              </a:rPr>
              <a:t>Because most corporate bonds are purchased and held by institutional investors, such as banks, insurance companies, and mutual funds, rather than individual investors, bond trading and price data are not readily available to individuals.</a:t>
            </a:r>
          </a:p>
          <a:p>
            <a:pPr eaLnBrk="1" hangingPunct="1"/>
            <a:r>
              <a:rPr lang="en-US" sz="2400" smtClean="0">
                <a:solidFill>
                  <a:srgbClr val="000000"/>
                </a:solidFill>
                <a:latin typeface="Times New Roman" charset="0"/>
              </a:rPr>
              <a:t>Although most corporate bonds are issued with a par, or face, value of $1,000, all bonds are quoted as a percentage of par. </a:t>
            </a:r>
          </a:p>
          <a:p>
            <a:pPr lvl="1" eaLnBrk="1" hangingPunct="1"/>
            <a:r>
              <a:rPr lang="en-US" sz="2000" smtClean="0">
                <a:solidFill>
                  <a:srgbClr val="000000"/>
                </a:solidFill>
                <a:latin typeface="Times New Roman" charset="0"/>
              </a:rPr>
              <a:t>A $1,000-par-value bond quoted at 94.007 is priced at $940.07 </a:t>
            </a:r>
            <a:br>
              <a:rPr lang="en-US" sz="2000" smtClean="0">
                <a:solidFill>
                  <a:srgbClr val="000000"/>
                </a:solidFill>
                <a:latin typeface="Times New Roman" charset="0"/>
              </a:rPr>
            </a:br>
            <a:r>
              <a:rPr lang="en-US" sz="2000" smtClean="0">
                <a:solidFill>
                  <a:srgbClr val="000000"/>
                </a:solidFill>
                <a:latin typeface="Times New Roman" charset="0"/>
              </a:rPr>
              <a:t>(94.007% </a:t>
            </a:r>
            <a:r>
              <a:rPr lang="en-US" sz="2000" smtClean="0">
                <a:solidFill>
                  <a:srgbClr val="000000"/>
                </a:solidFill>
                <a:latin typeface="Times New Roman" charset="0"/>
                <a:sym typeface="Symbol" charset="2"/>
              </a:rPr>
              <a:t></a:t>
            </a:r>
            <a:r>
              <a:rPr lang="en-US" sz="2000" smtClean="0">
                <a:solidFill>
                  <a:srgbClr val="000000"/>
                </a:solidFill>
                <a:latin typeface="Times New Roman" charset="0"/>
              </a:rPr>
              <a:t> $1,000). Corporate bonds are quoted in dollars and cents. </a:t>
            </a:r>
            <a:br>
              <a:rPr lang="en-US" sz="2000" smtClean="0">
                <a:solidFill>
                  <a:srgbClr val="000000"/>
                </a:solidFill>
                <a:latin typeface="Times New Roman" charset="0"/>
              </a:rPr>
            </a:br>
            <a:r>
              <a:rPr lang="en-US" sz="2000" smtClean="0">
                <a:solidFill>
                  <a:srgbClr val="000000"/>
                </a:solidFill>
                <a:latin typeface="Times New Roman" charset="0"/>
              </a:rPr>
              <a:t>Thus, Company C</a:t>
            </a:r>
            <a:r>
              <a:rPr lang="en-US" sz="2000" smtClean="0">
                <a:solidFill>
                  <a:srgbClr val="000000"/>
                </a:solidFill>
              </a:rPr>
              <a:t>’</a:t>
            </a:r>
            <a:r>
              <a:rPr lang="en-US" sz="2000" smtClean="0">
                <a:solidFill>
                  <a:srgbClr val="000000"/>
                </a:solidFill>
                <a:latin typeface="Times New Roman" charset="0"/>
              </a:rPr>
              <a:t>s price of 103.143 for the day was $1,031.43</a:t>
            </a:r>
            <a:r>
              <a:rPr lang="en-US" sz="2000" smtClean="0">
                <a:solidFill>
                  <a:srgbClr val="000000"/>
                </a:solidFill>
              </a:rPr>
              <a:t>—</a:t>
            </a:r>
            <a:r>
              <a:rPr lang="en-US" sz="2000" smtClean="0">
                <a:solidFill>
                  <a:srgbClr val="000000"/>
                </a:solidFill>
                <a:latin typeface="Times New Roman" charset="0"/>
              </a:rPr>
              <a:t>that is, 103.143% </a:t>
            </a:r>
            <a:r>
              <a:rPr lang="en-US" sz="2000" smtClean="0">
                <a:solidFill>
                  <a:srgbClr val="000000"/>
                </a:solidFill>
                <a:latin typeface="Times New Roman" charset="0"/>
                <a:sym typeface="Symbol" charset="2"/>
              </a:rPr>
              <a:t></a:t>
            </a:r>
            <a:r>
              <a:rPr lang="en-US" sz="2000" smtClean="0">
                <a:solidFill>
                  <a:srgbClr val="000000"/>
                </a:solidFill>
                <a:latin typeface="Times New Roman" charset="0"/>
              </a:rPr>
              <a:t> $1,000.</a:t>
            </a:r>
          </a:p>
        </p:txBody>
      </p:sp>
      <p:sp>
        <p:nvSpPr>
          <p:cNvPr id="28674"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28675" name="Slayt Numarası Yer Tutucusu 4"/>
          <p:cNvSpPr>
            <a:spLocks noGrp="1"/>
          </p:cNvSpPr>
          <p:nvPr>
            <p:ph type="sldNum" sz="quarter" idx="12"/>
          </p:nvPr>
        </p:nvSpPr>
        <p:spPr>
          <a:noFill/>
          <a:ln>
            <a:miter lim="800000"/>
            <a:headEnd/>
            <a:tailEnd/>
          </a:ln>
        </p:spPr>
        <p:txBody>
          <a:bodyPr/>
          <a:lstStyle/>
          <a:p>
            <a:r>
              <a:rPr lang="en-US" smtClean="0"/>
              <a:t>6-</a:t>
            </a:r>
            <a:fld id="{80CDB852-0344-4493-9721-12307CA223AC}"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152400" y="120650"/>
            <a:ext cx="7162800" cy="1190625"/>
          </a:xfrm>
        </p:spPr>
        <p:txBody>
          <a:bodyPr>
            <a:normAutofit fontScale="90000"/>
          </a:bodyPr>
          <a:lstStyle/>
          <a:p>
            <a:pPr eaLnBrk="1" hangingPunct="1"/>
            <a:r>
              <a:rPr lang="en-US" smtClean="0">
                <a:solidFill>
                  <a:srgbClr val="000000"/>
                </a:solidFill>
              </a:rPr>
              <a:t>Table 6.2 </a:t>
            </a:r>
            <a:br>
              <a:rPr lang="en-US" smtClean="0">
                <a:solidFill>
                  <a:srgbClr val="000000"/>
                </a:solidFill>
              </a:rPr>
            </a:br>
            <a:r>
              <a:rPr lang="en-US" smtClean="0">
                <a:solidFill>
                  <a:srgbClr val="000000"/>
                </a:solidFill>
              </a:rPr>
              <a:t>Data on Selected Bonds</a:t>
            </a:r>
          </a:p>
        </p:txBody>
      </p:sp>
      <p:sp>
        <p:nvSpPr>
          <p:cNvPr id="29698"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29699" name="Slayt Numarası Yer Tutucusu 4"/>
          <p:cNvSpPr>
            <a:spLocks noGrp="1"/>
          </p:cNvSpPr>
          <p:nvPr>
            <p:ph type="sldNum" sz="quarter" idx="12"/>
          </p:nvPr>
        </p:nvSpPr>
        <p:spPr>
          <a:noFill/>
          <a:ln>
            <a:miter lim="800000"/>
            <a:headEnd/>
            <a:tailEnd/>
          </a:ln>
        </p:spPr>
        <p:txBody>
          <a:bodyPr/>
          <a:lstStyle/>
          <a:p>
            <a:r>
              <a:rPr lang="en-US" smtClean="0"/>
              <a:t>6-</a:t>
            </a:r>
            <a:fld id="{205A688F-B5FE-4CC3-AF7F-373F1C69830B}" type="slidenum">
              <a:rPr lang="en-US" smtClean="0"/>
              <a:pPr/>
              <a:t>24</a:t>
            </a:fld>
            <a:endParaRPr lang="en-US" smtClean="0"/>
          </a:p>
        </p:txBody>
      </p:sp>
      <p:pic>
        <p:nvPicPr>
          <p:cNvPr id="29701" name="Picture 4" descr="tab0602"/>
          <p:cNvPicPr>
            <a:picLocks noChangeAspect="1" noChangeArrowheads="1"/>
          </p:cNvPicPr>
          <p:nvPr/>
        </p:nvPicPr>
        <p:blipFill>
          <a:blip r:embed="rId2"/>
          <a:srcRect/>
          <a:stretch>
            <a:fillRect/>
          </a:stretch>
        </p:blipFill>
        <p:spPr bwMode="auto">
          <a:xfrm>
            <a:off x="381000" y="2590800"/>
            <a:ext cx="8382000" cy="270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Table 6.3 Moody’s and Standard &amp; Poor’s Bond Ratings</a:t>
            </a:r>
            <a:endParaRPr lang="en-US" smtClean="0">
              <a:solidFill>
                <a:srgbClr val="000000"/>
              </a:solidFill>
            </a:endParaRPr>
          </a:p>
        </p:txBody>
      </p:sp>
      <p:sp>
        <p:nvSpPr>
          <p:cNvPr id="30722"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30723" name="Slayt Numarası Yer Tutucusu 4"/>
          <p:cNvSpPr>
            <a:spLocks noGrp="1"/>
          </p:cNvSpPr>
          <p:nvPr>
            <p:ph type="sldNum" sz="quarter" idx="12"/>
          </p:nvPr>
        </p:nvSpPr>
        <p:spPr>
          <a:noFill/>
          <a:ln>
            <a:miter lim="800000"/>
            <a:headEnd/>
            <a:tailEnd/>
          </a:ln>
        </p:spPr>
        <p:txBody>
          <a:bodyPr/>
          <a:lstStyle/>
          <a:p>
            <a:r>
              <a:rPr lang="en-US" smtClean="0"/>
              <a:t>6-</a:t>
            </a:r>
            <a:fld id="{355B77BA-0FC2-44A7-B196-75D2AAADC293}" type="slidenum">
              <a:rPr lang="en-US" smtClean="0"/>
              <a:pPr/>
              <a:t>25</a:t>
            </a:fld>
            <a:endParaRPr lang="en-US" smtClean="0"/>
          </a:p>
        </p:txBody>
      </p:sp>
      <p:pic>
        <p:nvPicPr>
          <p:cNvPr id="30725" name="Picture 4" descr="tab0603"/>
          <p:cNvPicPr>
            <a:picLocks noChangeAspect="1" noChangeArrowheads="1"/>
          </p:cNvPicPr>
          <p:nvPr/>
        </p:nvPicPr>
        <p:blipFill>
          <a:blip r:embed="rId2"/>
          <a:srcRect/>
          <a:stretch>
            <a:fillRect/>
          </a:stretch>
        </p:blipFill>
        <p:spPr bwMode="auto">
          <a:xfrm>
            <a:off x="1160463" y="1639888"/>
            <a:ext cx="6823075"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152400" y="303213"/>
            <a:ext cx="7162800" cy="822325"/>
          </a:xfrm>
        </p:spPr>
        <p:txBody>
          <a:bodyPr>
            <a:normAutofit fontScale="90000"/>
          </a:bodyPr>
          <a:lstStyle/>
          <a:p>
            <a:pPr eaLnBrk="1" hangingPunct="1"/>
            <a:r>
              <a:rPr lang="en-US" sz="2400" smtClean="0">
                <a:solidFill>
                  <a:srgbClr val="000000"/>
                </a:solidFill>
              </a:rPr>
              <a:t>Table 6.4a Characteristics and Priority of Lender’s Claim of Traditional Types of Bonds</a:t>
            </a:r>
            <a:endParaRPr lang="en-US" smtClean="0">
              <a:solidFill>
                <a:srgbClr val="000000"/>
              </a:solidFill>
            </a:endParaRPr>
          </a:p>
        </p:txBody>
      </p:sp>
      <p:sp>
        <p:nvSpPr>
          <p:cNvPr id="31746"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31747" name="Slayt Numarası Yer Tutucusu 4"/>
          <p:cNvSpPr>
            <a:spLocks noGrp="1"/>
          </p:cNvSpPr>
          <p:nvPr>
            <p:ph type="sldNum" sz="quarter" idx="12"/>
          </p:nvPr>
        </p:nvSpPr>
        <p:spPr>
          <a:noFill/>
          <a:ln>
            <a:miter lim="800000"/>
            <a:headEnd/>
            <a:tailEnd/>
          </a:ln>
        </p:spPr>
        <p:txBody>
          <a:bodyPr/>
          <a:lstStyle/>
          <a:p>
            <a:r>
              <a:rPr lang="en-US" smtClean="0"/>
              <a:t>6-</a:t>
            </a:r>
            <a:fld id="{7C82DB4D-4CD5-454A-BEEA-4D58B16C4BFB}" type="slidenum">
              <a:rPr lang="en-US" smtClean="0"/>
              <a:pPr/>
              <a:t>26</a:t>
            </a:fld>
            <a:endParaRPr lang="en-US" smtClean="0"/>
          </a:p>
        </p:txBody>
      </p:sp>
      <p:pic>
        <p:nvPicPr>
          <p:cNvPr id="31749" name="Picture 9" descr="tab0604a"/>
          <p:cNvPicPr>
            <a:picLocks noChangeAspect="1" noChangeArrowheads="1"/>
          </p:cNvPicPr>
          <p:nvPr/>
        </p:nvPicPr>
        <p:blipFill>
          <a:blip r:embed="rId2"/>
          <a:srcRect/>
          <a:stretch>
            <a:fillRect/>
          </a:stretch>
        </p:blipFill>
        <p:spPr bwMode="auto">
          <a:xfrm>
            <a:off x="361950" y="2387600"/>
            <a:ext cx="8420100"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152400" y="303213"/>
            <a:ext cx="7162800" cy="822325"/>
          </a:xfrm>
        </p:spPr>
        <p:txBody>
          <a:bodyPr>
            <a:normAutofit fontScale="90000"/>
          </a:bodyPr>
          <a:lstStyle/>
          <a:p>
            <a:pPr eaLnBrk="1" hangingPunct="1"/>
            <a:r>
              <a:rPr lang="en-US" sz="2400" smtClean="0">
                <a:solidFill>
                  <a:srgbClr val="000000"/>
                </a:solidFill>
              </a:rPr>
              <a:t>Table 6.4b Characteristics and Priority of Lender’s Claim of Traditional Types of Bonds</a:t>
            </a:r>
            <a:endParaRPr lang="en-US" smtClean="0">
              <a:solidFill>
                <a:srgbClr val="000000"/>
              </a:solidFill>
            </a:endParaRPr>
          </a:p>
        </p:txBody>
      </p:sp>
      <p:sp>
        <p:nvSpPr>
          <p:cNvPr id="32770"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32771" name="Slayt Numarası Yer Tutucusu 4"/>
          <p:cNvSpPr>
            <a:spLocks noGrp="1"/>
          </p:cNvSpPr>
          <p:nvPr>
            <p:ph type="sldNum" sz="quarter" idx="12"/>
          </p:nvPr>
        </p:nvSpPr>
        <p:spPr>
          <a:noFill/>
          <a:ln>
            <a:miter lim="800000"/>
            <a:headEnd/>
            <a:tailEnd/>
          </a:ln>
        </p:spPr>
        <p:txBody>
          <a:bodyPr/>
          <a:lstStyle/>
          <a:p>
            <a:r>
              <a:rPr lang="en-US" smtClean="0"/>
              <a:t>6-</a:t>
            </a:r>
            <a:fld id="{B01BC0A3-17B1-4DF1-B585-288704EBED31}" type="slidenum">
              <a:rPr lang="en-US" smtClean="0"/>
              <a:pPr/>
              <a:t>27</a:t>
            </a:fld>
            <a:endParaRPr lang="en-US" smtClean="0"/>
          </a:p>
        </p:txBody>
      </p:sp>
      <p:pic>
        <p:nvPicPr>
          <p:cNvPr id="32773" name="Picture 4" descr="tab0604b"/>
          <p:cNvPicPr>
            <a:picLocks noChangeAspect="1" noChangeArrowheads="1"/>
          </p:cNvPicPr>
          <p:nvPr/>
        </p:nvPicPr>
        <p:blipFill>
          <a:blip r:embed="rId2"/>
          <a:srcRect/>
          <a:stretch>
            <a:fillRect/>
          </a:stretch>
        </p:blipFill>
        <p:spPr bwMode="auto">
          <a:xfrm>
            <a:off x="352425" y="2133600"/>
            <a:ext cx="8437563" cy="372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152400" y="120650"/>
            <a:ext cx="7162800" cy="1190625"/>
          </a:xfrm>
        </p:spPr>
        <p:txBody>
          <a:bodyPr>
            <a:normAutofit fontScale="90000"/>
          </a:bodyPr>
          <a:lstStyle/>
          <a:p>
            <a:pPr eaLnBrk="1" hangingPunct="1"/>
            <a:r>
              <a:rPr lang="en-US" smtClean="0">
                <a:solidFill>
                  <a:srgbClr val="000000"/>
                </a:solidFill>
              </a:rPr>
              <a:t>Table 6.5 Characteristics of Contemporary Types of Bonds</a:t>
            </a:r>
          </a:p>
        </p:txBody>
      </p:sp>
      <p:sp>
        <p:nvSpPr>
          <p:cNvPr id="33794"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33795" name="Slayt Numarası Yer Tutucusu 4"/>
          <p:cNvSpPr>
            <a:spLocks noGrp="1"/>
          </p:cNvSpPr>
          <p:nvPr>
            <p:ph type="sldNum" sz="quarter" idx="12"/>
          </p:nvPr>
        </p:nvSpPr>
        <p:spPr>
          <a:noFill/>
          <a:ln>
            <a:miter lim="800000"/>
            <a:headEnd/>
            <a:tailEnd/>
          </a:ln>
        </p:spPr>
        <p:txBody>
          <a:bodyPr/>
          <a:lstStyle/>
          <a:p>
            <a:r>
              <a:rPr lang="en-US" smtClean="0"/>
              <a:t>6-</a:t>
            </a:r>
            <a:fld id="{AF7872E3-7AE9-4742-8F32-12A788BEED02}" type="slidenum">
              <a:rPr lang="en-US" smtClean="0"/>
              <a:pPr/>
              <a:t>28</a:t>
            </a:fld>
            <a:endParaRPr lang="en-US" smtClean="0"/>
          </a:p>
        </p:txBody>
      </p:sp>
      <p:pic>
        <p:nvPicPr>
          <p:cNvPr id="33797" name="Picture 4" descr="tab0605"/>
          <p:cNvPicPr>
            <a:picLocks noChangeAspect="1" noChangeArrowheads="1"/>
          </p:cNvPicPr>
          <p:nvPr/>
        </p:nvPicPr>
        <p:blipFill>
          <a:blip r:embed="rId2"/>
          <a:srcRect/>
          <a:stretch>
            <a:fillRect/>
          </a:stretch>
        </p:blipFill>
        <p:spPr bwMode="auto">
          <a:xfrm>
            <a:off x="966788" y="1622425"/>
            <a:ext cx="7208837"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normAutofit fontScale="90000"/>
          </a:bodyPr>
          <a:lstStyle/>
          <a:p>
            <a:pPr eaLnBrk="1" hangingPunct="1"/>
            <a:r>
              <a:rPr lang="en-US" smtClean="0">
                <a:solidFill>
                  <a:srgbClr val="000000"/>
                </a:solidFill>
              </a:rPr>
              <a:t>Corporate Bonds: </a:t>
            </a:r>
            <a:br>
              <a:rPr lang="en-US" smtClean="0">
                <a:solidFill>
                  <a:srgbClr val="000000"/>
                </a:solidFill>
              </a:rPr>
            </a:br>
            <a:r>
              <a:rPr lang="en-US" smtClean="0">
                <a:solidFill>
                  <a:srgbClr val="000000"/>
                </a:solidFill>
              </a:rPr>
              <a:t>International Bond Issues</a:t>
            </a:r>
          </a:p>
        </p:txBody>
      </p:sp>
      <p:sp>
        <p:nvSpPr>
          <p:cNvPr id="34821" name="Rectangle 3"/>
          <p:cNvSpPr>
            <a:spLocks noGrp="1" noChangeArrowheads="1"/>
          </p:cNvSpPr>
          <p:nvPr>
            <p:ph idx="1"/>
          </p:nvPr>
        </p:nvSpPr>
        <p:spPr/>
        <p:txBody>
          <a:bodyPr/>
          <a:lstStyle/>
          <a:p>
            <a:pPr eaLnBrk="1" hangingPunct="1"/>
            <a:r>
              <a:rPr lang="en-US" sz="2400" smtClean="0">
                <a:solidFill>
                  <a:srgbClr val="000000"/>
                </a:solidFill>
                <a:latin typeface="Times New Roman" charset="0"/>
              </a:rPr>
              <a:t>Companies and governments borrow internationally by issuing bonds in two principal financial markets:</a:t>
            </a:r>
          </a:p>
          <a:p>
            <a:pPr lvl="1" eaLnBrk="1" hangingPunct="1"/>
            <a:r>
              <a:rPr lang="en-US" sz="2000" smtClean="0">
                <a:solidFill>
                  <a:srgbClr val="000000"/>
                </a:solidFill>
                <a:latin typeface="Times New Roman" charset="0"/>
              </a:rPr>
              <a:t>A </a:t>
            </a:r>
            <a:r>
              <a:rPr lang="en-US" sz="2000" b="1" smtClean="0">
                <a:solidFill>
                  <a:srgbClr val="000000"/>
                </a:solidFill>
                <a:latin typeface="Times New Roman" charset="0"/>
              </a:rPr>
              <a:t>Eurobond</a:t>
            </a:r>
            <a:r>
              <a:rPr lang="en-US" sz="2000" smtClean="0">
                <a:solidFill>
                  <a:srgbClr val="000000"/>
                </a:solidFill>
                <a:latin typeface="Times New Roman" charset="0"/>
              </a:rPr>
              <a:t> is a bond issued by an international borrower and sold to investors in countries with currencies other than the currency in which the bond is denominated.</a:t>
            </a:r>
          </a:p>
          <a:p>
            <a:pPr lvl="1" eaLnBrk="1" hangingPunct="1"/>
            <a:r>
              <a:rPr lang="en-US" sz="2000" smtClean="0">
                <a:solidFill>
                  <a:srgbClr val="000000"/>
                </a:solidFill>
                <a:latin typeface="Times New Roman" charset="0"/>
              </a:rPr>
              <a:t>In contrast, a </a:t>
            </a:r>
            <a:r>
              <a:rPr lang="en-US" sz="2000" b="1" smtClean="0">
                <a:solidFill>
                  <a:srgbClr val="000000"/>
                </a:solidFill>
                <a:latin typeface="Times New Roman" charset="0"/>
              </a:rPr>
              <a:t>foreign bond</a:t>
            </a:r>
            <a:r>
              <a:rPr lang="en-US" sz="2000" smtClean="0">
                <a:solidFill>
                  <a:srgbClr val="000000"/>
                </a:solidFill>
                <a:latin typeface="Times New Roman" charset="0"/>
              </a:rPr>
              <a:t> is a bond issued in a host country</a:t>
            </a:r>
            <a:r>
              <a:rPr lang="en-US" sz="2000" smtClean="0">
                <a:solidFill>
                  <a:srgbClr val="000000"/>
                </a:solidFill>
              </a:rPr>
              <a:t>’</a:t>
            </a:r>
            <a:r>
              <a:rPr lang="en-US" sz="2000" smtClean="0">
                <a:solidFill>
                  <a:srgbClr val="000000"/>
                </a:solidFill>
                <a:latin typeface="Times New Roman" charset="0"/>
              </a:rPr>
              <a:t>s financial market, in the host country</a:t>
            </a:r>
            <a:r>
              <a:rPr lang="en-US" sz="2000" smtClean="0">
                <a:solidFill>
                  <a:srgbClr val="000000"/>
                </a:solidFill>
              </a:rPr>
              <a:t>’</a:t>
            </a:r>
            <a:r>
              <a:rPr lang="en-US" sz="2000" smtClean="0">
                <a:solidFill>
                  <a:srgbClr val="000000"/>
                </a:solidFill>
                <a:latin typeface="Times New Roman" charset="0"/>
              </a:rPr>
              <a:t>s currency, by a foreign borrower.</a:t>
            </a:r>
          </a:p>
          <a:p>
            <a:pPr eaLnBrk="1" hangingPunct="1"/>
            <a:r>
              <a:rPr lang="en-US" sz="2400" smtClean="0">
                <a:solidFill>
                  <a:srgbClr val="000000"/>
                </a:solidFill>
                <a:latin typeface="Times New Roman" charset="0"/>
              </a:rPr>
              <a:t>Both markets give borrowers the opportunity to obtain large amounts of long-term debt financing quickly, in the currency of their choice and with flexible repayment terms.</a:t>
            </a:r>
            <a:endParaRPr lang="en-US" sz="2400" smtClean="0">
              <a:latin typeface="Times New Roman" charset="0"/>
            </a:endParaRPr>
          </a:p>
        </p:txBody>
      </p:sp>
      <p:sp>
        <p:nvSpPr>
          <p:cNvPr id="34818"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34819" name="Slayt Numarası Yer Tutucusu 4"/>
          <p:cNvSpPr>
            <a:spLocks noGrp="1"/>
          </p:cNvSpPr>
          <p:nvPr>
            <p:ph type="sldNum" sz="quarter" idx="12"/>
          </p:nvPr>
        </p:nvSpPr>
        <p:spPr>
          <a:noFill/>
          <a:ln>
            <a:miter lim="800000"/>
            <a:headEnd/>
            <a:tailEnd/>
          </a:ln>
        </p:spPr>
        <p:txBody>
          <a:bodyPr/>
          <a:lstStyle/>
          <a:p>
            <a:r>
              <a:rPr lang="en-US" smtClean="0"/>
              <a:t>6-</a:t>
            </a:r>
            <a:fld id="{8D4023F1-5763-48E9-B131-5C60CF320AFA}"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Interest Rates and Required Returns: The Real Rate of Interest</a:t>
            </a:r>
            <a:endParaRPr lang="en-US" smtClean="0">
              <a:solidFill>
                <a:srgbClr val="000000"/>
              </a:solidFill>
            </a:endParaRPr>
          </a:p>
        </p:txBody>
      </p:sp>
      <p:sp>
        <p:nvSpPr>
          <p:cNvPr id="8197" name="Rectangle 3"/>
          <p:cNvSpPr>
            <a:spLocks noGrp="1" noChangeArrowheads="1"/>
          </p:cNvSpPr>
          <p:nvPr>
            <p:ph idx="1"/>
          </p:nvPr>
        </p:nvSpPr>
        <p:spPr/>
        <p:txBody>
          <a:bodyPr>
            <a:normAutofit lnSpcReduction="10000"/>
          </a:bodyPr>
          <a:lstStyle/>
          <a:p>
            <a:pPr eaLnBrk="1" hangingPunct="1"/>
            <a:r>
              <a:rPr lang="en-US" sz="2800" smtClean="0">
                <a:solidFill>
                  <a:srgbClr val="000000"/>
                </a:solidFill>
                <a:latin typeface="Times New Roman" charset="0"/>
              </a:rPr>
              <a:t>The </a:t>
            </a:r>
            <a:r>
              <a:rPr lang="en-US" sz="2800" b="1" smtClean="0">
                <a:solidFill>
                  <a:srgbClr val="000000"/>
                </a:solidFill>
                <a:latin typeface="Times New Roman" charset="0"/>
              </a:rPr>
              <a:t>real rate of interest </a:t>
            </a:r>
            <a:r>
              <a:rPr lang="en-US" sz="2800" smtClean="0">
                <a:solidFill>
                  <a:srgbClr val="000000"/>
                </a:solidFill>
                <a:latin typeface="Times New Roman" charset="0"/>
              </a:rPr>
              <a:t>is the rate that creates equilibrium between the supply of savings and the demand for investment funds in a perfect world, without inflation, where suppliers and demanders of funds have no liquidity preferences and there is no risk.</a:t>
            </a:r>
          </a:p>
          <a:p>
            <a:pPr eaLnBrk="1" hangingPunct="1"/>
            <a:r>
              <a:rPr lang="en-US" sz="2800" smtClean="0">
                <a:solidFill>
                  <a:srgbClr val="000000"/>
                </a:solidFill>
                <a:latin typeface="Times New Roman" charset="0"/>
              </a:rPr>
              <a:t>The real rate of interest changes with changing economic conditions, tastes, and preferences. </a:t>
            </a:r>
          </a:p>
          <a:p>
            <a:pPr eaLnBrk="1" hangingPunct="1"/>
            <a:r>
              <a:rPr lang="en-US" sz="2800" smtClean="0">
                <a:solidFill>
                  <a:srgbClr val="000000"/>
                </a:solidFill>
                <a:latin typeface="Times New Roman" charset="0"/>
              </a:rPr>
              <a:t>The supply-demand</a:t>
            </a:r>
            <a:r>
              <a:rPr lang="en-US" sz="2800" b="1" smtClean="0">
                <a:solidFill>
                  <a:srgbClr val="000000"/>
                </a:solidFill>
                <a:latin typeface="Times New Roman" charset="0"/>
              </a:rPr>
              <a:t> </a:t>
            </a:r>
            <a:r>
              <a:rPr lang="en-US" sz="2800" smtClean="0">
                <a:solidFill>
                  <a:srgbClr val="000000"/>
                </a:solidFill>
                <a:latin typeface="Times New Roman" charset="0"/>
              </a:rPr>
              <a:t>relationship that determines the real rate is shown in Figure 6.1 on the following slide.</a:t>
            </a:r>
          </a:p>
        </p:txBody>
      </p:sp>
      <p:sp>
        <p:nvSpPr>
          <p:cNvPr id="8194"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8195" name="Slayt Numarası Yer Tutucusu 4"/>
          <p:cNvSpPr>
            <a:spLocks noGrp="1"/>
          </p:cNvSpPr>
          <p:nvPr>
            <p:ph type="sldNum" sz="quarter" idx="12"/>
          </p:nvPr>
        </p:nvSpPr>
        <p:spPr>
          <a:noFill/>
          <a:ln>
            <a:miter lim="800000"/>
            <a:headEnd/>
            <a:tailEnd/>
          </a:ln>
        </p:spPr>
        <p:txBody>
          <a:bodyPr/>
          <a:lstStyle/>
          <a:p>
            <a:r>
              <a:rPr lang="en-US" smtClean="0"/>
              <a:t>6-</a:t>
            </a:r>
            <a:fld id="{DB3427FE-B5F0-4A04-863A-F94194C29A21}"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smtClean="0">
                <a:solidFill>
                  <a:srgbClr val="000000"/>
                </a:solidFill>
              </a:rPr>
              <a:t>Valuation Fundamentals</a:t>
            </a:r>
          </a:p>
        </p:txBody>
      </p:sp>
      <p:sp>
        <p:nvSpPr>
          <p:cNvPr id="35845" name="Rectangle 3"/>
          <p:cNvSpPr>
            <a:spLocks noGrp="1" noChangeArrowheads="1"/>
          </p:cNvSpPr>
          <p:nvPr>
            <p:ph idx="1"/>
          </p:nvPr>
        </p:nvSpPr>
        <p:spPr/>
        <p:txBody>
          <a:bodyPr/>
          <a:lstStyle/>
          <a:p>
            <a:pPr marL="342900" indent="-342900" eaLnBrk="1" hangingPunct="1"/>
            <a:r>
              <a:rPr lang="en-US" sz="2800" b="1" smtClean="0">
                <a:solidFill>
                  <a:srgbClr val="000000"/>
                </a:solidFill>
                <a:latin typeface="Times New Roman" charset="0"/>
              </a:rPr>
              <a:t>Valuation</a:t>
            </a:r>
            <a:r>
              <a:rPr lang="en-US" sz="2800" smtClean="0">
                <a:solidFill>
                  <a:srgbClr val="000000"/>
                </a:solidFill>
                <a:latin typeface="Times New Roman" charset="0"/>
              </a:rPr>
              <a:t> is the process that links risk and return to determine the worth of an asset.</a:t>
            </a:r>
            <a:endParaRPr lang="en-US" sz="2800" b="1" i="1" smtClean="0">
              <a:solidFill>
                <a:srgbClr val="000000"/>
              </a:solidFill>
              <a:latin typeface="Times New Roman" charset="0"/>
            </a:endParaRPr>
          </a:p>
          <a:p>
            <a:pPr marL="342900" indent="-342900" eaLnBrk="1" hangingPunct="1"/>
            <a:r>
              <a:rPr lang="en-US" sz="2800" smtClean="0">
                <a:solidFill>
                  <a:srgbClr val="000000"/>
                </a:solidFill>
                <a:latin typeface="Times New Roman" charset="0"/>
              </a:rPr>
              <a:t>There are three key inputs to the valuation process: </a:t>
            </a:r>
          </a:p>
          <a:p>
            <a:pPr marL="993775" lvl="1" indent="-422275" eaLnBrk="1" hangingPunct="1">
              <a:buFont typeface="Arial" charset="0"/>
              <a:buAutoNum type="arabicPeriod"/>
            </a:pPr>
            <a:r>
              <a:rPr lang="en-US" sz="2400" smtClean="0">
                <a:solidFill>
                  <a:srgbClr val="000000"/>
                </a:solidFill>
                <a:latin typeface="Times New Roman" charset="0"/>
              </a:rPr>
              <a:t>Cash flows (returns)</a:t>
            </a:r>
          </a:p>
          <a:p>
            <a:pPr marL="993775" lvl="1" indent="-422275" eaLnBrk="1" hangingPunct="1">
              <a:buFont typeface="Arial" charset="0"/>
              <a:buAutoNum type="arabicPeriod"/>
            </a:pPr>
            <a:r>
              <a:rPr lang="en-US" sz="2400" smtClean="0">
                <a:solidFill>
                  <a:srgbClr val="000000"/>
                </a:solidFill>
                <a:latin typeface="Times New Roman" charset="0"/>
              </a:rPr>
              <a:t>Timing</a:t>
            </a:r>
          </a:p>
          <a:p>
            <a:pPr marL="993775" lvl="1" indent="-422275" eaLnBrk="1" hangingPunct="1">
              <a:buFont typeface="Arial" charset="0"/>
              <a:buAutoNum type="arabicPeriod"/>
            </a:pPr>
            <a:r>
              <a:rPr lang="en-US" sz="2400" smtClean="0">
                <a:solidFill>
                  <a:srgbClr val="000000"/>
                </a:solidFill>
                <a:latin typeface="Times New Roman" charset="0"/>
              </a:rPr>
              <a:t>A measure of risk, which determines the required return</a:t>
            </a:r>
          </a:p>
        </p:txBody>
      </p:sp>
      <p:sp>
        <p:nvSpPr>
          <p:cNvPr id="35842"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35843" name="Slayt Numarası Yer Tutucusu 4"/>
          <p:cNvSpPr>
            <a:spLocks noGrp="1"/>
          </p:cNvSpPr>
          <p:nvPr>
            <p:ph type="sldNum" sz="quarter" idx="12"/>
          </p:nvPr>
        </p:nvSpPr>
        <p:spPr>
          <a:noFill/>
          <a:ln>
            <a:miter lim="800000"/>
            <a:headEnd/>
            <a:tailEnd/>
          </a:ln>
        </p:spPr>
        <p:txBody>
          <a:bodyPr/>
          <a:lstStyle/>
          <a:p>
            <a:r>
              <a:rPr lang="en-US" smtClean="0"/>
              <a:t>6-</a:t>
            </a:r>
            <a:fld id="{72F5B337-12F9-4BF2-A958-F1998A207D7A}"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smtClean="0">
                <a:solidFill>
                  <a:srgbClr val="000000"/>
                </a:solidFill>
              </a:rPr>
              <a:t>Basic Valuation Model</a:t>
            </a:r>
          </a:p>
        </p:txBody>
      </p:sp>
      <p:sp>
        <p:nvSpPr>
          <p:cNvPr id="36869" name="Rectangle 3"/>
          <p:cNvSpPr>
            <a:spLocks noGrp="1" noChangeArrowheads="1"/>
          </p:cNvSpPr>
          <p:nvPr>
            <p:ph idx="1"/>
          </p:nvPr>
        </p:nvSpPr>
        <p:spPr>
          <a:xfrm>
            <a:off x="152400" y="1479550"/>
            <a:ext cx="8839200" cy="4648200"/>
          </a:xfrm>
        </p:spPr>
        <p:txBody>
          <a:bodyPr/>
          <a:lstStyle/>
          <a:p>
            <a:pPr eaLnBrk="1" hangingPunct="1">
              <a:tabLst>
                <a:tab pos="171450" algn="l"/>
                <a:tab pos="395288" algn="r"/>
              </a:tabLst>
            </a:pPr>
            <a:r>
              <a:rPr lang="en-US" sz="2400" smtClean="0">
                <a:solidFill>
                  <a:srgbClr val="000000"/>
                </a:solidFill>
                <a:latin typeface="Times New Roman" charset="0"/>
              </a:rPr>
              <a:t>The value of any asset is the present value of all future cash flows it is expected to provide over the relevant time period.</a:t>
            </a:r>
          </a:p>
          <a:p>
            <a:pPr eaLnBrk="1" hangingPunct="1">
              <a:tabLst>
                <a:tab pos="171450" algn="l"/>
                <a:tab pos="395288" algn="r"/>
              </a:tabLst>
            </a:pPr>
            <a:r>
              <a:rPr lang="en-US" sz="2400" smtClean="0">
                <a:solidFill>
                  <a:srgbClr val="000000"/>
                </a:solidFill>
                <a:latin typeface="Times New Roman" charset="0"/>
              </a:rPr>
              <a:t>The value of any asset at time zero, </a:t>
            </a:r>
            <a:r>
              <a:rPr lang="en-US" sz="2400" i="1" smtClean="0">
                <a:solidFill>
                  <a:srgbClr val="000000"/>
                </a:solidFill>
                <a:latin typeface="Times New Roman" charset="0"/>
              </a:rPr>
              <a:t>V</a:t>
            </a:r>
            <a:r>
              <a:rPr lang="en-US" sz="2400" baseline="-25000" smtClean="0">
                <a:solidFill>
                  <a:srgbClr val="000000"/>
                </a:solidFill>
                <a:latin typeface="Times New Roman" charset="0"/>
              </a:rPr>
              <a:t>0</a:t>
            </a:r>
            <a:r>
              <a:rPr lang="en-US" sz="2400" smtClean="0">
                <a:solidFill>
                  <a:srgbClr val="000000"/>
                </a:solidFill>
                <a:latin typeface="Times New Roman" charset="0"/>
              </a:rPr>
              <a:t>, can be expressed as</a:t>
            </a:r>
            <a:br>
              <a:rPr lang="en-US" sz="2400" smtClean="0">
                <a:solidFill>
                  <a:srgbClr val="000000"/>
                </a:solidFill>
                <a:latin typeface="Times New Roman" charset="0"/>
              </a:rPr>
            </a:br>
            <a:r>
              <a:rPr lang="en-US" sz="2400" smtClean="0">
                <a:solidFill>
                  <a:srgbClr val="000000"/>
                </a:solidFill>
                <a:latin typeface="Times New Roman" charset="0"/>
              </a:rPr>
              <a:t/>
            </a:r>
            <a:br>
              <a:rPr lang="en-US" sz="2400" smtClean="0">
                <a:solidFill>
                  <a:srgbClr val="000000"/>
                </a:solidFill>
                <a:latin typeface="Times New Roman" charset="0"/>
              </a:rPr>
            </a:br>
            <a:r>
              <a:rPr lang="en-US" sz="2400" smtClean="0">
                <a:solidFill>
                  <a:srgbClr val="000000"/>
                </a:solidFill>
                <a:latin typeface="Times New Roman" charset="0"/>
              </a:rPr>
              <a:t/>
            </a:r>
            <a:br>
              <a:rPr lang="en-US" sz="2400" smtClean="0">
                <a:solidFill>
                  <a:srgbClr val="000000"/>
                </a:solidFill>
                <a:latin typeface="Times New Roman" charset="0"/>
              </a:rPr>
            </a:br>
            <a:endParaRPr lang="en-US" sz="2400" smtClean="0">
              <a:solidFill>
                <a:srgbClr val="000000"/>
              </a:solidFill>
              <a:latin typeface="Times New Roman" charset="0"/>
            </a:endParaRPr>
          </a:p>
          <a:p>
            <a:pPr eaLnBrk="1" hangingPunct="1">
              <a:buFontTx/>
              <a:buNone/>
              <a:tabLst>
                <a:tab pos="171450" algn="l"/>
                <a:tab pos="395288" algn="r"/>
              </a:tabLst>
            </a:pPr>
            <a:r>
              <a:rPr lang="en-US" sz="2400" smtClean="0">
                <a:latin typeface="Times New Roman" charset="0"/>
              </a:rPr>
              <a:t>		where</a:t>
            </a:r>
          </a:p>
          <a:p>
            <a:pPr eaLnBrk="1" hangingPunct="1">
              <a:buFontTx/>
              <a:buNone/>
              <a:tabLst>
                <a:tab pos="171450" algn="l"/>
                <a:tab pos="395288" algn="r"/>
              </a:tabLst>
            </a:pPr>
            <a:r>
              <a:rPr lang="en-US" sz="2400" i="1" smtClean="0">
                <a:solidFill>
                  <a:srgbClr val="000000"/>
                </a:solidFill>
                <a:latin typeface="Times New Roman" charset="0"/>
              </a:rPr>
              <a:t> 			</a:t>
            </a:r>
            <a:endParaRPr lang="en-US" sz="2400" smtClean="0">
              <a:solidFill>
                <a:srgbClr val="000000"/>
              </a:solidFill>
              <a:latin typeface="Times New Roman" charset="0"/>
            </a:endParaRPr>
          </a:p>
        </p:txBody>
      </p:sp>
      <p:sp>
        <p:nvSpPr>
          <p:cNvPr id="36866"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36867" name="Slayt Numarası Yer Tutucusu 4"/>
          <p:cNvSpPr>
            <a:spLocks noGrp="1"/>
          </p:cNvSpPr>
          <p:nvPr>
            <p:ph type="sldNum" sz="quarter" idx="12"/>
          </p:nvPr>
        </p:nvSpPr>
        <p:spPr>
          <a:noFill/>
          <a:ln>
            <a:miter lim="800000"/>
            <a:headEnd/>
            <a:tailEnd/>
          </a:ln>
        </p:spPr>
        <p:txBody>
          <a:bodyPr/>
          <a:lstStyle/>
          <a:p>
            <a:r>
              <a:rPr lang="en-US" smtClean="0"/>
              <a:t>6-</a:t>
            </a:r>
            <a:fld id="{94A783EF-E1A9-4C60-A87B-4D458FB3D1F5}" type="slidenum">
              <a:rPr lang="en-US" smtClean="0"/>
              <a:pPr/>
              <a:t>31</a:t>
            </a:fld>
            <a:endParaRPr lang="en-US" smtClean="0"/>
          </a:p>
        </p:txBody>
      </p:sp>
      <p:pic>
        <p:nvPicPr>
          <p:cNvPr id="36870" name="Picture 4" descr="eq0603"/>
          <p:cNvPicPr>
            <a:picLocks noChangeAspect="1" noChangeArrowheads="1"/>
          </p:cNvPicPr>
          <p:nvPr/>
        </p:nvPicPr>
        <p:blipFill>
          <a:blip r:embed="rId2"/>
          <a:srcRect/>
          <a:stretch>
            <a:fillRect/>
          </a:stretch>
        </p:blipFill>
        <p:spPr bwMode="auto">
          <a:xfrm>
            <a:off x="2141538" y="3025775"/>
            <a:ext cx="4859337" cy="860425"/>
          </a:xfrm>
          <a:prstGeom prst="rect">
            <a:avLst/>
          </a:prstGeom>
          <a:noFill/>
          <a:ln w="9525">
            <a:noFill/>
            <a:miter lim="800000"/>
            <a:headEnd/>
            <a:tailEnd/>
          </a:ln>
        </p:spPr>
      </p:pic>
      <p:graphicFrame>
        <p:nvGraphicFramePr>
          <p:cNvPr id="193724" name="Group 188"/>
          <p:cNvGraphicFramePr>
            <a:graphicFrameLocks noGrp="1"/>
          </p:cNvGraphicFramePr>
          <p:nvPr/>
        </p:nvGraphicFramePr>
        <p:xfrm>
          <a:off x="1066800" y="4419600"/>
          <a:ext cx="7010400" cy="1829277"/>
        </p:xfrm>
        <a:graphic>
          <a:graphicData uri="http://schemas.openxmlformats.org/drawingml/2006/table">
            <a:tbl>
              <a:tblPr/>
              <a:tblGrid>
                <a:gridCol w="914400"/>
                <a:gridCol w="304800"/>
                <a:gridCol w="5791200"/>
              </a:tblGrid>
              <a:tr h="365919">
                <a:tc>
                  <a:txBody>
                    <a:bodyPr/>
                    <a:lstStyle/>
                    <a:p>
                      <a:pPr marL="0" marR="0" lvl="0" indent="0" algn="r" defTabSz="914400" rtl="0" eaLnBrk="1" fontAlgn="base" latinLnBrk="0" hangingPunct="1">
                        <a:lnSpc>
                          <a:spcPct val="100000"/>
                        </a:lnSpc>
                        <a:spcBef>
                          <a:spcPts val="200"/>
                        </a:spcBef>
                        <a:spcAft>
                          <a:spcPts val="20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v</a:t>
                      </a:r>
                      <a:r>
                        <a:rPr kumimoji="0" lang="en-US" sz="2400" b="0" i="0" u="none" strike="noStrike" cap="none" normalizeH="0" baseline="-25000" smtClean="0">
                          <a:ln>
                            <a:noFill/>
                          </a:ln>
                          <a:solidFill>
                            <a:srgbClr val="000000"/>
                          </a:solidFill>
                          <a:effectLst/>
                          <a:latin typeface="Times New Roman" charset="0"/>
                          <a:ea typeface="ＭＳ Ｐゴシック" charset="-128"/>
                        </a:rPr>
                        <a:t>0</a:t>
                      </a:r>
                    </a:p>
                  </a:txBody>
                  <a:tcPr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2400" b="0" i="0" u="none" strike="noStrike" cap="none" normalizeH="0" baseline="0" smtClean="0">
                          <a:ln>
                            <a:noFill/>
                          </a:ln>
                          <a:solidFill>
                            <a:srgbClr val="000000"/>
                          </a:solidFill>
                          <a:effectLst/>
                          <a:latin typeface="Times" charset="0"/>
                          <a:ea typeface="ＭＳ Ｐゴシック" charset="-128"/>
                        </a:rPr>
                        <a:t>Value of the asset at time zero</a:t>
                      </a:r>
                    </a:p>
                  </a:txBody>
                  <a:tcPr marT="0" marB="0" horzOverflow="overflow">
                    <a:lnL>
                      <a:noFill/>
                    </a:lnL>
                    <a:lnR cap="flat">
                      <a:noFill/>
                    </a:lnR>
                    <a:lnT cap="flat">
                      <a:noFill/>
                    </a:lnT>
                    <a:lnB>
                      <a:noFill/>
                    </a:lnB>
                    <a:lnTlToBr>
                      <a:noFill/>
                    </a:lnTlToBr>
                    <a:lnBlToTr>
                      <a:noFill/>
                    </a:lnBlToTr>
                    <a:noFill/>
                  </a:tcPr>
                </a:tc>
              </a:tr>
              <a:tr h="365919">
                <a:tc>
                  <a:txBody>
                    <a:bodyPr/>
                    <a:lstStyle/>
                    <a:p>
                      <a:pPr marL="0" marR="0" lvl="0" indent="0" algn="r" defTabSz="914400" rtl="0" eaLnBrk="1" fontAlgn="base" latinLnBrk="0" hangingPunct="1">
                        <a:lnSpc>
                          <a:spcPct val="100000"/>
                        </a:lnSpc>
                        <a:spcBef>
                          <a:spcPts val="200"/>
                        </a:spcBef>
                        <a:spcAft>
                          <a:spcPts val="20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CF</a:t>
                      </a:r>
                      <a:r>
                        <a:rPr kumimoji="0" lang="en-US" sz="2400" b="0" i="1" u="none" strike="noStrike" cap="none" normalizeH="0" baseline="-25000" smtClean="0">
                          <a:ln>
                            <a:noFill/>
                          </a:ln>
                          <a:solidFill>
                            <a:srgbClr val="000000"/>
                          </a:solidFill>
                          <a:effectLst/>
                          <a:latin typeface="Times New Roman" charset="0"/>
                          <a:ea typeface="ＭＳ Ｐゴシック" charset="-128"/>
                        </a:rPr>
                        <a:t>T</a:t>
                      </a:r>
                    </a:p>
                  </a:txBody>
                  <a:tcPr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2400" b="0" i="0" u="none" strike="noStrike" cap="none" normalizeH="0" baseline="0" smtClean="0">
                          <a:ln>
                            <a:noFill/>
                          </a:ln>
                          <a:solidFill>
                            <a:schemeClr val="tx1"/>
                          </a:solidFill>
                          <a:effectLst/>
                          <a:latin typeface="Times" charset="0"/>
                          <a:ea typeface="ＭＳ Ｐゴシック" charset="-128"/>
                        </a:rPr>
                        <a:t>cash flow </a:t>
                      </a:r>
                      <a:r>
                        <a:rPr kumimoji="0" lang="en-US" sz="2400" b="0" i="1" u="none" strike="noStrike" cap="none" normalizeH="0" baseline="0" smtClean="0">
                          <a:ln>
                            <a:noFill/>
                          </a:ln>
                          <a:solidFill>
                            <a:schemeClr val="tx1"/>
                          </a:solidFill>
                          <a:effectLst/>
                          <a:latin typeface="Times" charset="0"/>
                          <a:ea typeface="ＭＳ Ｐゴシック" charset="-128"/>
                        </a:rPr>
                        <a:t>expected</a:t>
                      </a:r>
                      <a:r>
                        <a:rPr kumimoji="0" lang="en-US" sz="2400" b="0" i="0" u="none" strike="noStrike" cap="none" normalizeH="0" baseline="0" smtClean="0">
                          <a:ln>
                            <a:noFill/>
                          </a:ln>
                          <a:solidFill>
                            <a:schemeClr val="tx1"/>
                          </a:solidFill>
                          <a:effectLst/>
                          <a:latin typeface="Times" charset="0"/>
                          <a:ea typeface="ＭＳ Ｐゴシック" charset="-128"/>
                        </a:rPr>
                        <a:t> at the end of year </a:t>
                      </a:r>
                      <a:r>
                        <a:rPr kumimoji="0" lang="en-US" sz="2400" b="0" i="1" u="none" strike="noStrike" cap="none" normalizeH="0" baseline="0" smtClean="0">
                          <a:ln>
                            <a:noFill/>
                          </a:ln>
                          <a:solidFill>
                            <a:schemeClr val="tx1"/>
                          </a:solidFill>
                          <a:effectLst/>
                          <a:latin typeface="Times" charset="0"/>
                          <a:ea typeface="ＭＳ Ｐゴシック" charset="-128"/>
                        </a:rPr>
                        <a:t>t</a:t>
                      </a:r>
                    </a:p>
                  </a:txBody>
                  <a:tcPr marT="0" marB="0" horzOverflow="overflow">
                    <a:lnL>
                      <a:noFill/>
                    </a:lnL>
                    <a:lnR cap="flat">
                      <a:noFill/>
                    </a:lnR>
                    <a:lnT>
                      <a:noFill/>
                    </a:lnT>
                    <a:lnB>
                      <a:noFill/>
                    </a:lnB>
                    <a:lnTlToBr>
                      <a:noFill/>
                    </a:lnTlToBr>
                    <a:lnBlToTr>
                      <a:noFill/>
                    </a:lnBlToTr>
                    <a:noFill/>
                  </a:tcPr>
                </a:tc>
              </a:tr>
              <a:tr h="365919">
                <a:tc>
                  <a:txBody>
                    <a:bodyPr/>
                    <a:lstStyle/>
                    <a:p>
                      <a:pPr marL="0" marR="0" lvl="0" indent="0" algn="r" defTabSz="914400" rtl="0" eaLnBrk="1" fontAlgn="base" latinLnBrk="0" hangingPunct="1">
                        <a:lnSpc>
                          <a:spcPct val="100000"/>
                        </a:lnSpc>
                        <a:spcBef>
                          <a:spcPts val="200"/>
                        </a:spcBef>
                        <a:spcAft>
                          <a:spcPts val="20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r</a:t>
                      </a:r>
                    </a:p>
                  </a:txBody>
                  <a:tcPr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b="0" i="0" u="none" strike="noStrike" cap="none" normalizeH="0" baseline="0" smtClean="0">
                          <a:ln>
                            <a:noFill/>
                          </a:ln>
                          <a:solidFill>
                            <a:schemeClr val="tx1"/>
                          </a:solidFill>
                          <a:effectLst/>
                          <a:latin typeface="Times" charset="0"/>
                          <a:ea typeface="ＭＳ Ｐゴシック" charset="-128"/>
                        </a:rPr>
                        <a:t>appropriate required return (discount rate)</a:t>
                      </a:r>
                    </a:p>
                  </a:txBody>
                  <a:tcPr marT="0" marB="0" horzOverflow="overflow">
                    <a:lnL>
                      <a:noFill/>
                    </a:lnL>
                    <a:lnR cap="flat">
                      <a:noFill/>
                    </a:lnR>
                    <a:lnT>
                      <a:noFill/>
                    </a:lnT>
                    <a:lnB>
                      <a:noFill/>
                    </a:lnB>
                    <a:lnTlToBr>
                      <a:noFill/>
                    </a:lnTlToBr>
                    <a:lnBlToTr>
                      <a:noFill/>
                    </a:lnBlToTr>
                    <a:noFill/>
                  </a:tcPr>
                </a:tc>
              </a:tr>
              <a:tr h="365919">
                <a:tc>
                  <a:txBody>
                    <a:bodyPr/>
                    <a:lstStyle/>
                    <a:p>
                      <a:pPr marL="0" marR="0" lvl="0" indent="0" algn="r" defTabSz="914400" rtl="0" eaLnBrk="1" fontAlgn="base" latinLnBrk="0" hangingPunct="1">
                        <a:lnSpc>
                          <a:spcPct val="100000"/>
                        </a:lnSpc>
                        <a:spcBef>
                          <a:spcPts val="200"/>
                        </a:spcBef>
                        <a:spcAft>
                          <a:spcPts val="20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n</a:t>
                      </a:r>
                    </a:p>
                  </a:txBody>
                  <a:tcPr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T="0" marB="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2400" b="0" i="0" u="none" strike="noStrike" cap="none" normalizeH="0" baseline="0" smtClean="0">
                          <a:ln>
                            <a:noFill/>
                          </a:ln>
                          <a:solidFill>
                            <a:schemeClr val="tx1"/>
                          </a:solidFill>
                          <a:effectLst/>
                          <a:latin typeface="Times" charset="0"/>
                          <a:ea typeface="ＭＳ Ｐゴシック" charset="-128"/>
                        </a:rPr>
                        <a:t>relevant time period</a:t>
                      </a:r>
                    </a:p>
                  </a:txBody>
                  <a:tcPr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normAutofit fontScale="90000"/>
          </a:bodyPr>
          <a:lstStyle/>
          <a:p>
            <a:pPr eaLnBrk="1" hangingPunct="1"/>
            <a:r>
              <a:rPr lang="en-US" smtClean="0">
                <a:solidFill>
                  <a:srgbClr val="000000"/>
                </a:solidFill>
              </a:rPr>
              <a:t>Bond Valuation: Bond Fundamentals</a:t>
            </a:r>
          </a:p>
        </p:txBody>
      </p:sp>
      <p:sp>
        <p:nvSpPr>
          <p:cNvPr id="37893" name="Rectangle 3"/>
          <p:cNvSpPr>
            <a:spLocks noGrp="1" noChangeArrowheads="1"/>
          </p:cNvSpPr>
          <p:nvPr>
            <p:ph idx="1"/>
          </p:nvPr>
        </p:nvSpPr>
        <p:spPr/>
        <p:txBody>
          <a:bodyPr/>
          <a:lstStyle/>
          <a:p>
            <a:pPr eaLnBrk="1" hangingPunct="1"/>
            <a:r>
              <a:rPr lang="en-US" sz="2800" smtClean="0">
                <a:solidFill>
                  <a:srgbClr val="000000"/>
                </a:solidFill>
                <a:latin typeface="Times New Roman" charset="0"/>
              </a:rPr>
              <a:t>As noted earlier, bonds are long-term debt instruments used by businesses and government to raise large sums of money, typically from a diverse group of lenders.</a:t>
            </a:r>
          </a:p>
          <a:p>
            <a:pPr eaLnBrk="1" hangingPunct="1"/>
            <a:r>
              <a:rPr lang="en-US" sz="2800" smtClean="0">
                <a:solidFill>
                  <a:srgbClr val="000000"/>
                </a:solidFill>
                <a:latin typeface="Times New Roman" charset="0"/>
              </a:rPr>
              <a:t>Most bonds pay interest semiannually at a stated coupon interest rate, have an initial maturity of 10 to 30 years, and have a par value of $1,000 that must be repaid at maturity.</a:t>
            </a:r>
          </a:p>
        </p:txBody>
      </p:sp>
      <p:sp>
        <p:nvSpPr>
          <p:cNvPr id="37890"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37891" name="Slayt Numarası Yer Tutucusu 4"/>
          <p:cNvSpPr>
            <a:spLocks noGrp="1"/>
          </p:cNvSpPr>
          <p:nvPr>
            <p:ph type="sldNum" sz="quarter" idx="12"/>
          </p:nvPr>
        </p:nvSpPr>
        <p:spPr>
          <a:noFill/>
          <a:ln>
            <a:miter lim="800000"/>
            <a:headEnd/>
            <a:tailEnd/>
          </a:ln>
        </p:spPr>
        <p:txBody>
          <a:bodyPr/>
          <a:lstStyle/>
          <a:p>
            <a:r>
              <a:rPr lang="en-US" smtClean="0"/>
              <a:t>6-</a:t>
            </a:r>
            <a:fld id="{57A23079-AEB5-4C17-86C2-13FB0528DDC0}"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normAutofit fontScale="90000"/>
          </a:bodyPr>
          <a:lstStyle/>
          <a:p>
            <a:pPr eaLnBrk="1" hangingPunct="1"/>
            <a:r>
              <a:rPr lang="en-US" smtClean="0">
                <a:solidFill>
                  <a:srgbClr val="000000"/>
                </a:solidFill>
              </a:rPr>
              <a:t>Bond Valuation: Basic Bond Valuation</a:t>
            </a:r>
          </a:p>
        </p:txBody>
      </p:sp>
      <p:sp>
        <p:nvSpPr>
          <p:cNvPr id="38917" name="Rectangle 3"/>
          <p:cNvSpPr>
            <a:spLocks noGrp="1" noChangeArrowheads="1"/>
          </p:cNvSpPr>
          <p:nvPr>
            <p:ph idx="1"/>
          </p:nvPr>
        </p:nvSpPr>
        <p:spPr/>
        <p:txBody>
          <a:bodyPr/>
          <a:lstStyle/>
          <a:p>
            <a:pPr marL="0" indent="0" eaLnBrk="1" hangingPunct="1">
              <a:buFontTx/>
              <a:buNone/>
            </a:pPr>
            <a:r>
              <a:rPr lang="en-US" sz="2800" smtClean="0">
                <a:solidFill>
                  <a:srgbClr val="000000"/>
                </a:solidFill>
                <a:latin typeface="Times New Roman" charset="0"/>
              </a:rPr>
              <a:t>The basic model for the value, </a:t>
            </a:r>
            <a:r>
              <a:rPr lang="en-US" sz="2800" i="1" smtClean="0">
                <a:solidFill>
                  <a:srgbClr val="000000"/>
                </a:solidFill>
                <a:latin typeface="Times New Roman" charset="0"/>
              </a:rPr>
              <a:t>B</a:t>
            </a:r>
            <a:r>
              <a:rPr lang="en-US" sz="2800" baseline="-25000" smtClean="0">
                <a:solidFill>
                  <a:srgbClr val="000000"/>
                </a:solidFill>
                <a:latin typeface="Times New Roman" charset="0"/>
              </a:rPr>
              <a:t>0</a:t>
            </a:r>
            <a:r>
              <a:rPr lang="en-US" sz="2800" smtClean="0">
                <a:solidFill>
                  <a:srgbClr val="000000"/>
                </a:solidFill>
                <a:latin typeface="Times New Roman" charset="0"/>
              </a:rPr>
              <a:t>, of a bond is given by the following equation:</a:t>
            </a:r>
          </a:p>
          <a:p>
            <a:pPr marL="0" indent="0" eaLnBrk="1" hangingPunct="1">
              <a:buFontTx/>
              <a:buNone/>
            </a:pPr>
            <a:endParaRPr lang="en-US" sz="2800" smtClean="0">
              <a:latin typeface="Times New Roman" charset="0"/>
            </a:endParaRPr>
          </a:p>
          <a:p>
            <a:pPr marL="0" indent="0" eaLnBrk="1" hangingPunct="1">
              <a:buFontTx/>
              <a:buNone/>
            </a:pPr>
            <a:endParaRPr lang="en-US" sz="2800" smtClean="0">
              <a:latin typeface="Times New Roman" charset="0"/>
            </a:endParaRPr>
          </a:p>
          <a:p>
            <a:pPr marL="0" indent="0" eaLnBrk="1" hangingPunct="1">
              <a:buFontTx/>
              <a:buNone/>
            </a:pPr>
            <a:r>
              <a:rPr lang="en-US" sz="2800" smtClean="0">
                <a:latin typeface="Times New Roman" charset="0"/>
              </a:rPr>
              <a:t>Where</a:t>
            </a:r>
          </a:p>
          <a:p>
            <a:pPr marL="0" indent="0" eaLnBrk="1" hangingPunct="1">
              <a:buFontTx/>
              <a:buNone/>
            </a:pPr>
            <a:endParaRPr lang="en-US" sz="2800" smtClean="0">
              <a:latin typeface="Times New Roman" charset="0"/>
            </a:endParaRPr>
          </a:p>
        </p:txBody>
      </p:sp>
      <p:sp>
        <p:nvSpPr>
          <p:cNvPr id="38914"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38915" name="Slayt Numarası Yer Tutucusu 4"/>
          <p:cNvSpPr>
            <a:spLocks noGrp="1"/>
          </p:cNvSpPr>
          <p:nvPr>
            <p:ph type="sldNum" sz="quarter" idx="12"/>
          </p:nvPr>
        </p:nvSpPr>
        <p:spPr>
          <a:noFill/>
          <a:ln>
            <a:miter lim="800000"/>
            <a:headEnd/>
            <a:tailEnd/>
          </a:ln>
        </p:spPr>
        <p:txBody>
          <a:bodyPr/>
          <a:lstStyle/>
          <a:p>
            <a:r>
              <a:rPr lang="en-US" smtClean="0"/>
              <a:t>6-</a:t>
            </a:r>
            <a:fld id="{0EE3208D-08A4-4F63-A833-472D569E228C}" type="slidenum">
              <a:rPr lang="en-US" smtClean="0"/>
              <a:pPr/>
              <a:t>33</a:t>
            </a:fld>
            <a:endParaRPr lang="en-US" smtClean="0"/>
          </a:p>
        </p:txBody>
      </p:sp>
      <p:pic>
        <p:nvPicPr>
          <p:cNvPr id="38918" name="Picture 4" descr="eq0605"/>
          <p:cNvPicPr>
            <a:picLocks noChangeAspect="1" noChangeArrowheads="1"/>
          </p:cNvPicPr>
          <p:nvPr/>
        </p:nvPicPr>
        <p:blipFill>
          <a:blip r:embed="rId2"/>
          <a:srcRect/>
          <a:stretch>
            <a:fillRect/>
          </a:stretch>
        </p:blipFill>
        <p:spPr bwMode="auto">
          <a:xfrm>
            <a:off x="1966913" y="2663825"/>
            <a:ext cx="5208587" cy="841375"/>
          </a:xfrm>
          <a:prstGeom prst="rect">
            <a:avLst/>
          </a:prstGeom>
          <a:noFill/>
          <a:ln w="9525">
            <a:noFill/>
            <a:miter lim="800000"/>
            <a:headEnd/>
            <a:tailEnd/>
          </a:ln>
        </p:spPr>
      </p:pic>
      <p:graphicFrame>
        <p:nvGraphicFramePr>
          <p:cNvPr id="196774" name="Group 166"/>
          <p:cNvGraphicFramePr>
            <a:graphicFrameLocks noGrp="1"/>
          </p:cNvGraphicFramePr>
          <p:nvPr/>
        </p:nvGraphicFramePr>
        <p:xfrm>
          <a:off x="1143000" y="4114800"/>
          <a:ext cx="6858000" cy="1828800"/>
        </p:xfrm>
        <a:graphic>
          <a:graphicData uri="http://schemas.openxmlformats.org/drawingml/2006/table">
            <a:tbl>
              <a:tblPr/>
              <a:tblGrid>
                <a:gridCol w="533400"/>
                <a:gridCol w="381000"/>
                <a:gridCol w="5943600"/>
              </a:tblGrid>
              <a:tr h="269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B</a:t>
                      </a:r>
                      <a:r>
                        <a:rPr kumimoji="0" lang="en-US" sz="2400" b="0" i="0" u="none" strike="noStrike" cap="none" normalizeH="0" baseline="-25000" smtClean="0">
                          <a:ln>
                            <a:noFill/>
                          </a:ln>
                          <a:solidFill>
                            <a:srgbClr val="000000"/>
                          </a:solidFill>
                          <a:effectLst/>
                          <a:latin typeface="Times New Roman" charset="0"/>
                          <a:ea typeface="ＭＳ Ｐゴシック" charset="-128"/>
                        </a:rPr>
                        <a:t>0</a:t>
                      </a:r>
                    </a:p>
                  </a:txBody>
                  <a:tcPr marL="45720" marR="45720" marT="0" marB="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value of the bond at time zero</a:t>
                      </a:r>
                    </a:p>
                  </a:txBody>
                  <a:tcPr marL="45720" marR="45720" marT="0" marB="0" anchor="ctr" horzOverflow="overflow">
                    <a:lnL>
                      <a:noFill/>
                    </a:lnL>
                    <a:lnR cap="flat">
                      <a:noFill/>
                    </a:lnR>
                    <a:lnT cap="flat">
                      <a:noFill/>
                    </a:lnT>
                    <a:lnB>
                      <a:noFill/>
                    </a:lnB>
                    <a:lnTlToBr>
                      <a:noFill/>
                    </a:lnTlToBr>
                    <a:lnBlToTr>
                      <a:noFill/>
                    </a:lnBlToTr>
                    <a:noFill/>
                  </a:tcPr>
                </a:tc>
              </a:tr>
              <a:tr h="2682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I</a:t>
                      </a:r>
                      <a:endParaRPr kumimoji="0" lang="en-US" sz="2400" b="0" i="0" u="none" strike="noStrike" cap="none" normalizeH="0" baseline="0" smtClean="0">
                        <a:ln>
                          <a:noFill/>
                        </a:ln>
                        <a:solidFill>
                          <a:srgbClr val="000000"/>
                        </a:solidFill>
                        <a:effectLst/>
                        <a:latin typeface="Times New Roman" charset="0"/>
                        <a:ea typeface="ＭＳ Ｐゴシック" charset="-128"/>
                      </a:endParaRPr>
                    </a:p>
                  </a:txBody>
                  <a:tcPr marL="45720" marR="45720" marT="0" marB="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annual</a:t>
                      </a:r>
                      <a:r>
                        <a:rPr kumimoji="0" lang="en-US" sz="2400" b="0" i="0" u="none" strike="noStrike" cap="none" normalizeH="0" baseline="0" smtClean="0">
                          <a:ln>
                            <a:noFill/>
                          </a:ln>
                          <a:solidFill>
                            <a:srgbClr val="000000"/>
                          </a:solidFill>
                          <a:effectLst/>
                          <a:latin typeface="Times New Roman" charset="0"/>
                          <a:ea typeface="ＭＳ Ｐゴシック" charset="-128"/>
                        </a:rPr>
                        <a:t> interest paid in dollars</a:t>
                      </a:r>
                    </a:p>
                  </a:txBody>
                  <a:tcPr marL="45720" marR="45720" marT="0" marB="0" anchor="ctr" horzOverflow="overflow">
                    <a:lnL>
                      <a:noFill/>
                    </a:lnL>
                    <a:lnR cap="flat">
                      <a:noFill/>
                    </a:lnR>
                    <a:lnT>
                      <a:noFill/>
                    </a:lnT>
                    <a:lnB>
                      <a:noFill/>
                    </a:lnB>
                    <a:lnTlToBr>
                      <a:noFill/>
                    </a:lnTlToBr>
                    <a:lnBlToTr>
                      <a:noFill/>
                    </a:lnBlToTr>
                    <a:noFill/>
                  </a:tcPr>
                </a:tc>
              </a:tr>
              <a:tr h="269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n</a:t>
                      </a:r>
                    </a:p>
                  </a:txBody>
                  <a:tcPr marL="45720" marR="45720" marT="0" marB="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number of years to maturity</a:t>
                      </a:r>
                    </a:p>
                  </a:txBody>
                  <a:tcPr marL="45720" marR="45720" marT="0" marB="0" anchor="ctr" horzOverflow="overflow">
                    <a:lnL>
                      <a:noFill/>
                    </a:lnL>
                    <a:lnR cap="flat">
                      <a:noFill/>
                    </a:lnR>
                    <a:lnT>
                      <a:noFill/>
                    </a:lnT>
                    <a:lnB>
                      <a:noFill/>
                    </a:lnB>
                    <a:lnTlToBr>
                      <a:noFill/>
                    </a:lnTlToBr>
                    <a:lnBlToTr>
                      <a:noFill/>
                    </a:lnBlToTr>
                    <a:noFill/>
                  </a:tcPr>
                </a:tc>
              </a:tr>
              <a:tr h="2682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M</a:t>
                      </a:r>
                    </a:p>
                  </a:txBody>
                  <a:tcPr marL="45720" marR="45720" marT="0" marB="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par value in dollars</a:t>
                      </a:r>
                    </a:p>
                  </a:txBody>
                  <a:tcPr marL="45720" marR="45720" marT="0" marB="0" anchor="ctr" horzOverflow="overflow">
                    <a:lnL>
                      <a:noFill/>
                    </a:lnL>
                    <a:lnR cap="flat">
                      <a:noFill/>
                    </a:lnR>
                    <a:lnT>
                      <a:noFill/>
                    </a:lnT>
                    <a:lnB>
                      <a:noFill/>
                    </a:lnB>
                    <a:lnTlToBr>
                      <a:noFill/>
                    </a:lnTlToBr>
                    <a:lnBlToTr>
                      <a:noFill/>
                    </a:lnBlToTr>
                    <a:noFill/>
                  </a:tcPr>
                </a:tc>
              </a:tr>
              <a:tr h="269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r</a:t>
                      </a:r>
                      <a:r>
                        <a:rPr kumimoji="0" lang="en-US" sz="2400" b="0" i="1" u="none" strike="noStrike" cap="none" normalizeH="0" baseline="-25000" smtClean="0">
                          <a:ln>
                            <a:noFill/>
                          </a:ln>
                          <a:solidFill>
                            <a:srgbClr val="000000"/>
                          </a:solidFill>
                          <a:effectLst/>
                          <a:latin typeface="Times New Roman" charset="0"/>
                          <a:ea typeface="ＭＳ Ｐゴシック" charset="-128"/>
                        </a:rPr>
                        <a:t>d</a:t>
                      </a:r>
                    </a:p>
                  </a:txBody>
                  <a:tcPr marL="45720" marR="45720" marT="0" marB="0"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required return on a bond</a:t>
                      </a:r>
                    </a:p>
                  </a:txBody>
                  <a:tcPr marL="45720" marR="45720" marT="0" marB="0"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fontScale="90000"/>
          </a:bodyPr>
          <a:lstStyle/>
          <a:p>
            <a:pPr eaLnBrk="1" hangingPunct="1"/>
            <a:r>
              <a:rPr lang="en-US" smtClean="0">
                <a:solidFill>
                  <a:srgbClr val="000000"/>
                </a:solidFill>
              </a:rPr>
              <a:t>Bond Valuation: Basic Bond Valuation (cont.)</a:t>
            </a:r>
          </a:p>
        </p:txBody>
      </p:sp>
      <p:sp>
        <p:nvSpPr>
          <p:cNvPr id="39941" name="Rectangle 3"/>
          <p:cNvSpPr>
            <a:spLocks noGrp="1" noChangeArrowheads="1"/>
          </p:cNvSpPr>
          <p:nvPr>
            <p:ph idx="1"/>
          </p:nvPr>
        </p:nvSpPr>
        <p:spPr/>
        <p:txBody>
          <a:bodyPr/>
          <a:lstStyle/>
          <a:p>
            <a:pPr eaLnBrk="1" hangingPunct="1"/>
            <a:r>
              <a:rPr lang="en-US" sz="2400" smtClean="0">
                <a:solidFill>
                  <a:srgbClr val="000000"/>
                </a:solidFill>
                <a:latin typeface="Times New Roman" charset="0"/>
              </a:rPr>
              <a:t>Mills Company, a large defense contractor, on January 1, 2007, issued a 10% coupon interest rate, 10-year bond with a $1,000 par value that pays interest annually. </a:t>
            </a:r>
          </a:p>
          <a:p>
            <a:pPr eaLnBrk="1" hangingPunct="1"/>
            <a:r>
              <a:rPr lang="en-US" sz="2400" smtClean="0">
                <a:solidFill>
                  <a:srgbClr val="000000"/>
                </a:solidFill>
                <a:latin typeface="Times New Roman" charset="0"/>
              </a:rPr>
              <a:t>Investors who buy this bond receive the contractual right to two cash flows: (1) $100 annual interest (10% coupon interest rate </a:t>
            </a:r>
            <a:r>
              <a:rPr lang="en-US" sz="2400" smtClean="0">
                <a:solidFill>
                  <a:srgbClr val="000000"/>
                </a:solidFill>
                <a:latin typeface="Times New Roman" charset="0"/>
                <a:sym typeface="Symbol" charset="2"/>
              </a:rPr>
              <a:t></a:t>
            </a:r>
            <a:r>
              <a:rPr lang="en-US" sz="2400" smtClean="0">
                <a:solidFill>
                  <a:srgbClr val="000000"/>
                </a:solidFill>
                <a:latin typeface="Times New Roman" charset="0"/>
              </a:rPr>
              <a:t> $1,000 par value) at the end of each </a:t>
            </a:r>
            <a:r>
              <a:rPr lang="tr-TR" sz="2400" smtClean="0">
                <a:solidFill>
                  <a:srgbClr val="000000"/>
                </a:solidFill>
                <a:latin typeface="Times New Roman" charset="0"/>
              </a:rPr>
              <a:t>year</a:t>
            </a:r>
            <a:r>
              <a:rPr lang="en-US" sz="2400" smtClean="0">
                <a:solidFill>
                  <a:srgbClr val="000000"/>
                </a:solidFill>
                <a:latin typeface="Times New Roman" charset="0"/>
              </a:rPr>
              <a:t> and (2) the $1,000 par value at the end of the tenth year.</a:t>
            </a:r>
          </a:p>
          <a:p>
            <a:pPr eaLnBrk="1" hangingPunct="1"/>
            <a:r>
              <a:rPr lang="en-US" sz="2400" smtClean="0">
                <a:solidFill>
                  <a:srgbClr val="000000"/>
                </a:solidFill>
                <a:latin typeface="Times New Roman" charset="0"/>
              </a:rPr>
              <a:t>Assuming that interest on the Mills Company bond issue is paid annually and that the required return is equal to the bond</a:t>
            </a:r>
            <a:r>
              <a:rPr lang="en-US" sz="2400" smtClean="0">
                <a:solidFill>
                  <a:srgbClr val="000000"/>
                </a:solidFill>
              </a:rPr>
              <a:t>’</a:t>
            </a:r>
            <a:r>
              <a:rPr lang="en-US" sz="2400" smtClean="0">
                <a:solidFill>
                  <a:srgbClr val="000000"/>
                </a:solidFill>
                <a:latin typeface="Times New Roman" charset="0"/>
              </a:rPr>
              <a:t>s coupon interest rate, </a:t>
            </a:r>
            <a:r>
              <a:rPr lang="en-US" sz="2400" i="1" smtClean="0">
                <a:solidFill>
                  <a:srgbClr val="000000"/>
                </a:solidFill>
                <a:latin typeface="Times New Roman" charset="0"/>
              </a:rPr>
              <a:t>I</a:t>
            </a:r>
            <a:r>
              <a:rPr lang="en-US" sz="2400" smtClean="0">
                <a:solidFill>
                  <a:srgbClr val="000000"/>
                </a:solidFill>
                <a:latin typeface="Times New Roman" charset="0"/>
              </a:rPr>
              <a:t> = $100, </a:t>
            </a:r>
            <a:r>
              <a:rPr lang="en-US" sz="2400" i="1" smtClean="0">
                <a:solidFill>
                  <a:srgbClr val="000000"/>
                </a:solidFill>
                <a:latin typeface="Times New Roman" charset="0"/>
              </a:rPr>
              <a:t>r</a:t>
            </a:r>
            <a:r>
              <a:rPr lang="en-US" sz="2400" i="1" baseline="-25000" smtClean="0">
                <a:solidFill>
                  <a:srgbClr val="000000"/>
                </a:solidFill>
                <a:latin typeface="Times New Roman" charset="0"/>
              </a:rPr>
              <a:t>d</a:t>
            </a:r>
            <a:r>
              <a:rPr lang="en-US" sz="2400" smtClean="0">
                <a:solidFill>
                  <a:srgbClr val="000000"/>
                </a:solidFill>
                <a:latin typeface="Times New Roman" charset="0"/>
              </a:rPr>
              <a:t> = 10%, </a:t>
            </a:r>
            <a:r>
              <a:rPr lang="en-US" sz="2400" i="1" smtClean="0">
                <a:solidFill>
                  <a:srgbClr val="000000"/>
                </a:solidFill>
                <a:latin typeface="Times New Roman" charset="0"/>
              </a:rPr>
              <a:t>M</a:t>
            </a:r>
            <a:r>
              <a:rPr lang="en-US" sz="2400" smtClean="0">
                <a:solidFill>
                  <a:srgbClr val="000000"/>
                </a:solidFill>
                <a:latin typeface="Times New Roman" charset="0"/>
              </a:rPr>
              <a:t> = $1,000, and </a:t>
            </a:r>
            <a:r>
              <a:rPr lang="en-US" sz="2400" i="1" smtClean="0">
                <a:solidFill>
                  <a:srgbClr val="000000"/>
                </a:solidFill>
                <a:latin typeface="Times New Roman" charset="0"/>
              </a:rPr>
              <a:t>n</a:t>
            </a:r>
            <a:r>
              <a:rPr lang="en-US" sz="2400" smtClean="0">
                <a:solidFill>
                  <a:srgbClr val="000000"/>
                </a:solidFill>
                <a:latin typeface="Times New Roman" charset="0"/>
              </a:rPr>
              <a:t> = 10 years.</a:t>
            </a:r>
            <a:endParaRPr lang="en-US" sz="2400" smtClean="0">
              <a:latin typeface="Times New Roman" charset="0"/>
            </a:endParaRPr>
          </a:p>
        </p:txBody>
      </p:sp>
      <p:sp>
        <p:nvSpPr>
          <p:cNvPr id="39938"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39939" name="Slayt Numarası Yer Tutucusu 4"/>
          <p:cNvSpPr>
            <a:spLocks noGrp="1"/>
          </p:cNvSpPr>
          <p:nvPr>
            <p:ph type="sldNum" sz="quarter" idx="12"/>
          </p:nvPr>
        </p:nvSpPr>
        <p:spPr>
          <a:noFill/>
          <a:ln>
            <a:miter lim="800000"/>
            <a:headEnd/>
            <a:tailEnd/>
          </a:ln>
        </p:spPr>
        <p:txBody>
          <a:bodyPr/>
          <a:lstStyle/>
          <a:p>
            <a:r>
              <a:rPr lang="en-US" smtClean="0"/>
              <a:t>6-</a:t>
            </a:r>
            <a:fld id="{E73D8474-3F91-445F-BF0B-F343E6D6BC3A}"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fontScale="90000"/>
          </a:bodyPr>
          <a:lstStyle/>
          <a:p>
            <a:pPr eaLnBrk="1" hangingPunct="1"/>
            <a:r>
              <a:rPr lang="en-US" smtClean="0">
                <a:solidFill>
                  <a:srgbClr val="000000"/>
                </a:solidFill>
              </a:rPr>
              <a:t>Bond Valuation: Bond Value Behavior</a:t>
            </a:r>
          </a:p>
        </p:txBody>
      </p:sp>
      <p:sp>
        <p:nvSpPr>
          <p:cNvPr id="40965" name="Rectangle 3"/>
          <p:cNvSpPr>
            <a:spLocks noGrp="1" noChangeArrowheads="1"/>
          </p:cNvSpPr>
          <p:nvPr>
            <p:ph idx="1"/>
          </p:nvPr>
        </p:nvSpPr>
        <p:spPr/>
        <p:txBody>
          <a:bodyPr/>
          <a:lstStyle/>
          <a:p>
            <a:pPr marL="0" indent="0" eaLnBrk="1" hangingPunct="1">
              <a:lnSpc>
                <a:spcPct val="90000"/>
              </a:lnSpc>
              <a:buFontTx/>
              <a:buNone/>
            </a:pPr>
            <a:r>
              <a:rPr lang="en-US" sz="2800" smtClean="0">
                <a:solidFill>
                  <a:srgbClr val="000000"/>
                </a:solidFill>
                <a:latin typeface="Times New Roman" charset="0"/>
              </a:rPr>
              <a:t>In practice, the value of a bond in the marketplace is rarely equal to its par value.</a:t>
            </a:r>
          </a:p>
          <a:p>
            <a:pPr lvl="1" eaLnBrk="1" hangingPunct="1">
              <a:lnSpc>
                <a:spcPct val="90000"/>
              </a:lnSpc>
            </a:pPr>
            <a:r>
              <a:rPr lang="en-US" sz="2400" smtClean="0">
                <a:solidFill>
                  <a:srgbClr val="000000"/>
                </a:solidFill>
                <a:latin typeface="Times New Roman" charset="0"/>
              </a:rPr>
              <a:t>Whenever the required return on a bond differs from the bond</a:t>
            </a:r>
            <a:r>
              <a:rPr lang="en-US" sz="2400" smtClean="0">
                <a:solidFill>
                  <a:srgbClr val="000000"/>
                </a:solidFill>
              </a:rPr>
              <a:t>’</a:t>
            </a:r>
            <a:r>
              <a:rPr lang="en-US" sz="2400" smtClean="0">
                <a:solidFill>
                  <a:srgbClr val="000000"/>
                </a:solidFill>
                <a:latin typeface="Times New Roman" charset="0"/>
              </a:rPr>
              <a:t>s coupon interest rate, the bond</a:t>
            </a:r>
            <a:r>
              <a:rPr lang="en-US" sz="2400" smtClean="0">
                <a:solidFill>
                  <a:srgbClr val="000000"/>
                </a:solidFill>
              </a:rPr>
              <a:t>’</a:t>
            </a:r>
            <a:r>
              <a:rPr lang="en-US" sz="2400" smtClean="0">
                <a:solidFill>
                  <a:srgbClr val="000000"/>
                </a:solidFill>
                <a:latin typeface="Times New Roman" charset="0"/>
              </a:rPr>
              <a:t>s value will differ from its par value.</a:t>
            </a:r>
          </a:p>
          <a:p>
            <a:pPr lvl="1" eaLnBrk="1" hangingPunct="1">
              <a:lnSpc>
                <a:spcPct val="90000"/>
              </a:lnSpc>
            </a:pPr>
            <a:r>
              <a:rPr lang="en-US" sz="2400" smtClean="0">
                <a:solidFill>
                  <a:srgbClr val="000000"/>
                </a:solidFill>
                <a:latin typeface="Times New Roman" charset="0"/>
              </a:rPr>
              <a:t>The required return is likely to differ from the coupon interest rate because either (1) economic conditions have changed, causing a shift in the basic cost of long-term funds, or (2) the firm</a:t>
            </a:r>
            <a:r>
              <a:rPr lang="en-US" sz="2400" smtClean="0">
                <a:solidFill>
                  <a:srgbClr val="000000"/>
                </a:solidFill>
              </a:rPr>
              <a:t>’</a:t>
            </a:r>
            <a:r>
              <a:rPr lang="en-US" sz="2400" smtClean="0">
                <a:solidFill>
                  <a:srgbClr val="000000"/>
                </a:solidFill>
                <a:latin typeface="Times New Roman" charset="0"/>
              </a:rPr>
              <a:t>s risk has changed. </a:t>
            </a:r>
          </a:p>
          <a:p>
            <a:pPr lvl="1" eaLnBrk="1" hangingPunct="1">
              <a:lnSpc>
                <a:spcPct val="90000"/>
              </a:lnSpc>
            </a:pPr>
            <a:r>
              <a:rPr lang="en-US" sz="2400" smtClean="0">
                <a:solidFill>
                  <a:srgbClr val="000000"/>
                </a:solidFill>
                <a:latin typeface="Times New Roman" charset="0"/>
              </a:rPr>
              <a:t>Increases in the basic cost of long-term funds or in risk will raise the required return; decreases in the cost of funds or in risk will lower the required return.</a:t>
            </a:r>
            <a:endParaRPr lang="en-US" sz="2400" smtClean="0">
              <a:latin typeface="Times New Roman" charset="0"/>
            </a:endParaRPr>
          </a:p>
        </p:txBody>
      </p:sp>
      <p:sp>
        <p:nvSpPr>
          <p:cNvPr id="40962"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40963" name="Slayt Numarası Yer Tutucusu 4"/>
          <p:cNvSpPr>
            <a:spLocks noGrp="1"/>
          </p:cNvSpPr>
          <p:nvPr>
            <p:ph type="sldNum" sz="quarter" idx="12"/>
          </p:nvPr>
        </p:nvSpPr>
        <p:spPr>
          <a:noFill/>
          <a:ln>
            <a:miter lim="800000"/>
            <a:headEnd/>
            <a:tailEnd/>
          </a:ln>
        </p:spPr>
        <p:txBody>
          <a:bodyPr/>
          <a:lstStyle/>
          <a:p>
            <a:r>
              <a:rPr lang="en-US" smtClean="0"/>
              <a:t>6-</a:t>
            </a:r>
            <a:fld id="{8CB8BDCC-E9C3-43CD-B276-755761F68580}"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52400" y="236538"/>
            <a:ext cx="7162800" cy="958850"/>
          </a:xfrm>
        </p:spPr>
        <p:txBody>
          <a:bodyPr>
            <a:normAutofit fontScale="90000"/>
          </a:bodyPr>
          <a:lstStyle/>
          <a:p>
            <a:pPr eaLnBrk="1" hangingPunct="1"/>
            <a:r>
              <a:rPr lang="en-US" sz="1900" smtClean="0"/>
              <a:t>Table 6.6 Bond Values for Various Required Returns (Mills Company’s 10% Coupon Interest Rate, 10-Year Maturity, $1,000 Par, January 1, 2010, Issue Paying Annual Interest)</a:t>
            </a:r>
            <a:endParaRPr lang="en-US" sz="2900" smtClean="0"/>
          </a:p>
        </p:txBody>
      </p:sp>
      <p:sp>
        <p:nvSpPr>
          <p:cNvPr id="41986"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41987" name="Slayt Numarası Yer Tutucusu 4"/>
          <p:cNvSpPr>
            <a:spLocks noGrp="1"/>
          </p:cNvSpPr>
          <p:nvPr>
            <p:ph type="sldNum" sz="quarter" idx="12"/>
          </p:nvPr>
        </p:nvSpPr>
        <p:spPr>
          <a:noFill/>
          <a:ln>
            <a:miter lim="800000"/>
            <a:headEnd/>
            <a:tailEnd/>
          </a:ln>
        </p:spPr>
        <p:txBody>
          <a:bodyPr/>
          <a:lstStyle/>
          <a:p>
            <a:r>
              <a:rPr lang="en-US" smtClean="0"/>
              <a:t>6-</a:t>
            </a:r>
            <a:fld id="{419EB23E-FBD1-446D-A3F7-E617B6AD96A4}" type="slidenum">
              <a:rPr lang="en-US" smtClean="0"/>
              <a:pPr/>
              <a:t>36</a:t>
            </a:fld>
            <a:endParaRPr lang="en-US" smtClean="0"/>
          </a:p>
        </p:txBody>
      </p:sp>
      <p:pic>
        <p:nvPicPr>
          <p:cNvPr id="41989" name="Picture 4" descr="tab0606"/>
          <p:cNvPicPr>
            <a:picLocks noChangeAspect="1" noChangeArrowheads="1"/>
          </p:cNvPicPr>
          <p:nvPr/>
        </p:nvPicPr>
        <p:blipFill>
          <a:blip r:embed="rId2"/>
          <a:srcRect/>
          <a:stretch>
            <a:fillRect/>
          </a:stretch>
        </p:blipFill>
        <p:spPr bwMode="auto">
          <a:xfrm>
            <a:off x="381000" y="2667000"/>
            <a:ext cx="8382000" cy="264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152400" y="120650"/>
            <a:ext cx="7162800" cy="1190625"/>
          </a:xfrm>
        </p:spPr>
        <p:txBody>
          <a:bodyPr>
            <a:normAutofit fontScale="90000"/>
          </a:bodyPr>
          <a:lstStyle/>
          <a:p>
            <a:pPr eaLnBrk="1" hangingPunct="1"/>
            <a:r>
              <a:rPr lang="en-US" smtClean="0">
                <a:solidFill>
                  <a:srgbClr val="000000"/>
                </a:solidFill>
              </a:rPr>
              <a:t>Figure 6.4 Bond Values and Required Returns</a:t>
            </a:r>
          </a:p>
        </p:txBody>
      </p:sp>
      <p:sp>
        <p:nvSpPr>
          <p:cNvPr id="43010"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43011" name="Slayt Numarası Yer Tutucusu 4"/>
          <p:cNvSpPr>
            <a:spLocks noGrp="1"/>
          </p:cNvSpPr>
          <p:nvPr>
            <p:ph type="sldNum" sz="quarter" idx="12"/>
          </p:nvPr>
        </p:nvSpPr>
        <p:spPr>
          <a:noFill/>
          <a:ln>
            <a:miter lim="800000"/>
            <a:headEnd/>
            <a:tailEnd/>
          </a:ln>
        </p:spPr>
        <p:txBody>
          <a:bodyPr/>
          <a:lstStyle/>
          <a:p>
            <a:r>
              <a:rPr lang="en-US" smtClean="0"/>
              <a:t>6-</a:t>
            </a:r>
            <a:fld id="{FE1733ED-E0E4-43FE-B609-B762EBC94EB5}" type="slidenum">
              <a:rPr lang="en-US" smtClean="0"/>
              <a:pPr/>
              <a:t>37</a:t>
            </a:fld>
            <a:endParaRPr lang="en-US" smtClean="0"/>
          </a:p>
        </p:txBody>
      </p:sp>
      <p:pic>
        <p:nvPicPr>
          <p:cNvPr id="43013" name="Picture 4" descr="fig0604"/>
          <p:cNvPicPr>
            <a:picLocks noChangeAspect="1" noChangeArrowheads="1"/>
          </p:cNvPicPr>
          <p:nvPr/>
        </p:nvPicPr>
        <p:blipFill>
          <a:blip r:embed="rId2"/>
          <a:srcRect/>
          <a:stretch>
            <a:fillRect/>
          </a:stretch>
        </p:blipFill>
        <p:spPr bwMode="auto">
          <a:xfrm>
            <a:off x="406400" y="1725613"/>
            <a:ext cx="8329613" cy="439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normAutofit fontScale="90000"/>
          </a:bodyPr>
          <a:lstStyle/>
          <a:p>
            <a:pPr eaLnBrk="1" hangingPunct="1"/>
            <a:r>
              <a:rPr lang="en-US" smtClean="0">
                <a:solidFill>
                  <a:srgbClr val="000000"/>
                </a:solidFill>
              </a:rPr>
              <a:t>Bond Valuation: Bond Value Behavior (cont.)</a:t>
            </a:r>
          </a:p>
        </p:txBody>
      </p:sp>
      <p:sp>
        <p:nvSpPr>
          <p:cNvPr id="44037" name="Rectangle 3"/>
          <p:cNvSpPr>
            <a:spLocks noGrp="1" noChangeArrowheads="1"/>
          </p:cNvSpPr>
          <p:nvPr>
            <p:ph idx="1"/>
          </p:nvPr>
        </p:nvSpPr>
        <p:spPr/>
        <p:txBody>
          <a:bodyPr/>
          <a:lstStyle/>
          <a:p>
            <a:pPr eaLnBrk="1" hangingPunct="1"/>
            <a:r>
              <a:rPr lang="en-US" sz="2800" b="1" smtClean="0">
                <a:solidFill>
                  <a:srgbClr val="000000"/>
                </a:solidFill>
                <a:latin typeface="Times New Roman" charset="0"/>
              </a:rPr>
              <a:t>Interest rate risk</a:t>
            </a:r>
            <a:r>
              <a:rPr lang="en-US" sz="2800" smtClean="0">
                <a:solidFill>
                  <a:srgbClr val="000000"/>
                </a:solidFill>
                <a:latin typeface="Times New Roman" charset="0"/>
              </a:rPr>
              <a:t> is the chance that interest rates will change and thereby change the required return and bond value. </a:t>
            </a:r>
          </a:p>
          <a:p>
            <a:pPr eaLnBrk="1" hangingPunct="1"/>
            <a:r>
              <a:rPr lang="en-US" sz="2800" smtClean="0">
                <a:solidFill>
                  <a:srgbClr val="000000"/>
                </a:solidFill>
                <a:latin typeface="Times New Roman" charset="0"/>
              </a:rPr>
              <a:t>Rising rates, which result in decreasing bond values, are of greatest concern.</a:t>
            </a:r>
          </a:p>
          <a:p>
            <a:pPr eaLnBrk="1" hangingPunct="1"/>
            <a:r>
              <a:rPr lang="en-US" sz="2800" smtClean="0">
                <a:solidFill>
                  <a:srgbClr val="000000"/>
                </a:solidFill>
                <a:latin typeface="Times New Roman" charset="0"/>
              </a:rPr>
              <a:t>The shorter the amount of time until a bond</a:t>
            </a:r>
            <a:r>
              <a:rPr lang="en-US" sz="2800" smtClean="0">
                <a:solidFill>
                  <a:srgbClr val="000000"/>
                </a:solidFill>
              </a:rPr>
              <a:t>’</a:t>
            </a:r>
            <a:r>
              <a:rPr lang="en-US" sz="2800" smtClean="0">
                <a:solidFill>
                  <a:srgbClr val="000000"/>
                </a:solidFill>
                <a:latin typeface="Times New Roman" charset="0"/>
              </a:rPr>
              <a:t>s maturity, the less responsive is its market value to a given change in the required return. </a:t>
            </a:r>
          </a:p>
          <a:p>
            <a:pPr eaLnBrk="1" hangingPunct="1"/>
            <a:endParaRPr lang="en-US" sz="2800" smtClean="0">
              <a:latin typeface="Times New Roman" charset="0"/>
            </a:endParaRPr>
          </a:p>
        </p:txBody>
      </p:sp>
      <p:sp>
        <p:nvSpPr>
          <p:cNvPr id="44034"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44035" name="Slayt Numarası Yer Tutucusu 4"/>
          <p:cNvSpPr>
            <a:spLocks noGrp="1"/>
          </p:cNvSpPr>
          <p:nvPr>
            <p:ph type="sldNum" sz="quarter" idx="12"/>
          </p:nvPr>
        </p:nvSpPr>
        <p:spPr>
          <a:noFill/>
          <a:ln>
            <a:miter lim="800000"/>
            <a:headEnd/>
            <a:tailEnd/>
          </a:ln>
        </p:spPr>
        <p:txBody>
          <a:bodyPr/>
          <a:lstStyle/>
          <a:p>
            <a:r>
              <a:rPr lang="en-US" smtClean="0"/>
              <a:t>6-</a:t>
            </a:r>
            <a:fld id="{55F2522C-4E7C-441E-99FC-21ED18E8AF8E}" type="slidenum">
              <a:rPr lang="en-US"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152400" y="120650"/>
            <a:ext cx="7162800" cy="1190625"/>
          </a:xfrm>
        </p:spPr>
        <p:txBody>
          <a:bodyPr>
            <a:normAutofit fontScale="90000"/>
          </a:bodyPr>
          <a:lstStyle/>
          <a:p>
            <a:pPr eaLnBrk="1" hangingPunct="1"/>
            <a:r>
              <a:rPr lang="en-US" smtClean="0">
                <a:solidFill>
                  <a:srgbClr val="000000"/>
                </a:solidFill>
              </a:rPr>
              <a:t>Figure 6.5 Time to Maturity and Bond Values</a:t>
            </a:r>
          </a:p>
        </p:txBody>
      </p:sp>
      <p:sp>
        <p:nvSpPr>
          <p:cNvPr id="45058"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45059" name="Slayt Numarası Yer Tutucusu 4"/>
          <p:cNvSpPr>
            <a:spLocks noGrp="1"/>
          </p:cNvSpPr>
          <p:nvPr>
            <p:ph type="sldNum" sz="quarter" idx="12"/>
          </p:nvPr>
        </p:nvSpPr>
        <p:spPr>
          <a:noFill/>
          <a:ln>
            <a:miter lim="800000"/>
            <a:headEnd/>
            <a:tailEnd/>
          </a:ln>
        </p:spPr>
        <p:txBody>
          <a:bodyPr/>
          <a:lstStyle/>
          <a:p>
            <a:r>
              <a:rPr lang="en-US" smtClean="0"/>
              <a:t>6-</a:t>
            </a:r>
            <a:fld id="{79C0E6D5-64EA-4763-9512-0DBEA6B4B836}" type="slidenum">
              <a:rPr lang="en-US" smtClean="0"/>
              <a:pPr/>
              <a:t>39</a:t>
            </a:fld>
            <a:endParaRPr lang="en-US" smtClean="0"/>
          </a:p>
        </p:txBody>
      </p:sp>
      <p:pic>
        <p:nvPicPr>
          <p:cNvPr id="45061" name="Picture 4" descr="fig0605"/>
          <p:cNvPicPr>
            <a:picLocks noChangeAspect="1" noChangeArrowheads="1"/>
          </p:cNvPicPr>
          <p:nvPr/>
        </p:nvPicPr>
        <p:blipFill>
          <a:blip r:embed="rId2"/>
          <a:srcRect/>
          <a:stretch>
            <a:fillRect/>
          </a:stretch>
        </p:blipFill>
        <p:spPr bwMode="auto">
          <a:xfrm>
            <a:off x="311150" y="1992313"/>
            <a:ext cx="8521700" cy="379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52400" y="120650"/>
            <a:ext cx="7162800" cy="1190625"/>
          </a:xfrm>
        </p:spPr>
        <p:txBody>
          <a:bodyPr>
            <a:normAutofit fontScale="90000"/>
          </a:bodyPr>
          <a:lstStyle/>
          <a:p>
            <a:pPr eaLnBrk="1" hangingPunct="1"/>
            <a:r>
              <a:rPr lang="en-US" smtClean="0">
                <a:solidFill>
                  <a:srgbClr val="000000"/>
                </a:solidFill>
              </a:rPr>
              <a:t>Figure 6.1 </a:t>
            </a:r>
            <a:br>
              <a:rPr lang="en-US" smtClean="0">
                <a:solidFill>
                  <a:srgbClr val="000000"/>
                </a:solidFill>
              </a:rPr>
            </a:br>
            <a:r>
              <a:rPr lang="en-US" smtClean="0">
                <a:solidFill>
                  <a:srgbClr val="000000"/>
                </a:solidFill>
              </a:rPr>
              <a:t>Supply–Demand Relationship</a:t>
            </a:r>
          </a:p>
        </p:txBody>
      </p:sp>
      <p:sp>
        <p:nvSpPr>
          <p:cNvPr id="9218"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9219" name="Slayt Numarası Yer Tutucusu 4"/>
          <p:cNvSpPr>
            <a:spLocks noGrp="1"/>
          </p:cNvSpPr>
          <p:nvPr>
            <p:ph type="sldNum" sz="quarter" idx="12"/>
          </p:nvPr>
        </p:nvSpPr>
        <p:spPr>
          <a:noFill/>
          <a:ln>
            <a:miter lim="800000"/>
            <a:headEnd/>
            <a:tailEnd/>
          </a:ln>
        </p:spPr>
        <p:txBody>
          <a:bodyPr/>
          <a:lstStyle/>
          <a:p>
            <a:r>
              <a:rPr lang="en-US" smtClean="0"/>
              <a:t>6-</a:t>
            </a:r>
            <a:fld id="{CDA9A26D-9C4D-4ACA-9598-F1CC4A5B5432}" type="slidenum">
              <a:rPr lang="en-US" smtClean="0"/>
              <a:pPr/>
              <a:t>4</a:t>
            </a:fld>
            <a:endParaRPr lang="en-US" smtClean="0"/>
          </a:p>
        </p:txBody>
      </p:sp>
      <p:pic>
        <p:nvPicPr>
          <p:cNvPr id="9221" name="Picture 4" descr="fig0601"/>
          <p:cNvPicPr>
            <a:picLocks noChangeAspect="1" noChangeArrowheads="1"/>
          </p:cNvPicPr>
          <p:nvPr/>
        </p:nvPicPr>
        <p:blipFill>
          <a:blip r:embed="rId2"/>
          <a:srcRect/>
          <a:stretch>
            <a:fillRect/>
          </a:stretch>
        </p:blipFill>
        <p:spPr bwMode="auto">
          <a:xfrm>
            <a:off x="284163" y="2209800"/>
            <a:ext cx="8574087" cy="345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smtClean="0">
                <a:solidFill>
                  <a:srgbClr val="000000"/>
                </a:solidFill>
              </a:rPr>
              <a:t>Yield to Maturity (YTM)</a:t>
            </a:r>
          </a:p>
        </p:txBody>
      </p:sp>
      <p:sp>
        <p:nvSpPr>
          <p:cNvPr id="46085" name="Rectangle 3"/>
          <p:cNvSpPr>
            <a:spLocks noGrp="1" noChangeArrowheads="1"/>
          </p:cNvSpPr>
          <p:nvPr>
            <p:ph idx="1"/>
          </p:nvPr>
        </p:nvSpPr>
        <p:spPr/>
        <p:txBody>
          <a:bodyPr/>
          <a:lstStyle/>
          <a:p>
            <a:pPr eaLnBrk="1" hangingPunct="1"/>
            <a:r>
              <a:rPr lang="en-US" sz="2800" smtClean="0">
                <a:solidFill>
                  <a:srgbClr val="000000"/>
                </a:solidFill>
                <a:latin typeface="Times New Roman" charset="0"/>
              </a:rPr>
              <a:t>The </a:t>
            </a:r>
            <a:r>
              <a:rPr lang="en-US" sz="2800" b="1" smtClean="0">
                <a:solidFill>
                  <a:srgbClr val="000000"/>
                </a:solidFill>
                <a:latin typeface="Times New Roman" charset="0"/>
              </a:rPr>
              <a:t>yield to maturity (YTM)</a:t>
            </a:r>
            <a:r>
              <a:rPr lang="en-US" sz="2800" smtClean="0">
                <a:solidFill>
                  <a:srgbClr val="000000"/>
                </a:solidFill>
                <a:latin typeface="Times New Roman" charset="0"/>
              </a:rPr>
              <a:t> is the rate of return that investors earn if they buy a bond at a specific price and hold it until maturity. (Assumes that the issuer makes all scheduled interest and principal payments as promised.)</a:t>
            </a:r>
          </a:p>
          <a:p>
            <a:pPr eaLnBrk="1" hangingPunct="1"/>
            <a:r>
              <a:rPr lang="en-US" sz="2800" smtClean="0">
                <a:solidFill>
                  <a:srgbClr val="000000"/>
                </a:solidFill>
                <a:latin typeface="Times New Roman" charset="0"/>
              </a:rPr>
              <a:t>The yield to maturity on a bond with a current price equal to its par value will always equal the coupon interest rate. </a:t>
            </a:r>
          </a:p>
          <a:p>
            <a:pPr eaLnBrk="1" hangingPunct="1"/>
            <a:r>
              <a:rPr lang="en-US" sz="2800" smtClean="0">
                <a:solidFill>
                  <a:srgbClr val="000000"/>
                </a:solidFill>
                <a:latin typeface="Times New Roman" charset="0"/>
              </a:rPr>
              <a:t>When the bond value differs from par, the yield to maturity will differ from the coupon interest rate.</a:t>
            </a:r>
          </a:p>
        </p:txBody>
      </p:sp>
      <p:sp>
        <p:nvSpPr>
          <p:cNvPr id="46082"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46083" name="Slayt Numarası Yer Tutucusu 4"/>
          <p:cNvSpPr>
            <a:spLocks noGrp="1"/>
          </p:cNvSpPr>
          <p:nvPr>
            <p:ph type="sldNum" sz="quarter" idx="12"/>
          </p:nvPr>
        </p:nvSpPr>
        <p:spPr>
          <a:noFill/>
          <a:ln>
            <a:miter lim="800000"/>
            <a:headEnd/>
            <a:tailEnd/>
          </a:ln>
        </p:spPr>
        <p:txBody>
          <a:bodyPr/>
          <a:lstStyle/>
          <a:p>
            <a:r>
              <a:rPr lang="en-US" smtClean="0"/>
              <a:t>6-</a:t>
            </a:r>
            <a:fld id="{F2057B57-A547-409A-B1C1-070B9B3B951C}"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Yield to Maturity (YTM): Semiannual Interest and Bond Values</a:t>
            </a:r>
            <a:endParaRPr lang="en-US" smtClean="0">
              <a:solidFill>
                <a:srgbClr val="000000"/>
              </a:solidFill>
            </a:endParaRPr>
          </a:p>
        </p:txBody>
      </p:sp>
      <p:sp>
        <p:nvSpPr>
          <p:cNvPr id="47109" name="Rectangle 3"/>
          <p:cNvSpPr>
            <a:spLocks noGrp="1" noChangeArrowheads="1"/>
          </p:cNvSpPr>
          <p:nvPr>
            <p:ph idx="1"/>
          </p:nvPr>
        </p:nvSpPr>
        <p:spPr/>
        <p:txBody>
          <a:bodyPr/>
          <a:lstStyle/>
          <a:p>
            <a:pPr marL="342900" indent="-342900" eaLnBrk="1" hangingPunct="1"/>
            <a:r>
              <a:rPr lang="en-US" sz="2200" smtClean="0">
                <a:solidFill>
                  <a:srgbClr val="000000"/>
                </a:solidFill>
                <a:latin typeface="Times New Roman" charset="0"/>
              </a:rPr>
              <a:t>The procedure used to value bonds paying interest semiannually is similar to that shown in Chapter 5 for compounding interest more frequently than annually, except that here we need to find present value instead of future value. It involves</a:t>
            </a:r>
            <a:endParaRPr lang="en-US" sz="2400" smtClean="0">
              <a:solidFill>
                <a:srgbClr val="000000"/>
              </a:solidFill>
              <a:latin typeface="Times New Roman" charset="0"/>
            </a:endParaRPr>
          </a:p>
          <a:p>
            <a:pPr marL="1028700" lvl="1" indent="-457200" eaLnBrk="1" hangingPunct="1">
              <a:spcBef>
                <a:spcPts val="300"/>
              </a:spcBef>
              <a:buFont typeface="Arial" charset="0"/>
              <a:buAutoNum type="arabicPeriod"/>
            </a:pPr>
            <a:r>
              <a:rPr lang="en-US" sz="1800" smtClean="0">
                <a:solidFill>
                  <a:srgbClr val="000000"/>
                </a:solidFill>
                <a:latin typeface="Times New Roman" charset="0"/>
              </a:rPr>
              <a:t>Converting annual interest, </a:t>
            </a:r>
            <a:r>
              <a:rPr lang="en-US" sz="1800" i="1" smtClean="0">
                <a:solidFill>
                  <a:srgbClr val="000000"/>
                </a:solidFill>
                <a:latin typeface="Times New Roman" charset="0"/>
              </a:rPr>
              <a:t>I</a:t>
            </a:r>
            <a:r>
              <a:rPr lang="en-US" sz="1800" smtClean="0">
                <a:solidFill>
                  <a:srgbClr val="000000"/>
                </a:solidFill>
                <a:latin typeface="Times New Roman" charset="0"/>
              </a:rPr>
              <a:t>, to semiannual interest by dividing </a:t>
            </a:r>
            <a:r>
              <a:rPr lang="en-US" sz="1800" i="1" smtClean="0">
                <a:solidFill>
                  <a:srgbClr val="000000"/>
                </a:solidFill>
                <a:latin typeface="Times New Roman" charset="0"/>
              </a:rPr>
              <a:t>I</a:t>
            </a:r>
            <a:r>
              <a:rPr lang="en-US" sz="1800" smtClean="0">
                <a:solidFill>
                  <a:srgbClr val="000000"/>
                </a:solidFill>
                <a:latin typeface="Times New Roman" charset="0"/>
              </a:rPr>
              <a:t> by 2.</a:t>
            </a:r>
          </a:p>
          <a:p>
            <a:pPr marL="1028700" lvl="1" indent="-457200" eaLnBrk="1" hangingPunct="1">
              <a:spcBef>
                <a:spcPts val="300"/>
              </a:spcBef>
              <a:buFont typeface="Arial" charset="0"/>
              <a:buAutoNum type="arabicPeriod"/>
            </a:pPr>
            <a:r>
              <a:rPr lang="en-US" sz="1800" smtClean="0">
                <a:solidFill>
                  <a:srgbClr val="000000"/>
                </a:solidFill>
                <a:latin typeface="Times New Roman" charset="0"/>
              </a:rPr>
              <a:t>Converting the number of years to maturity, </a:t>
            </a:r>
            <a:r>
              <a:rPr lang="en-US" sz="1800" i="1" smtClean="0">
                <a:solidFill>
                  <a:srgbClr val="000000"/>
                </a:solidFill>
                <a:latin typeface="Times New Roman" charset="0"/>
              </a:rPr>
              <a:t>n,</a:t>
            </a:r>
            <a:r>
              <a:rPr lang="en-US" sz="1800" smtClean="0">
                <a:solidFill>
                  <a:srgbClr val="000000"/>
                </a:solidFill>
                <a:latin typeface="Times New Roman" charset="0"/>
              </a:rPr>
              <a:t> to the number of 6-month periods to maturity by multiplying </a:t>
            </a:r>
            <a:r>
              <a:rPr lang="en-US" sz="1800" i="1" smtClean="0">
                <a:solidFill>
                  <a:srgbClr val="000000"/>
                </a:solidFill>
                <a:latin typeface="Times New Roman" charset="0"/>
              </a:rPr>
              <a:t>n</a:t>
            </a:r>
            <a:r>
              <a:rPr lang="en-US" sz="1800" smtClean="0">
                <a:solidFill>
                  <a:srgbClr val="000000"/>
                </a:solidFill>
                <a:latin typeface="Times New Roman" charset="0"/>
              </a:rPr>
              <a:t> by 2.</a:t>
            </a:r>
          </a:p>
          <a:p>
            <a:pPr marL="1028700" lvl="1" indent="-457200" eaLnBrk="1" hangingPunct="1">
              <a:spcBef>
                <a:spcPts val="300"/>
              </a:spcBef>
              <a:buFont typeface="Arial" charset="0"/>
              <a:buAutoNum type="arabicPeriod"/>
            </a:pPr>
            <a:r>
              <a:rPr lang="en-US" sz="1800" smtClean="0">
                <a:solidFill>
                  <a:srgbClr val="000000"/>
                </a:solidFill>
                <a:latin typeface="Times New Roman" charset="0"/>
              </a:rPr>
              <a:t>Converting the required stated (rather than effective) annual return for similar-risk bonds that also pay semiannual interest from an annual rate, </a:t>
            </a:r>
            <a:r>
              <a:rPr lang="en-US" sz="1800" i="1" smtClean="0">
                <a:solidFill>
                  <a:srgbClr val="000000"/>
                </a:solidFill>
                <a:latin typeface="Times New Roman" charset="0"/>
              </a:rPr>
              <a:t>r</a:t>
            </a:r>
            <a:r>
              <a:rPr lang="en-US" sz="1800" i="1" baseline="-25000" smtClean="0">
                <a:solidFill>
                  <a:srgbClr val="000000"/>
                </a:solidFill>
                <a:latin typeface="Times New Roman" charset="0"/>
              </a:rPr>
              <a:t>d</a:t>
            </a:r>
            <a:r>
              <a:rPr lang="en-US" sz="1800" smtClean="0">
                <a:solidFill>
                  <a:srgbClr val="000000"/>
                </a:solidFill>
                <a:latin typeface="Times New Roman" charset="0"/>
              </a:rPr>
              <a:t>, to a semiannual rate by dividing </a:t>
            </a:r>
            <a:r>
              <a:rPr lang="en-US" sz="1800" i="1" smtClean="0">
                <a:solidFill>
                  <a:srgbClr val="000000"/>
                </a:solidFill>
                <a:latin typeface="Times New Roman" charset="0"/>
              </a:rPr>
              <a:t>r</a:t>
            </a:r>
            <a:r>
              <a:rPr lang="en-US" sz="1800" i="1" baseline="-25000" smtClean="0">
                <a:solidFill>
                  <a:srgbClr val="000000"/>
                </a:solidFill>
                <a:latin typeface="Times New Roman" charset="0"/>
              </a:rPr>
              <a:t>d</a:t>
            </a:r>
            <a:r>
              <a:rPr lang="en-US" sz="1800" smtClean="0">
                <a:solidFill>
                  <a:srgbClr val="000000"/>
                </a:solidFill>
                <a:latin typeface="Times New Roman" charset="0"/>
              </a:rPr>
              <a:t> by 2.</a:t>
            </a:r>
          </a:p>
        </p:txBody>
      </p:sp>
      <p:sp>
        <p:nvSpPr>
          <p:cNvPr id="47106"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47107" name="Slayt Numarası Yer Tutucusu 4"/>
          <p:cNvSpPr>
            <a:spLocks noGrp="1"/>
          </p:cNvSpPr>
          <p:nvPr>
            <p:ph type="sldNum" sz="quarter" idx="12"/>
          </p:nvPr>
        </p:nvSpPr>
        <p:spPr>
          <a:noFill/>
          <a:ln>
            <a:miter lim="800000"/>
            <a:headEnd/>
            <a:tailEnd/>
          </a:ln>
        </p:spPr>
        <p:txBody>
          <a:bodyPr/>
          <a:lstStyle/>
          <a:p>
            <a:r>
              <a:rPr lang="en-US" smtClean="0"/>
              <a:t>6-</a:t>
            </a:r>
            <a:fld id="{9A5904CE-0904-467D-B170-8372095FE3A2}" type="slidenum">
              <a:rPr lang="en-US" smtClean="0"/>
              <a:pPr/>
              <a:t>41</a:t>
            </a:fld>
            <a:endParaRPr lang="en-US" smtClean="0"/>
          </a:p>
        </p:txBody>
      </p:sp>
      <p:pic>
        <p:nvPicPr>
          <p:cNvPr id="47110" name="Picture 5" descr="eq0607"/>
          <p:cNvPicPr>
            <a:picLocks noChangeAspect="1" noChangeArrowheads="1"/>
          </p:cNvPicPr>
          <p:nvPr/>
        </p:nvPicPr>
        <p:blipFill>
          <a:blip r:embed="rId2"/>
          <a:srcRect/>
          <a:stretch>
            <a:fillRect/>
          </a:stretch>
        </p:blipFill>
        <p:spPr bwMode="auto">
          <a:xfrm>
            <a:off x="1968500" y="5084763"/>
            <a:ext cx="5210175" cy="101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Yield to Maturity (YTM): Semiannual Interest and Bond Values (cont.)</a:t>
            </a:r>
            <a:endParaRPr lang="en-US" smtClean="0">
              <a:solidFill>
                <a:srgbClr val="000000"/>
              </a:solidFill>
            </a:endParaRPr>
          </a:p>
        </p:txBody>
      </p:sp>
      <p:sp>
        <p:nvSpPr>
          <p:cNvPr id="48133" name="Rectangle 3"/>
          <p:cNvSpPr>
            <a:spLocks noGrp="1" noChangeArrowheads="1"/>
          </p:cNvSpPr>
          <p:nvPr>
            <p:ph idx="1"/>
          </p:nvPr>
        </p:nvSpPr>
        <p:spPr/>
        <p:txBody>
          <a:bodyPr/>
          <a:lstStyle/>
          <a:p>
            <a:pPr eaLnBrk="1" hangingPunct="1"/>
            <a:r>
              <a:rPr lang="en-US" sz="2800" smtClean="0">
                <a:solidFill>
                  <a:srgbClr val="000000"/>
                </a:solidFill>
                <a:latin typeface="Times New Roman" charset="0"/>
              </a:rPr>
              <a:t>Assuming that the Mills Company bond pays interest semiannually and that the required stated annual return, </a:t>
            </a:r>
            <a:r>
              <a:rPr lang="en-US" sz="2800" i="1" smtClean="0">
                <a:solidFill>
                  <a:srgbClr val="000000"/>
                </a:solidFill>
                <a:latin typeface="Times New Roman" charset="0"/>
              </a:rPr>
              <a:t>r</a:t>
            </a:r>
            <a:r>
              <a:rPr lang="en-US" sz="2800" i="1" baseline="-25000" smtClean="0">
                <a:solidFill>
                  <a:srgbClr val="000000"/>
                </a:solidFill>
                <a:latin typeface="Times New Roman" charset="0"/>
              </a:rPr>
              <a:t>d</a:t>
            </a:r>
            <a:r>
              <a:rPr lang="en-US" sz="2800" smtClean="0">
                <a:solidFill>
                  <a:srgbClr val="000000"/>
                </a:solidFill>
                <a:latin typeface="Times New Roman" charset="0"/>
              </a:rPr>
              <a:t> is 12% for similar risk bonds that also pay semiannual interest, substituting these values into the previous equation yields</a:t>
            </a:r>
            <a:endParaRPr lang="en-US" sz="2800" smtClean="0">
              <a:latin typeface="Times New Roman" charset="0"/>
            </a:endParaRPr>
          </a:p>
        </p:txBody>
      </p:sp>
      <p:sp>
        <p:nvSpPr>
          <p:cNvPr id="48130"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48131" name="Slayt Numarası Yer Tutucusu 4"/>
          <p:cNvSpPr>
            <a:spLocks noGrp="1"/>
          </p:cNvSpPr>
          <p:nvPr>
            <p:ph type="sldNum" sz="quarter" idx="12"/>
          </p:nvPr>
        </p:nvSpPr>
        <p:spPr>
          <a:noFill/>
          <a:ln>
            <a:miter lim="800000"/>
            <a:headEnd/>
            <a:tailEnd/>
          </a:ln>
        </p:spPr>
        <p:txBody>
          <a:bodyPr/>
          <a:lstStyle/>
          <a:p>
            <a:r>
              <a:rPr lang="en-US" smtClean="0"/>
              <a:t>6-</a:t>
            </a:r>
            <a:fld id="{10966C49-5BA9-4344-84D8-E1AB65B33CDF}" type="slidenum">
              <a:rPr lang="en-US" smtClean="0"/>
              <a:pPr/>
              <a:t>42</a:t>
            </a:fld>
            <a:endParaRPr lang="en-US" smtClean="0"/>
          </a:p>
        </p:txBody>
      </p:sp>
      <p:pic>
        <p:nvPicPr>
          <p:cNvPr id="48134" name="Picture 4" descr="eq0608"/>
          <p:cNvPicPr>
            <a:picLocks noChangeAspect="1" noChangeArrowheads="1"/>
          </p:cNvPicPr>
          <p:nvPr/>
        </p:nvPicPr>
        <p:blipFill>
          <a:blip r:embed="rId2"/>
          <a:srcRect/>
          <a:stretch>
            <a:fillRect/>
          </a:stretch>
        </p:blipFill>
        <p:spPr bwMode="auto">
          <a:xfrm>
            <a:off x="303213" y="3962400"/>
            <a:ext cx="8535987" cy="110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52400" y="303213"/>
            <a:ext cx="7162800" cy="822325"/>
          </a:xfrm>
        </p:spPr>
        <p:txBody>
          <a:bodyPr>
            <a:normAutofit fontScale="90000"/>
          </a:bodyPr>
          <a:lstStyle/>
          <a:p>
            <a:pPr eaLnBrk="1" hangingPunct="1"/>
            <a:r>
              <a:rPr lang="en-US" sz="2400" smtClean="0">
                <a:solidFill>
                  <a:srgbClr val="000000"/>
                </a:solidFill>
              </a:rPr>
              <a:t>Interest Rates and Required Returns: </a:t>
            </a:r>
            <a:br>
              <a:rPr lang="en-US" sz="2400" smtClean="0">
                <a:solidFill>
                  <a:srgbClr val="000000"/>
                </a:solidFill>
              </a:rPr>
            </a:br>
            <a:r>
              <a:rPr lang="en-US" sz="2400" smtClean="0">
                <a:solidFill>
                  <a:srgbClr val="000000"/>
                </a:solidFill>
              </a:rPr>
              <a:t>Nominal or Actual Rate of Interest (Return)</a:t>
            </a:r>
            <a:endParaRPr lang="en-US" smtClean="0">
              <a:solidFill>
                <a:srgbClr val="000000"/>
              </a:solidFill>
            </a:endParaRPr>
          </a:p>
        </p:txBody>
      </p:sp>
      <p:sp>
        <p:nvSpPr>
          <p:cNvPr id="10245" name="Rectangle 3"/>
          <p:cNvSpPr>
            <a:spLocks noGrp="1" noChangeArrowheads="1"/>
          </p:cNvSpPr>
          <p:nvPr>
            <p:ph idx="1"/>
          </p:nvPr>
        </p:nvSpPr>
        <p:spPr/>
        <p:txBody>
          <a:bodyPr/>
          <a:lstStyle/>
          <a:p>
            <a:pPr eaLnBrk="1" hangingPunct="1"/>
            <a:r>
              <a:rPr lang="en-US" sz="2400" smtClean="0">
                <a:solidFill>
                  <a:srgbClr val="000000"/>
                </a:solidFill>
                <a:latin typeface="Times New Roman" charset="0"/>
              </a:rPr>
              <a:t>The </a:t>
            </a:r>
            <a:r>
              <a:rPr lang="en-US" sz="2400" b="1" smtClean="0">
                <a:solidFill>
                  <a:srgbClr val="000000"/>
                </a:solidFill>
                <a:latin typeface="Times New Roman" charset="0"/>
              </a:rPr>
              <a:t>nominal rate of interest</a:t>
            </a:r>
            <a:r>
              <a:rPr lang="en-US" sz="2400" smtClean="0">
                <a:solidFill>
                  <a:srgbClr val="000000"/>
                </a:solidFill>
                <a:latin typeface="Times New Roman" charset="0"/>
              </a:rPr>
              <a:t> is the actual rate of interest charged by the supplier of funds and paid by the demander.</a:t>
            </a:r>
          </a:p>
          <a:p>
            <a:pPr eaLnBrk="1" hangingPunct="1"/>
            <a:r>
              <a:rPr lang="en-US" sz="2400" smtClean="0">
                <a:solidFill>
                  <a:srgbClr val="000000"/>
                </a:solidFill>
                <a:latin typeface="Times New Roman" charset="0"/>
              </a:rPr>
              <a:t>The nominal rate differs from the real rate of interest, r* as a result of two factors:</a:t>
            </a:r>
          </a:p>
          <a:p>
            <a:pPr lvl="1" eaLnBrk="1" hangingPunct="1"/>
            <a:r>
              <a:rPr lang="en-US" sz="2000" smtClean="0">
                <a:solidFill>
                  <a:srgbClr val="000000"/>
                </a:solidFill>
                <a:latin typeface="Times New Roman" charset="0"/>
              </a:rPr>
              <a:t>Inflationary expectations reflected in an inflation premium (IP), and</a:t>
            </a:r>
          </a:p>
          <a:p>
            <a:pPr lvl="1" eaLnBrk="1" hangingPunct="1"/>
            <a:r>
              <a:rPr lang="en-US" sz="2000" smtClean="0">
                <a:solidFill>
                  <a:srgbClr val="000000"/>
                </a:solidFill>
                <a:latin typeface="Times New Roman" charset="0"/>
              </a:rPr>
              <a:t>Issuer and issue characteristics such as default risks and contractual provisions as reflected in a risk premium (RP).</a:t>
            </a:r>
          </a:p>
        </p:txBody>
      </p:sp>
      <p:sp>
        <p:nvSpPr>
          <p:cNvPr id="10242"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10243" name="Slayt Numarası Yer Tutucusu 4"/>
          <p:cNvSpPr>
            <a:spLocks noGrp="1"/>
          </p:cNvSpPr>
          <p:nvPr>
            <p:ph type="sldNum" sz="quarter" idx="12"/>
          </p:nvPr>
        </p:nvSpPr>
        <p:spPr>
          <a:noFill/>
          <a:ln>
            <a:miter lim="800000"/>
            <a:headEnd/>
            <a:tailEnd/>
          </a:ln>
        </p:spPr>
        <p:txBody>
          <a:bodyPr/>
          <a:lstStyle/>
          <a:p>
            <a:r>
              <a:rPr lang="en-US" smtClean="0"/>
              <a:t>6-</a:t>
            </a:r>
            <a:fld id="{090E01C8-AC29-422A-8401-618F366F3858}"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152400" y="242888"/>
            <a:ext cx="7162800" cy="946150"/>
          </a:xfrm>
        </p:spPr>
        <p:txBody>
          <a:bodyPr/>
          <a:lstStyle/>
          <a:p>
            <a:pPr eaLnBrk="1" hangingPunct="1"/>
            <a:r>
              <a:rPr lang="en-US" sz="2800" smtClean="0">
                <a:solidFill>
                  <a:srgbClr val="000000"/>
                </a:solidFill>
              </a:rPr>
              <a:t>Interest Rates and Required Returns: </a:t>
            </a:r>
            <a:br>
              <a:rPr lang="en-US" sz="2800" smtClean="0">
                <a:solidFill>
                  <a:srgbClr val="000000"/>
                </a:solidFill>
              </a:rPr>
            </a:br>
            <a:r>
              <a:rPr lang="en-US" sz="2800" smtClean="0">
                <a:solidFill>
                  <a:srgbClr val="000000"/>
                </a:solidFill>
              </a:rPr>
              <a:t>Nominal or Actual Rate of Interest (cont.)</a:t>
            </a:r>
            <a:endParaRPr lang="en-US" smtClean="0">
              <a:solidFill>
                <a:srgbClr val="000000"/>
              </a:solidFill>
            </a:endParaRPr>
          </a:p>
        </p:txBody>
      </p:sp>
      <p:sp>
        <p:nvSpPr>
          <p:cNvPr id="11269" name="Rectangle 3"/>
          <p:cNvSpPr>
            <a:spLocks noGrp="1" noChangeArrowheads="1"/>
          </p:cNvSpPr>
          <p:nvPr>
            <p:ph idx="1"/>
          </p:nvPr>
        </p:nvSpPr>
        <p:spPr/>
        <p:txBody>
          <a:bodyPr/>
          <a:lstStyle/>
          <a:p>
            <a:pPr eaLnBrk="1" hangingPunct="1">
              <a:lnSpc>
                <a:spcPct val="90000"/>
              </a:lnSpc>
            </a:pPr>
            <a:r>
              <a:rPr lang="en-US" sz="2400" smtClean="0">
                <a:solidFill>
                  <a:srgbClr val="000000"/>
                </a:solidFill>
                <a:latin typeface="Times New Roman" charset="0"/>
              </a:rPr>
              <a:t>The nominal rate of interest for security 1, </a:t>
            </a:r>
            <a:r>
              <a:rPr lang="en-US" sz="2400" i="1" smtClean="0">
                <a:solidFill>
                  <a:srgbClr val="000000"/>
                </a:solidFill>
                <a:latin typeface="Times New Roman" charset="0"/>
              </a:rPr>
              <a:t>r</a:t>
            </a:r>
            <a:r>
              <a:rPr lang="en-US" sz="2400" baseline="-25000" smtClean="0">
                <a:solidFill>
                  <a:srgbClr val="000000"/>
                </a:solidFill>
                <a:latin typeface="Times New Roman" charset="0"/>
              </a:rPr>
              <a:t>1</a:t>
            </a:r>
            <a:r>
              <a:rPr lang="en-US" sz="2400" smtClean="0">
                <a:solidFill>
                  <a:srgbClr val="000000"/>
                </a:solidFill>
                <a:latin typeface="Times New Roman" charset="0"/>
              </a:rPr>
              <a:t>, is given by the following equation:</a:t>
            </a:r>
          </a:p>
          <a:p>
            <a:pPr eaLnBrk="1" hangingPunct="1">
              <a:lnSpc>
                <a:spcPct val="90000"/>
              </a:lnSpc>
            </a:pPr>
            <a:endParaRPr lang="en-US" sz="2400" smtClean="0">
              <a:latin typeface="Times New Roman" charset="0"/>
            </a:endParaRPr>
          </a:p>
          <a:p>
            <a:pPr eaLnBrk="1" hangingPunct="1">
              <a:lnSpc>
                <a:spcPct val="90000"/>
              </a:lnSpc>
            </a:pPr>
            <a:endParaRPr lang="en-US" sz="2400" smtClean="0">
              <a:latin typeface="Times New Roman" charset="0"/>
            </a:endParaRPr>
          </a:p>
          <a:p>
            <a:pPr eaLnBrk="1" hangingPunct="1">
              <a:lnSpc>
                <a:spcPct val="90000"/>
              </a:lnSpc>
            </a:pPr>
            <a:endParaRPr lang="en-US" sz="2400" smtClean="0">
              <a:latin typeface="Times New Roman" charset="0"/>
            </a:endParaRPr>
          </a:p>
          <a:p>
            <a:pPr eaLnBrk="1" hangingPunct="1">
              <a:lnSpc>
                <a:spcPct val="90000"/>
              </a:lnSpc>
            </a:pPr>
            <a:endParaRPr lang="en-US" sz="2400" smtClean="0">
              <a:latin typeface="Times New Roman" charset="0"/>
            </a:endParaRPr>
          </a:p>
          <a:p>
            <a:pPr eaLnBrk="1" hangingPunct="1">
              <a:lnSpc>
                <a:spcPct val="90000"/>
              </a:lnSpc>
            </a:pPr>
            <a:r>
              <a:rPr lang="en-US" sz="2400" smtClean="0">
                <a:latin typeface="Times New Roman" charset="0"/>
              </a:rPr>
              <a:t>The nominal rate can be viewed as having two basic components: a risk-free rate of return, </a:t>
            </a:r>
            <a:r>
              <a:rPr lang="en-US" sz="2400" i="1" smtClean="0">
                <a:latin typeface="Times New Roman" charset="0"/>
              </a:rPr>
              <a:t>R</a:t>
            </a:r>
            <a:r>
              <a:rPr lang="en-US" sz="2400" i="1" baseline="-25000" smtClean="0">
                <a:solidFill>
                  <a:srgbClr val="000000"/>
                </a:solidFill>
                <a:latin typeface="Times New Roman" charset="0"/>
              </a:rPr>
              <a:t>F</a:t>
            </a:r>
            <a:r>
              <a:rPr lang="en-US" sz="2400" smtClean="0">
                <a:solidFill>
                  <a:srgbClr val="000000"/>
                </a:solidFill>
                <a:latin typeface="Times New Roman" charset="0"/>
              </a:rPr>
              <a:t>, and a risk premium, </a:t>
            </a:r>
            <a:r>
              <a:rPr lang="en-US" sz="2400" i="1" smtClean="0">
                <a:solidFill>
                  <a:srgbClr val="000000"/>
                </a:solidFill>
                <a:latin typeface="Times New Roman" charset="0"/>
              </a:rPr>
              <a:t>RP</a:t>
            </a:r>
            <a:r>
              <a:rPr lang="en-US" sz="2400" baseline="-25000" smtClean="0">
                <a:solidFill>
                  <a:srgbClr val="000000"/>
                </a:solidFill>
                <a:latin typeface="Times New Roman" charset="0"/>
              </a:rPr>
              <a:t>1</a:t>
            </a:r>
            <a:r>
              <a:rPr lang="en-US" sz="2400" smtClean="0">
                <a:solidFill>
                  <a:srgbClr val="000000"/>
                </a:solidFill>
                <a:latin typeface="Times New Roman" charset="0"/>
              </a:rPr>
              <a:t>:</a:t>
            </a:r>
            <a:br>
              <a:rPr lang="en-US" sz="2400" smtClean="0">
                <a:solidFill>
                  <a:srgbClr val="000000"/>
                </a:solidFill>
                <a:latin typeface="Times New Roman" charset="0"/>
              </a:rPr>
            </a:br>
            <a:endParaRPr lang="en-US" sz="2400" smtClean="0">
              <a:solidFill>
                <a:srgbClr val="000000"/>
              </a:solidFill>
              <a:latin typeface="Times New Roman" charset="0"/>
            </a:endParaRPr>
          </a:p>
          <a:p>
            <a:pPr algn="ctr" eaLnBrk="1" hangingPunct="1">
              <a:lnSpc>
                <a:spcPct val="90000"/>
              </a:lnSpc>
              <a:buFontTx/>
              <a:buNone/>
            </a:pPr>
            <a:r>
              <a:rPr lang="en-US" sz="2400" smtClean="0">
                <a:solidFill>
                  <a:srgbClr val="000000"/>
                </a:solidFill>
                <a:latin typeface="Times New Roman" charset="0"/>
              </a:rPr>
              <a:t> </a:t>
            </a:r>
            <a:r>
              <a:rPr lang="en-US" sz="2400" i="1" smtClean="0">
                <a:solidFill>
                  <a:srgbClr val="000000"/>
                </a:solidFill>
                <a:latin typeface="Times New Roman" charset="0"/>
              </a:rPr>
              <a:t>r</a:t>
            </a:r>
            <a:r>
              <a:rPr lang="en-US" sz="2400" baseline="-25000" smtClean="0">
                <a:solidFill>
                  <a:srgbClr val="000000"/>
                </a:solidFill>
                <a:latin typeface="Times New Roman" charset="0"/>
              </a:rPr>
              <a:t>1</a:t>
            </a:r>
            <a:r>
              <a:rPr lang="en-US" sz="2400" smtClean="0">
                <a:solidFill>
                  <a:srgbClr val="000000"/>
                </a:solidFill>
                <a:latin typeface="Times New Roman" charset="0"/>
              </a:rPr>
              <a:t> = </a:t>
            </a:r>
            <a:r>
              <a:rPr lang="en-US" sz="2400" i="1" smtClean="0">
                <a:solidFill>
                  <a:srgbClr val="000000"/>
                </a:solidFill>
                <a:latin typeface="Times New Roman" charset="0"/>
              </a:rPr>
              <a:t>RF</a:t>
            </a:r>
            <a:r>
              <a:rPr lang="en-US" sz="2400" smtClean="0">
                <a:solidFill>
                  <a:srgbClr val="000000"/>
                </a:solidFill>
                <a:latin typeface="Times New Roman" charset="0"/>
              </a:rPr>
              <a:t> + </a:t>
            </a:r>
            <a:r>
              <a:rPr lang="en-US" sz="2400" i="1" smtClean="0">
                <a:solidFill>
                  <a:srgbClr val="000000"/>
                </a:solidFill>
                <a:latin typeface="Times New Roman" charset="0"/>
              </a:rPr>
              <a:t>RP</a:t>
            </a:r>
            <a:r>
              <a:rPr lang="en-US" sz="2400" baseline="-25000" smtClean="0">
                <a:solidFill>
                  <a:srgbClr val="000000"/>
                </a:solidFill>
                <a:latin typeface="Times New Roman" charset="0"/>
              </a:rPr>
              <a:t>1</a:t>
            </a:r>
          </a:p>
        </p:txBody>
      </p:sp>
      <p:sp>
        <p:nvSpPr>
          <p:cNvPr id="11266"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11267" name="Slayt Numarası Yer Tutucusu 4"/>
          <p:cNvSpPr>
            <a:spLocks noGrp="1"/>
          </p:cNvSpPr>
          <p:nvPr>
            <p:ph type="sldNum" sz="quarter" idx="12"/>
          </p:nvPr>
        </p:nvSpPr>
        <p:spPr>
          <a:noFill/>
          <a:ln>
            <a:miter lim="800000"/>
            <a:headEnd/>
            <a:tailEnd/>
          </a:ln>
        </p:spPr>
        <p:txBody>
          <a:bodyPr/>
          <a:lstStyle/>
          <a:p>
            <a:r>
              <a:rPr lang="en-US" smtClean="0"/>
              <a:t>6-</a:t>
            </a:r>
            <a:fld id="{2957E0F3-69DC-40E8-A12C-213A650DDC1F}" type="slidenum">
              <a:rPr lang="en-US" smtClean="0"/>
              <a:pPr/>
              <a:t>6</a:t>
            </a:fld>
            <a:endParaRPr lang="en-US" smtClean="0"/>
          </a:p>
        </p:txBody>
      </p:sp>
      <p:pic>
        <p:nvPicPr>
          <p:cNvPr id="11270" name="Picture 4" descr="eq0601"/>
          <p:cNvPicPr>
            <a:picLocks noChangeAspect="1" noChangeArrowheads="1"/>
          </p:cNvPicPr>
          <p:nvPr/>
        </p:nvPicPr>
        <p:blipFill>
          <a:blip r:embed="rId2"/>
          <a:srcRect/>
          <a:stretch>
            <a:fillRect/>
          </a:stretch>
        </p:blipFill>
        <p:spPr bwMode="auto">
          <a:xfrm>
            <a:off x="2994025" y="2562225"/>
            <a:ext cx="3154363"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152400" y="242888"/>
            <a:ext cx="7162800" cy="946150"/>
          </a:xfrm>
        </p:spPr>
        <p:txBody>
          <a:bodyPr/>
          <a:lstStyle/>
          <a:p>
            <a:pPr eaLnBrk="1" hangingPunct="1"/>
            <a:r>
              <a:rPr lang="en-US" sz="2800" smtClean="0">
                <a:solidFill>
                  <a:srgbClr val="000000"/>
                </a:solidFill>
              </a:rPr>
              <a:t>Interest Rates and Required Returns: </a:t>
            </a:r>
            <a:br>
              <a:rPr lang="en-US" sz="2800" smtClean="0">
                <a:solidFill>
                  <a:srgbClr val="000000"/>
                </a:solidFill>
              </a:rPr>
            </a:br>
            <a:r>
              <a:rPr lang="en-US" sz="2800" smtClean="0">
                <a:solidFill>
                  <a:srgbClr val="000000"/>
                </a:solidFill>
              </a:rPr>
              <a:t>Nominal or Actual Rate of Interest (cont.)</a:t>
            </a:r>
            <a:endParaRPr lang="en-US" smtClean="0">
              <a:solidFill>
                <a:srgbClr val="000000"/>
              </a:solidFill>
            </a:endParaRPr>
          </a:p>
        </p:txBody>
      </p:sp>
      <p:sp>
        <p:nvSpPr>
          <p:cNvPr id="12293" name="Rectangle 3"/>
          <p:cNvSpPr>
            <a:spLocks noGrp="1" noChangeArrowheads="1"/>
          </p:cNvSpPr>
          <p:nvPr>
            <p:ph idx="1"/>
          </p:nvPr>
        </p:nvSpPr>
        <p:spPr/>
        <p:txBody>
          <a:bodyPr/>
          <a:lstStyle/>
          <a:p>
            <a:pPr eaLnBrk="1" hangingPunct="1"/>
            <a:r>
              <a:rPr lang="en-US" sz="2400" smtClean="0">
                <a:solidFill>
                  <a:srgbClr val="000000"/>
                </a:solidFill>
                <a:latin typeface="Times New Roman" charset="0"/>
              </a:rPr>
              <a:t>For the moment, ignore the risk premium, </a:t>
            </a:r>
            <a:r>
              <a:rPr lang="en-US" sz="2400" i="1" smtClean="0">
                <a:solidFill>
                  <a:srgbClr val="000000"/>
                </a:solidFill>
                <a:latin typeface="Times New Roman" charset="0"/>
              </a:rPr>
              <a:t>RP</a:t>
            </a:r>
            <a:r>
              <a:rPr lang="en-US" sz="2400" baseline="-25000" smtClean="0">
                <a:solidFill>
                  <a:srgbClr val="000000"/>
                </a:solidFill>
                <a:latin typeface="Times New Roman" charset="0"/>
              </a:rPr>
              <a:t>1</a:t>
            </a:r>
            <a:r>
              <a:rPr lang="en-US" sz="2400" smtClean="0">
                <a:solidFill>
                  <a:srgbClr val="000000"/>
                </a:solidFill>
                <a:latin typeface="Times New Roman" charset="0"/>
              </a:rPr>
              <a:t>, and focus exclusively on the risk-free rate. </a:t>
            </a:r>
            <a:r>
              <a:rPr lang="en-US" sz="2400" dirty="0" smtClean="0">
                <a:solidFill>
                  <a:srgbClr val="000000"/>
                </a:solidFill>
                <a:latin typeface="Times New Roman" charset="0"/>
              </a:rPr>
              <a:t>The risk free rate can be represented as:</a:t>
            </a:r>
          </a:p>
          <a:p>
            <a:pPr algn="ctr" eaLnBrk="1" hangingPunct="1">
              <a:buFontTx/>
              <a:buNone/>
            </a:pPr>
            <a:r>
              <a:rPr lang="en-US" sz="2400" i="1" dirty="0" smtClean="0">
                <a:solidFill>
                  <a:srgbClr val="000000"/>
                </a:solidFill>
                <a:latin typeface="Times New Roman" charset="0"/>
              </a:rPr>
              <a:t>R</a:t>
            </a:r>
            <a:r>
              <a:rPr lang="en-US" sz="2400" i="1" baseline="-25000" dirty="0" smtClean="0">
                <a:solidFill>
                  <a:srgbClr val="000000"/>
                </a:solidFill>
                <a:latin typeface="Times New Roman" charset="0"/>
              </a:rPr>
              <a:t>F</a:t>
            </a:r>
            <a:r>
              <a:rPr lang="en-US" sz="2400" dirty="0" smtClean="0">
                <a:solidFill>
                  <a:srgbClr val="000000"/>
                </a:solidFill>
                <a:latin typeface="Times New Roman" charset="0"/>
              </a:rPr>
              <a:t> = </a:t>
            </a:r>
            <a:r>
              <a:rPr lang="en-US" sz="2400" i="1" dirty="0" smtClean="0">
                <a:solidFill>
                  <a:srgbClr val="000000"/>
                </a:solidFill>
                <a:latin typeface="Times New Roman" charset="0"/>
              </a:rPr>
              <a:t>r*</a:t>
            </a:r>
            <a:r>
              <a:rPr lang="en-US" sz="2400" dirty="0" smtClean="0">
                <a:solidFill>
                  <a:srgbClr val="000000"/>
                </a:solidFill>
                <a:latin typeface="Times New Roman" charset="0"/>
              </a:rPr>
              <a:t> + </a:t>
            </a:r>
            <a:r>
              <a:rPr lang="en-US" sz="2400" i="1" dirty="0" smtClean="0">
                <a:solidFill>
                  <a:srgbClr val="000000"/>
                </a:solidFill>
                <a:latin typeface="Times New Roman" charset="0"/>
              </a:rPr>
              <a:t>IP</a:t>
            </a:r>
            <a:endParaRPr lang="en-US" sz="2400" dirty="0" smtClean="0">
              <a:latin typeface="Times New Roman" charset="0"/>
            </a:endParaRPr>
          </a:p>
          <a:p>
            <a:pPr eaLnBrk="1" hangingPunct="1"/>
            <a:r>
              <a:rPr lang="en-US" sz="2400" dirty="0" smtClean="0">
                <a:latin typeface="Times New Roman" charset="0"/>
              </a:rPr>
              <a:t>The risk-free rate (as shown in the preceding equation) embodies the real rate of interest plus the expected inflation premium.</a:t>
            </a:r>
          </a:p>
          <a:p>
            <a:pPr eaLnBrk="1" hangingPunct="1"/>
            <a:r>
              <a:rPr lang="en-US" sz="2400" dirty="0" smtClean="0">
                <a:latin typeface="Times New Roman" charset="0"/>
              </a:rPr>
              <a:t>The inflation premium is driven by investors</a:t>
            </a:r>
            <a:r>
              <a:rPr lang="en-US" sz="2400" dirty="0" smtClean="0"/>
              <a:t>’</a:t>
            </a:r>
            <a:r>
              <a:rPr lang="en-US" sz="2400" dirty="0" smtClean="0">
                <a:latin typeface="Times New Roman" charset="0"/>
              </a:rPr>
              <a:t> expectations about inflation</a:t>
            </a:r>
            <a:r>
              <a:rPr lang="en-US" sz="2400" dirty="0" smtClean="0"/>
              <a:t>—</a:t>
            </a:r>
            <a:r>
              <a:rPr lang="en-US" sz="2400" dirty="0" smtClean="0">
                <a:latin typeface="Times New Roman" charset="0"/>
              </a:rPr>
              <a:t>the more inflation they expect, the higher will be the inflation premium and the higher will be the nominal interest rate. </a:t>
            </a:r>
          </a:p>
        </p:txBody>
      </p:sp>
      <p:sp>
        <p:nvSpPr>
          <p:cNvPr id="12290"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12291" name="Slayt Numarası Yer Tutucusu 4"/>
          <p:cNvSpPr>
            <a:spLocks noGrp="1"/>
          </p:cNvSpPr>
          <p:nvPr>
            <p:ph type="sldNum" sz="quarter" idx="12"/>
          </p:nvPr>
        </p:nvSpPr>
        <p:spPr>
          <a:noFill/>
          <a:ln>
            <a:miter lim="800000"/>
            <a:headEnd/>
            <a:tailEnd/>
          </a:ln>
        </p:spPr>
        <p:txBody>
          <a:bodyPr/>
          <a:lstStyle/>
          <a:p>
            <a:r>
              <a:rPr lang="en-US" smtClean="0"/>
              <a:t>6-</a:t>
            </a:r>
            <a:fld id="{6408AEA8-D22E-46B4-8E0F-97410D455865}"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152400" y="120650"/>
            <a:ext cx="7162800" cy="1190625"/>
          </a:xfrm>
        </p:spPr>
        <p:txBody>
          <a:bodyPr>
            <a:normAutofit fontScale="90000"/>
          </a:bodyPr>
          <a:lstStyle/>
          <a:p>
            <a:pPr eaLnBrk="1" hangingPunct="1"/>
            <a:r>
              <a:rPr lang="en-US" smtClean="0">
                <a:solidFill>
                  <a:srgbClr val="000000"/>
                </a:solidFill>
              </a:rPr>
              <a:t>Figure 6.2</a:t>
            </a:r>
            <a:r>
              <a:rPr lang="en-US" smtClean="0">
                <a:solidFill>
                  <a:srgbClr val="007F7F"/>
                </a:solidFill>
              </a:rPr>
              <a:t/>
            </a:r>
            <a:br>
              <a:rPr lang="en-US" smtClean="0">
                <a:solidFill>
                  <a:srgbClr val="007F7F"/>
                </a:solidFill>
              </a:rPr>
            </a:br>
            <a:r>
              <a:rPr lang="en-US" smtClean="0">
                <a:solidFill>
                  <a:srgbClr val="000000"/>
                </a:solidFill>
              </a:rPr>
              <a:t>Impact of Inflation</a:t>
            </a:r>
          </a:p>
        </p:txBody>
      </p:sp>
      <p:sp>
        <p:nvSpPr>
          <p:cNvPr id="13314"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13315" name="Slayt Numarası Yer Tutucusu 4"/>
          <p:cNvSpPr>
            <a:spLocks noGrp="1"/>
          </p:cNvSpPr>
          <p:nvPr>
            <p:ph type="sldNum" sz="quarter" idx="12"/>
          </p:nvPr>
        </p:nvSpPr>
        <p:spPr>
          <a:noFill/>
          <a:ln>
            <a:miter lim="800000"/>
            <a:headEnd/>
            <a:tailEnd/>
          </a:ln>
        </p:spPr>
        <p:txBody>
          <a:bodyPr/>
          <a:lstStyle/>
          <a:p>
            <a:r>
              <a:rPr lang="en-US" smtClean="0"/>
              <a:t>6-</a:t>
            </a:r>
            <a:fld id="{E8B12741-BC9C-450D-8D9C-40AA17174CAB}" type="slidenum">
              <a:rPr lang="en-US" smtClean="0"/>
              <a:pPr/>
              <a:t>8</a:t>
            </a:fld>
            <a:endParaRPr lang="en-US" smtClean="0"/>
          </a:p>
        </p:txBody>
      </p:sp>
      <p:pic>
        <p:nvPicPr>
          <p:cNvPr id="13317" name="Picture 4" descr="fig0602"/>
          <p:cNvPicPr>
            <a:picLocks noChangeAspect="1" noChangeArrowheads="1"/>
          </p:cNvPicPr>
          <p:nvPr/>
        </p:nvPicPr>
        <p:blipFill>
          <a:blip r:embed="rId2"/>
          <a:srcRect/>
          <a:stretch>
            <a:fillRect/>
          </a:stretch>
        </p:blipFill>
        <p:spPr bwMode="auto">
          <a:xfrm>
            <a:off x="347663" y="2133600"/>
            <a:ext cx="8447087" cy="359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smtClean="0">
                <a:solidFill>
                  <a:srgbClr val="000000"/>
                </a:solidFill>
              </a:rPr>
              <a:t>Term Structure of Interest Rates</a:t>
            </a:r>
          </a:p>
        </p:txBody>
      </p:sp>
      <p:sp>
        <p:nvSpPr>
          <p:cNvPr id="14341" name="Rectangle 3"/>
          <p:cNvSpPr>
            <a:spLocks noGrp="1" noChangeArrowheads="1"/>
          </p:cNvSpPr>
          <p:nvPr>
            <p:ph idx="1"/>
          </p:nvPr>
        </p:nvSpPr>
        <p:spPr/>
        <p:txBody>
          <a:bodyPr/>
          <a:lstStyle/>
          <a:p>
            <a:pPr eaLnBrk="1" hangingPunct="1"/>
            <a:r>
              <a:rPr lang="en-US" sz="2400" smtClean="0">
                <a:solidFill>
                  <a:srgbClr val="000000"/>
                </a:solidFill>
                <a:latin typeface="Times New Roman" charset="0"/>
              </a:rPr>
              <a:t>The </a:t>
            </a:r>
            <a:r>
              <a:rPr lang="en-US" sz="2400" b="1" smtClean="0">
                <a:solidFill>
                  <a:srgbClr val="000000"/>
                </a:solidFill>
                <a:latin typeface="Times New Roman" charset="0"/>
              </a:rPr>
              <a:t>term structure</a:t>
            </a:r>
            <a:r>
              <a:rPr lang="en-US" sz="2400" smtClean="0">
                <a:solidFill>
                  <a:srgbClr val="000000"/>
                </a:solidFill>
                <a:latin typeface="Times New Roman" charset="0"/>
              </a:rPr>
              <a:t> </a:t>
            </a:r>
            <a:r>
              <a:rPr lang="en-US" sz="2400" b="1" smtClean="0">
                <a:solidFill>
                  <a:srgbClr val="000000"/>
                </a:solidFill>
                <a:latin typeface="Times New Roman" charset="0"/>
              </a:rPr>
              <a:t>of interest rates</a:t>
            </a:r>
            <a:r>
              <a:rPr lang="en-US" sz="2400" smtClean="0">
                <a:solidFill>
                  <a:srgbClr val="000000"/>
                </a:solidFill>
                <a:latin typeface="Times New Roman" charset="0"/>
              </a:rPr>
              <a:t> is the relationship between the maturity and rate of return for bonds with similar levels of risk.</a:t>
            </a:r>
          </a:p>
          <a:p>
            <a:pPr eaLnBrk="1" hangingPunct="1"/>
            <a:r>
              <a:rPr lang="en-US" sz="2400" smtClean="0">
                <a:solidFill>
                  <a:srgbClr val="000000"/>
                </a:solidFill>
                <a:latin typeface="Times New Roman" charset="0"/>
              </a:rPr>
              <a:t>A graphic depiction of the term structure of interest rates is called the </a:t>
            </a:r>
            <a:r>
              <a:rPr lang="en-US" sz="2400" b="1" smtClean="0">
                <a:solidFill>
                  <a:srgbClr val="000000"/>
                </a:solidFill>
                <a:latin typeface="Times New Roman" charset="0"/>
              </a:rPr>
              <a:t>yield curve</a:t>
            </a:r>
            <a:r>
              <a:rPr lang="en-US" sz="2400" smtClean="0">
                <a:solidFill>
                  <a:srgbClr val="000000"/>
                </a:solidFill>
                <a:latin typeface="Times New Roman" charset="0"/>
              </a:rPr>
              <a:t>.</a:t>
            </a:r>
          </a:p>
          <a:p>
            <a:pPr eaLnBrk="1" hangingPunct="1"/>
            <a:r>
              <a:rPr lang="en-US" sz="2400" smtClean="0">
                <a:solidFill>
                  <a:srgbClr val="000000"/>
                </a:solidFill>
                <a:latin typeface="Times New Roman" charset="0"/>
              </a:rPr>
              <a:t>The </a:t>
            </a:r>
            <a:r>
              <a:rPr lang="en-US" sz="2400" b="1" smtClean="0">
                <a:solidFill>
                  <a:srgbClr val="000000"/>
                </a:solidFill>
                <a:latin typeface="Times New Roman" charset="0"/>
              </a:rPr>
              <a:t>yield to maturity</a:t>
            </a:r>
            <a:r>
              <a:rPr lang="en-US" sz="2400" smtClean="0">
                <a:solidFill>
                  <a:srgbClr val="000000"/>
                </a:solidFill>
                <a:latin typeface="Times New Roman" charset="0"/>
              </a:rPr>
              <a:t> is the compound annual rate of return earned on a debt security purchased on a given day and held to maturity.</a:t>
            </a:r>
          </a:p>
          <a:p>
            <a:pPr eaLnBrk="1" hangingPunct="1"/>
            <a:endParaRPr lang="en-US" sz="2400" smtClean="0">
              <a:latin typeface="Times New Roman" charset="0"/>
            </a:endParaRPr>
          </a:p>
        </p:txBody>
      </p:sp>
      <p:sp>
        <p:nvSpPr>
          <p:cNvPr id="14338" name="Altbilgi Yer Tutucusu 3"/>
          <p:cNvSpPr>
            <a:spLocks noGrp="1"/>
          </p:cNvSpPr>
          <p:nvPr>
            <p:ph type="ftr" sz="quarter" idx="11"/>
          </p:nvPr>
        </p:nvSpPr>
        <p:spPr>
          <a:noFill/>
          <a:ln>
            <a:miter lim="800000"/>
            <a:headEnd/>
            <a:tailEnd/>
          </a:ln>
        </p:spPr>
        <p:txBody>
          <a:bodyPr/>
          <a:lstStyle/>
          <a:p>
            <a:r>
              <a:rPr lang="en-US" smtClean="0"/>
              <a:t>© 2012 Pearson Prentice Hall. All rights reserved.</a:t>
            </a:r>
          </a:p>
        </p:txBody>
      </p:sp>
      <p:sp>
        <p:nvSpPr>
          <p:cNvPr id="14339" name="Slayt Numarası Yer Tutucusu 4"/>
          <p:cNvSpPr>
            <a:spLocks noGrp="1"/>
          </p:cNvSpPr>
          <p:nvPr>
            <p:ph type="sldNum" sz="quarter" idx="12"/>
          </p:nvPr>
        </p:nvSpPr>
        <p:spPr>
          <a:noFill/>
          <a:ln>
            <a:miter lim="800000"/>
            <a:headEnd/>
            <a:tailEnd/>
          </a:ln>
        </p:spPr>
        <p:txBody>
          <a:bodyPr/>
          <a:lstStyle/>
          <a:p>
            <a:r>
              <a:rPr lang="en-US" smtClean="0"/>
              <a:t>6-</a:t>
            </a:r>
            <a:fld id="{7D52122F-14B9-4B49-9809-8F90BB4EC04C}" type="slidenum">
              <a:rPr lang="en-US" smtClean="0"/>
              <a:pPr/>
              <a:t>9</a:t>
            </a:fld>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372</TotalTime>
  <Words>2874</Words>
  <Application>Microsoft Office PowerPoint</Application>
  <PresentationFormat>On-screen Show (4:3)</PresentationFormat>
  <Paragraphs>248</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Module</vt:lpstr>
      <vt:lpstr>Interest Rates and Required Returns: Interest Rate Fundamentals</vt:lpstr>
      <vt:lpstr>Interest Rates and Required Returns: Interest Rate Fundamentals</vt:lpstr>
      <vt:lpstr>Interest Rates and Required Returns: The Real Rate of Interest</vt:lpstr>
      <vt:lpstr>Figure 6.1  Supply–Demand Relationship</vt:lpstr>
      <vt:lpstr>Interest Rates and Required Returns:  Nominal or Actual Rate of Interest (Return)</vt:lpstr>
      <vt:lpstr>Interest Rates and Required Returns:  Nominal or Actual Rate of Interest (cont.)</vt:lpstr>
      <vt:lpstr>Interest Rates and Required Returns:  Nominal or Actual Rate of Interest (cont.)</vt:lpstr>
      <vt:lpstr>Figure 6.2 Impact of Inflation</vt:lpstr>
      <vt:lpstr>Term Structure of Interest Rates</vt:lpstr>
      <vt:lpstr>Figure 6.3  Treasury Yield Curves</vt:lpstr>
      <vt:lpstr>Term Structure of Interest Rates: Yield Curves (cont.)</vt:lpstr>
      <vt:lpstr>Term Structure of Interest Rates: Theories of Term Structure</vt:lpstr>
      <vt:lpstr>Term Structure of Interest Rates:  Theories of Term Structure (cont.)</vt:lpstr>
      <vt:lpstr>Term Structure of Interest Rates:  Theories of Term Structure (cont.)</vt:lpstr>
      <vt:lpstr>Term Structure of Interest Rates:  Theories of Term Structure (cont.)</vt:lpstr>
      <vt:lpstr>Term Structure of Interest Rates:  Theories of Term Structure (cont.)</vt:lpstr>
      <vt:lpstr>Risk Premiums: Issue and Issuer Characteristics</vt:lpstr>
      <vt:lpstr>Table 6.1 Debt-Specific Issuer- and  Issue-Related Risk Premium Components</vt:lpstr>
      <vt:lpstr>Corporate Bonds</vt:lpstr>
      <vt:lpstr>Corporate Bonds: Legal Aspects of Corporate Bonds</vt:lpstr>
      <vt:lpstr>Corporate Bonds: General Features of a Bond Issue (cont.)</vt:lpstr>
      <vt:lpstr>Corporate Bonds: Bond Yields</vt:lpstr>
      <vt:lpstr>Corporate Bonds: Bond Prices</vt:lpstr>
      <vt:lpstr>Table 6.2  Data on Selected Bonds</vt:lpstr>
      <vt:lpstr>Table 6.3 Moody’s and Standard &amp; Poor’s Bond Ratings</vt:lpstr>
      <vt:lpstr>Table 6.4a Characteristics and Priority of Lender’s Claim of Traditional Types of Bonds</vt:lpstr>
      <vt:lpstr>Table 6.4b Characteristics and Priority of Lender’s Claim of Traditional Types of Bonds</vt:lpstr>
      <vt:lpstr>Table 6.5 Characteristics of Contemporary Types of Bonds</vt:lpstr>
      <vt:lpstr>Corporate Bonds:  International Bond Issues</vt:lpstr>
      <vt:lpstr>Valuation Fundamentals</vt:lpstr>
      <vt:lpstr>Basic Valuation Model</vt:lpstr>
      <vt:lpstr>Bond Valuation: Bond Fundamentals</vt:lpstr>
      <vt:lpstr>Bond Valuation: Basic Bond Valuation</vt:lpstr>
      <vt:lpstr>Bond Valuation: Basic Bond Valuation (cont.)</vt:lpstr>
      <vt:lpstr>Bond Valuation: Bond Value Behavior</vt:lpstr>
      <vt:lpstr>Table 6.6 Bond Values for Various Required Returns (Mills Company’s 10% Coupon Interest Rate, 10-Year Maturity, $1,000 Par, January 1, 2010, Issue Paying Annual Interest)</vt:lpstr>
      <vt:lpstr>Figure 6.4 Bond Values and Required Returns</vt:lpstr>
      <vt:lpstr>Bond Valuation: Bond Value Behavior (cont.)</vt:lpstr>
      <vt:lpstr>Figure 6.5 Time to Maturity and Bond Values</vt:lpstr>
      <vt:lpstr>Yield to Maturity (YTM)</vt:lpstr>
      <vt:lpstr>Yield to Maturity (YTM): Semiannual Interest and Bond Values</vt:lpstr>
      <vt:lpstr>Yield to Maturity (YTM): Semiannual Interest and Bond Values (cont.)</vt:lpstr>
    </vt:vector>
  </TitlesOfParts>
  <Company>NSU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Hmu</dc:creator>
  <cp:lastModifiedBy>Hp</cp:lastModifiedBy>
  <cp:revision>37</cp:revision>
  <dcterms:created xsi:type="dcterms:W3CDTF">2011-03-11T01:22:21Z</dcterms:created>
  <dcterms:modified xsi:type="dcterms:W3CDTF">2015-10-27T05:58:58Z</dcterms:modified>
</cp:coreProperties>
</file>