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264" r:id="rId2"/>
    <p:sldId id="265" r:id="rId3"/>
    <p:sldId id="266" r:id="rId4"/>
    <p:sldId id="268" r:id="rId5"/>
    <p:sldId id="269" r:id="rId6"/>
    <p:sldId id="270" r:id="rId7"/>
    <p:sldId id="271" r:id="rId8"/>
    <p:sldId id="272" r:id="rId9"/>
    <p:sldId id="327" r:id="rId10"/>
    <p:sldId id="273" r:id="rId11"/>
    <p:sldId id="274" r:id="rId12"/>
    <p:sldId id="275" r:id="rId13"/>
    <p:sldId id="276" r:id="rId14"/>
    <p:sldId id="277"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4" r:id="rId39"/>
    <p:sldId id="305" r:id="rId40"/>
    <p:sldId id="306" r:id="rId41"/>
    <p:sldId id="307" r:id="rId42"/>
    <p:sldId id="308" r:id="rId43"/>
    <p:sldId id="309" r:id="rId44"/>
    <p:sldId id="310" r:id="rId45"/>
    <p:sldId id="311" r:id="rId46"/>
    <p:sldId id="312" r:id="rId47"/>
    <p:sldId id="313" r:id="rId48"/>
    <p:sldId id="314" r:id="rId49"/>
    <p:sldId id="328" r:id="rId50"/>
    <p:sldId id="315" r:id="rId51"/>
    <p:sldId id="316" r:id="rId52"/>
    <p:sldId id="317" r:id="rId53"/>
    <p:sldId id="318" r:id="rId54"/>
    <p:sldId id="319" r:id="rId55"/>
    <p:sldId id="320" r:id="rId56"/>
    <p:sldId id="321" r:id="rId57"/>
  </p:sldIdLst>
  <p:sldSz cx="9144000" cy="6858000" type="screen4x3"/>
  <p:notesSz cx="6858000" cy="9144000"/>
  <p:defaultTextStyle>
    <a:defPPr>
      <a:defRPr lang="en-US"/>
    </a:defPPr>
    <a:lvl1pPr algn="r" rtl="0" eaLnBrk="0" fontAlgn="base" hangingPunct="0">
      <a:spcBef>
        <a:spcPct val="0"/>
      </a:spcBef>
      <a:spcAft>
        <a:spcPct val="0"/>
      </a:spcAft>
      <a:defRPr sz="2800" kern="1200">
        <a:solidFill>
          <a:srgbClr val="000000"/>
        </a:solidFill>
        <a:latin typeface="Times New Roman" pitchFamily="-80" charset="0"/>
        <a:ea typeface="ＭＳ Ｐゴシック" pitchFamily="-80" charset="-128"/>
        <a:cs typeface="+mn-cs"/>
      </a:defRPr>
    </a:lvl1pPr>
    <a:lvl2pPr marL="457200" algn="r" rtl="0" eaLnBrk="0" fontAlgn="base" hangingPunct="0">
      <a:spcBef>
        <a:spcPct val="0"/>
      </a:spcBef>
      <a:spcAft>
        <a:spcPct val="0"/>
      </a:spcAft>
      <a:defRPr sz="2800" kern="1200">
        <a:solidFill>
          <a:srgbClr val="000000"/>
        </a:solidFill>
        <a:latin typeface="Times New Roman" pitchFamily="-80" charset="0"/>
        <a:ea typeface="ＭＳ Ｐゴシック" pitchFamily="-80" charset="-128"/>
        <a:cs typeface="+mn-cs"/>
      </a:defRPr>
    </a:lvl2pPr>
    <a:lvl3pPr marL="914400" algn="r" rtl="0" eaLnBrk="0" fontAlgn="base" hangingPunct="0">
      <a:spcBef>
        <a:spcPct val="0"/>
      </a:spcBef>
      <a:spcAft>
        <a:spcPct val="0"/>
      </a:spcAft>
      <a:defRPr sz="2800" kern="1200">
        <a:solidFill>
          <a:srgbClr val="000000"/>
        </a:solidFill>
        <a:latin typeface="Times New Roman" pitchFamily="-80" charset="0"/>
        <a:ea typeface="ＭＳ Ｐゴシック" pitchFamily="-80" charset="-128"/>
        <a:cs typeface="+mn-cs"/>
      </a:defRPr>
    </a:lvl3pPr>
    <a:lvl4pPr marL="1371600" algn="r" rtl="0" eaLnBrk="0" fontAlgn="base" hangingPunct="0">
      <a:spcBef>
        <a:spcPct val="0"/>
      </a:spcBef>
      <a:spcAft>
        <a:spcPct val="0"/>
      </a:spcAft>
      <a:defRPr sz="2800" kern="1200">
        <a:solidFill>
          <a:srgbClr val="000000"/>
        </a:solidFill>
        <a:latin typeface="Times New Roman" pitchFamily="-80" charset="0"/>
        <a:ea typeface="ＭＳ Ｐゴシック" pitchFamily="-80" charset="-128"/>
        <a:cs typeface="+mn-cs"/>
      </a:defRPr>
    </a:lvl4pPr>
    <a:lvl5pPr marL="1828800" algn="r" rtl="0" eaLnBrk="0" fontAlgn="base" hangingPunct="0">
      <a:spcBef>
        <a:spcPct val="0"/>
      </a:spcBef>
      <a:spcAft>
        <a:spcPct val="0"/>
      </a:spcAft>
      <a:defRPr sz="2800" kern="1200">
        <a:solidFill>
          <a:srgbClr val="000000"/>
        </a:solidFill>
        <a:latin typeface="Times New Roman" pitchFamily="-80" charset="0"/>
        <a:ea typeface="ＭＳ Ｐゴシック" pitchFamily="-80" charset="-128"/>
        <a:cs typeface="+mn-cs"/>
      </a:defRPr>
    </a:lvl5pPr>
    <a:lvl6pPr marL="2286000" algn="l" defTabSz="914400" rtl="0" eaLnBrk="1" latinLnBrk="0" hangingPunct="1">
      <a:defRPr sz="2800" kern="1200">
        <a:solidFill>
          <a:srgbClr val="000000"/>
        </a:solidFill>
        <a:latin typeface="Times New Roman" pitchFamily="-80" charset="0"/>
        <a:ea typeface="ＭＳ Ｐゴシック" pitchFamily="-80" charset="-128"/>
        <a:cs typeface="+mn-cs"/>
      </a:defRPr>
    </a:lvl6pPr>
    <a:lvl7pPr marL="2743200" algn="l" defTabSz="914400" rtl="0" eaLnBrk="1" latinLnBrk="0" hangingPunct="1">
      <a:defRPr sz="2800" kern="1200">
        <a:solidFill>
          <a:srgbClr val="000000"/>
        </a:solidFill>
        <a:latin typeface="Times New Roman" pitchFamily="-80" charset="0"/>
        <a:ea typeface="ＭＳ Ｐゴシック" pitchFamily="-80" charset="-128"/>
        <a:cs typeface="+mn-cs"/>
      </a:defRPr>
    </a:lvl7pPr>
    <a:lvl8pPr marL="3200400" algn="l" defTabSz="914400" rtl="0" eaLnBrk="1" latinLnBrk="0" hangingPunct="1">
      <a:defRPr sz="2800" kern="1200">
        <a:solidFill>
          <a:srgbClr val="000000"/>
        </a:solidFill>
        <a:latin typeface="Times New Roman" pitchFamily="-80" charset="0"/>
        <a:ea typeface="ＭＳ Ｐゴシック" pitchFamily="-80" charset="-128"/>
        <a:cs typeface="+mn-cs"/>
      </a:defRPr>
    </a:lvl8pPr>
    <a:lvl9pPr marL="3657600" algn="l" defTabSz="914400" rtl="0" eaLnBrk="1" latinLnBrk="0" hangingPunct="1">
      <a:defRPr sz="2800" kern="1200">
        <a:solidFill>
          <a:srgbClr val="000000"/>
        </a:solidFill>
        <a:latin typeface="Times New Roman" pitchFamily="-80"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162" autoAdjust="0"/>
    <p:restoredTop sz="90162" autoAdjust="0"/>
  </p:normalViewPr>
  <p:slideViewPr>
    <p:cSldViewPr>
      <p:cViewPr>
        <p:scale>
          <a:sx n="80" d="100"/>
          <a:sy n="80" d="100"/>
        </p:scale>
        <p:origin x="-1182" y="60"/>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fld id="{4E2F7F3F-A994-42A3-9707-3A050373D9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1219200" y="6553200"/>
            <a:ext cx="2514600" cy="228600"/>
          </a:xfrm>
          <a:prstGeom prst="rect">
            <a:avLst/>
          </a:prstGeom>
          <a:noFill/>
          <a:ln w="9525">
            <a:noFill/>
            <a:miter lim="800000"/>
            <a:headEnd/>
            <a:tailEnd/>
          </a:ln>
        </p:spPr>
        <p:txBody>
          <a:bodyPr anchor="b"/>
          <a:lstStyle/>
          <a:p>
            <a:pPr algn="l"/>
            <a:r>
              <a:rPr lang="en-US" sz="1000">
                <a:solidFill>
                  <a:schemeClr val="tx1"/>
                </a:solidFill>
                <a:latin typeface="Arial" charset="0"/>
              </a:rPr>
              <a:t>Copyright © 2012 Pearson Prentice Hall. </a:t>
            </a:r>
          </a:p>
          <a:p>
            <a:pPr algn="l"/>
            <a:r>
              <a:rPr lang="en-US" sz="1000">
                <a:solidFill>
                  <a:schemeClr val="tx1"/>
                </a:solidFill>
                <a:latin typeface="Arial" charset="0"/>
              </a:rPr>
              <a:t>All rights reserved.</a:t>
            </a:r>
          </a:p>
        </p:txBody>
      </p:sp>
      <p:sp>
        <p:nvSpPr>
          <p:cNvPr id="3" name="Rectangle 10"/>
          <p:cNvSpPr>
            <a:spLocks noChangeArrowheads="1"/>
          </p:cNvSpPr>
          <p:nvPr/>
        </p:nvSpPr>
        <p:spPr bwMode="auto">
          <a:xfrm>
            <a:off x="304800" y="457200"/>
            <a:ext cx="3429000" cy="1143000"/>
          </a:xfrm>
          <a:prstGeom prst="rect">
            <a:avLst/>
          </a:prstGeom>
          <a:noFill/>
          <a:ln w="9525">
            <a:noFill/>
            <a:miter lim="800000"/>
            <a:headEnd/>
            <a:tailEnd/>
          </a:ln>
        </p:spPr>
        <p:txBody>
          <a:bodyPr anchor="b"/>
          <a:lstStyle/>
          <a:p>
            <a:pPr algn="ctr" eaLnBrk="1" hangingPunct="1"/>
            <a:r>
              <a:rPr lang="en-US" sz="4200" b="1">
                <a:solidFill>
                  <a:schemeClr val="tx2"/>
                </a:solidFill>
                <a:latin typeface="Arial" charset="0"/>
              </a:rPr>
              <a:t>Chapter 3</a:t>
            </a:r>
          </a:p>
        </p:txBody>
      </p:sp>
      <p:sp>
        <p:nvSpPr>
          <p:cNvPr id="4" name="Rectangle 11"/>
          <p:cNvSpPr>
            <a:spLocks noChangeArrowheads="1"/>
          </p:cNvSpPr>
          <p:nvPr/>
        </p:nvSpPr>
        <p:spPr bwMode="auto">
          <a:xfrm>
            <a:off x="304800" y="1981200"/>
            <a:ext cx="3429000" cy="1752600"/>
          </a:xfrm>
          <a:prstGeom prst="rect">
            <a:avLst/>
          </a:prstGeom>
          <a:noFill/>
          <a:ln w="9525">
            <a:noFill/>
            <a:miter lim="800000"/>
            <a:headEnd/>
            <a:tailEnd/>
          </a:ln>
        </p:spPr>
        <p:txBody>
          <a:bodyPr/>
          <a:lstStyle/>
          <a:p>
            <a:pPr algn="ctr" eaLnBrk="1" hangingPunct="1">
              <a:spcBef>
                <a:spcPts val="600"/>
              </a:spcBef>
              <a:spcAft>
                <a:spcPts val="600"/>
              </a:spcAft>
              <a:buFont typeface="Arial" charset="0"/>
              <a:buNone/>
            </a:pPr>
            <a:r>
              <a:rPr lang="en-US" sz="3600">
                <a:solidFill>
                  <a:schemeClr val="tx1"/>
                </a:solidFill>
                <a:latin typeface="Arial" charset="0"/>
              </a:rPr>
              <a:t>Financial Statements </a:t>
            </a:r>
            <a:br>
              <a:rPr lang="en-US" sz="3600">
                <a:solidFill>
                  <a:schemeClr val="tx1"/>
                </a:solidFill>
                <a:latin typeface="Arial" charset="0"/>
              </a:rPr>
            </a:br>
            <a:r>
              <a:rPr lang="en-US" sz="3600">
                <a:solidFill>
                  <a:schemeClr val="tx1"/>
                </a:solidFill>
                <a:latin typeface="Arial" charset="0"/>
              </a:rPr>
              <a:t>and Ratio Analysis</a:t>
            </a:r>
          </a:p>
        </p:txBody>
      </p:sp>
      <p:pic>
        <p:nvPicPr>
          <p:cNvPr id="5" name="Picture 13" descr="PAW"/>
          <p:cNvPicPr>
            <a:picLocks noChangeAspect="1" noChangeArrowheads="1"/>
          </p:cNvPicPr>
          <p:nvPr/>
        </p:nvPicPr>
        <p:blipFill>
          <a:blip r:embed="rId2"/>
          <a:srcRect/>
          <a:stretch>
            <a:fillRect/>
          </a:stretch>
        </p:blipFill>
        <p:spPr bwMode="auto">
          <a:xfrm>
            <a:off x="152400" y="6019800"/>
            <a:ext cx="1004888" cy="706438"/>
          </a:xfrm>
          <a:prstGeom prst="rect">
            <a:avLst/>
          </a:prstGeom>
          <a:noFill/>
          <a:ln w="9525">
            <a:noFill/>
            <a:miter lim="800000"/>
            <a:headEnd/>
            <a:tailEnd/>
          </a:ln>
        </p:spPr>
      </p:pic>
      <p:pic>
        <p:nvPicPr>
          <p:cNvPr id="6" name="Picture 16" descr="Gitman_SE_Cover_Final"/>
          <p:cNvPicPr>
            <a:picLocks noChangeAspect="1" noChangeArrowheads="1"/>
          </p:cNvPicPr>
          <p:nvPr/>
        </p:nvPicPr>
        <p:blipFill>
          <a:blip r:embed="rId3"/>
          <a:srcRect/>
          <a:stretch>
            <a:fillRect/>
          </a:stretch>
        </p:blipFill>
        <p:spPr bwMode="auto">
          <a:xfrm>
            <a:off x="3962400" y="325438"/>
            <a:ext cx="4835525" cy="6205537"/>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3-</a:t>
            </a:r>
            <a:fld id="{270956B2-A244-40CD-914C-A00FA74AA1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95288"/>
            <a:ext cx="22098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95288"/>
            <a:ext cx="64770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3-</a:t>
            </a:r>
            <a:fld id="{749D5172-D00E-4A7A-B530-A2E028B7C4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3-</a:t>
            </a:r>
            <a:fld id="{75EF0DB8-A675-421B-BB7F-22B87FEDAB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3-</a:t>
            </a:r>
            <a:fld id="{8C07210C-F955-4D00-8E2B-1431960150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3-</a:t>
            </a:r>
            <a:fld id="{5161244B-3E61-4995-A717-D8D90D0353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8" name="Rectangle 24"/>
          <p:cNvSpPr>
            <a:spLocks noGrp="1" noChangeArrowheads="1"/>
          </p:cNvSpPr>
          <p:nvPr>
            <p:ph type="sldNum" sz="quarter" idx="11"/>
          </p:nvPr>
        </p:nvSpPr>
        <p:spPr>
          <a:ln/>
        </p:spPr>
        <p:txBody>
          <a:bodyPr/>
          <a:lstStyle>
            <a:lvl1pPr>
              <a:defRPr/>
            </a:lvl1pPr>
          </a:lstStyle>
          <a:p>
            <a:pPr>
              <a:defRPr/>
            </a:pPr>
            <a:r>
              <a:rPr lang="en-US"/>
              <a:t>3-</a:t>
            </a:r>
            <a:fld id="{DC026E4C-D3F3-4060-844D-E8555AB4DB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4" name="Rectangle 24"/>
          <p:cNvSpPr>
            <a:spLocks noGrp="1" noChangeArrowheads="1"/>
          </p:cNvSpPr>
          <p:nvPr>
            <p:ph type="sldNum" sz="quarter" idx="11"/>
          </p:nvPr>
        </p:nvSpPr>
        <p:spPr>
          <a:ln/>
        </p:spPr>
        <p:txBody>
          <a:bodyPr/>
          <a:lstStyle>
            <a:lvl1pPr>
              <a:defRPr/>
            </a:lvl1pPr>
          </a:lstStyle>
          <a:p>
            <a:pPr>
              <a:defRPr/>
            </a:pPr>
            <a:r>
              <a:rPr lang="en-US"/>
              <a:t>3-</a:t>
            </a:r>
            <a:fld id="{F01786F0-88E5-4249-B831-58AB6E4B43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3" name="Rectangle 24"/>
          <p:cNvSpPr>
            <a:spLocks noGrp="1" noChangeArrowheads="1"/>
          </p:cNvSpPr>
          <p:nvPr>
            <p:ph type="sldNum" sz="quarter" idx="11"/>
          </p:nvPr>
        </p:nvSpPr>
        <p:spPr>
          <a:ln/>
        </p:spPr>
        <p:txBody>
          <a:bodyPr/>
          <a:lstStyle>
            <a:lvl1pPr>
              <a:defRPr/>
            </a:lvl1pPr>
          </a:lstStyle>
          <a:p>
            <a:pPr>
              <a:defRPr/>
            </a:pPr>
            <a:r>
              <a:rPr lang="en-US"/>
              <a:t>3-</a:t>
            </a:r>
            <a:fld id="{EFD1844A-ADE4-4632-940C-951CA6BF3A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3-</a:t>
            </a:r>
            <a:fld id="{24D2670F-4F54-4E15-910B-755EA097EC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3-</a:t>
            </a:r>
            <a:fld id="{5BCA07E4-B8D4-4A46-A92D-AFC712F78E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DBE8"/>
        </a:solidFill>
        <a:effectLst/>
      </p:bgPr>
    </p:bg>
    <p:spTree>
      <p:nvGrpSpPr>
        <p:cNvPr id="1" name=""/>
        <p:cNvGrpSpPr/>
        <p:nvPr/>
      </p:nvGrpSpPr>
      <p:grpSpPr>
        <a:xfrm>
          <a:off x="0" y="0"/>
          <a:ext cx="0" cy="0"/>
          <a:chOff x="0" y="0"/>
          <a:chExt cx="0" cy="0"/>
        </a:xfrm>
      </p:grpSpPr>
      <p:pic>
        <p:nvPicPr>
          <p:cNvPr id="1026" name="Picture 56" descr="top_graphic"/>
          <p:cNvPicPr>
            <a:picLocks noChangeAspect="1" noChangeArrowheads="1"/>
          </p:cNvPicPr>
          <p:nvPr userDrawn="1"/>
        </p:nvPicPr>
        <p:blipFill>
          <a:blip r:embed="rId13"/>
          <a:srcRect/>
          <a:stretch>
            <a:fillRect/>
          </a:stretch>
        </p:blipFill>
        <p:spPr bwMode="auto">
          <a:xfrm>
            <a:off x="3175" y="0"/>
            <a:ext cx="9140825" cy="1360488"/>
          </a:xfrm>
          <a:prstGeom prst="rect">
            <a:avLst/>
          </a:prstGeom>
          <a:noFill/>
          <a:ln w="9525">
            <a:noFill/>
            <a:miter lim="800000"/>
            <a:headEnd/>
            <a:tailEnd/>
          </a:ln>
        </p:spPr>
      </p:pic>
      <p:sp>
        <p:nvSpPr>
          <p:cNvPr id="1027" name="Rectangle 21"/>
          <p:cNvSpPr>
            <a:spLocks noChangeArrowheads="1"/>
          </p:cNvSpPr>
          <p:nvPr/>
        </p:nvSpPr>
        <p:spPr bwMode="auto">
          <a:xfrm>
            <a:off x="152400" y="1524000"/>
            <a:ext cx="8839200" cy="4800600"/>
          </a:xfrm>
          <a:prstGeom prst="rect">
            <a:avLst/>
          </a:prstGeom>
          <a:solidFill>
            <a:schemeClr val="bg1"/>
          </a:solidFill>
          <a:ln w="9525">
            <a:noFill/>
            <a:miter lim="800000"/>
            <a:headEnd/>
            <a:tailEnd/>
          </a:ln>
        </p:spPr>
        <p:txBody>
          <a:bodyPr wrap="none" anchor="ctr"/>
          <a:lstStyle/>
          <a:p>
            <a:endParaRPr lang="en-US"/>
          </a:p>
        </p:txBody>
      </p:sp>
      <p:sp>
        <p:nvSpPr>
          <p:cNvPr id="1028" name="Rectangle 23"/>
          <p:cNvSpPr>
            <a:spLocks noGrp="1" noChangeArrowheads="1"/>
          </p:cNvSpPr>
          <p:nvPr>
            <p:ph type="title"/>
          </p:nvPr>
        </p:nvSpPr>
        <p:spPr bwMode="auto">
          <a:xfrm>
            <a:off x="152400" y="395288"/>
            <a:ext cx="71628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49" name="Rectangle 25"/>
          <p:cNvSpPr>
            <a:spLocks noGrp="1" noChangeArrowheads="1"/>
          </p:cNvSpPr>
          <p:nvPr>
            <p:ph type="ftr" sz="quarter" idx="3"/>
          </p:nvPr>
        </p:nvSpPr>
        <p:spPr bwMode="auto">
          <a:xfrm>
            <a:off x="76200" y="6324600"/>
            <a:ext cx="563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solidFill>
                  <a:schemeClr val="tx1"/>
                </a:solidFill>
                <a:latin typeface="+mn-lt"/>
                <a:cs typeface="Arial" charset="0"/>
              </a:defRPr>
            </a:lvl1pPr>
          </a:lstStyle>
          <a:p>
            <a:pPr>
              <a:defRPr/>
            </a:pPr>
            <a:r>
              <a:rPr lang="en-US"/>
              <a:t>© 2012 Pearson Prentice Hall. All rights reserved.</a:t>
            </a:r>
          </a:p>
        </p:txBody>
      </p:sp>
      <p:sp>
        <p:nvSpPr>
          <p:cNvPr id="1030" name="Rectangle 20"/>
          <p:cNvSpPr>
            <a:spLocks noGrp="1" noChangeArrowheads="1"/>
          </p:cNvSpPr>
          <p:nvPr>
            <p:ph type="body" idx="1"/>
          </p:nvPr>
        </p:nvSpPr>
        <p:spPr bwMode="auto">
          <a:xfrm>
            <a:off x="152400" y="15240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sldNum" sz="quarter" idx="4"/>
          </p:nvPr>
        </p:nvSpPr>
        <p:spPr bwMode="auto">
          <a:xfrm>
            <a:off x="8118475" y="633095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solidFill>
                  <a:schemeClr val="tx1"/>
                </a:solidFill>
                <a:latin typeface="+mn-lt"/>
              </a:defRPr>
            </a:lvl1pPr>
          </a:lstStyle>
          <a:p>
            <a:pPr>
              <a:defRPr/>
            </a:pPr>
            <a:r>
              <a:rPr lang="en-US"/>
              <a:t>3-</a:t>
            </a:r>
            <a:fld id="{DCC299EE-C401-4C27-903D-406833AD4C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80" charset="-128"/>
        </a:defRPr>
      </a:lvl2pPr>
      <a:lvl3pPr algn="l" rtl="0" eaLnBrk="0" fontAlgn="base" hangingPunct="0">
        <a:spcBef>
          <a:spcPct val="0"/>
        </a:spcBef>
        <a:spcAft>
          <a:spcPct val="0"/>
        </a:spcAft>
        <a:defRPr sz="3600" b="1">
          <a:solidFill>
            <a:schemeClr val="tx2"/>
          </a:solidFill>
          <a:latin typeface="Arial" charset="0"/>
          <a:ea typeface="ＭＳ Ｐゴシック" pitchFamily="-80" charset="-128"/>
        </a:defRPr>
      </a:lvl3pPr>
      <a:lvl4pPr algn="l" rtl="0" eaLnBrk="0" fontAlgn="base" hangingPunct="0">
        <a:spcBef>
          <a:spcPct val="0"/>
        </a:spcBef>
        <a:spcAft>
          <a:spcPct val="0"/>
        </a:spcAft>
        <a:defRPr sz="3600" b="1">
          <a:solidFill>
            <a:schemeClr val="tx2"/>
          </a:solidFill>
          <a:latin typeface="Arial" charset="0"/>
          <a:ea typeface="ＭＳ Ｐゴシック" pitchFamily="-80" charset="-128"/>
        </a:defRPr>
      </a:lvl4pPr>
      <a:lvl5pPr algn="l" rtl="0" eaLnBrk="0" fontAlgn="base" hangingPunct="0">
        <a:spcBef>
          <a:spcPct val="0"/>
        </a:spcBef>
        <a:spcAft>
          <a:spcPct val="0"/>
        </a:spcAft>
        <a:defRPr sz="3600" b="1">
          <a:solidFill>
            <a:schemeClr val="tx2"/>
          </a:solidFill>
          <a:latin typeface="Arial" charset="0"/>
          <a:ea typeface="ＭＳ Ｐゴシック" pitchFamily="-80" charset="-128"/>
        </a:defRPr>
      </a:lvl5pPr>
      <a:lvl6pPr marL="457200" algn="l" rtl="0" fontAlgn="base">
        <a:spcBef>
          <a:spcPct val="0"/>
        </a:spcBef>
        <a:spcAft>
          <a:spcPct val="0"/>
        </a:spcAft>
        <a:defRPr sz="3600" b="1">
          <a:solidFill>
            <a:schemeClr val="tx2"/>
          </a:solidFill>
          <a:latin typeface="Arial" charset="0"/>
          <a:ea typeface="ＭＳ Ｐゴシック" pitchFamily="-80" charset="-128"/>
        </a:defRPr>
      </a:lvl6pPr>
      <a:lvl7pPr marL="914400" algn="l" rtl="0" fontAlgn="base">
        <a:spcBef>
          <a:spcPct val="0"/>
        </a:spcBef>
        <a:spcAft>
          <a:spcPct val="0"/>
        </a:spcAft>
        <a:defRPr sz="3600" b="1">
          <a:solidFill>
            <a:schemeClr val="tx2"/>
          </a:solidFill>
          <a:latin typeface="Arial" charset="0"/>
          <a:ea typeface="ＭＳ Ｐゴシック" pitchFamily="-80" charset="-128"/>
        </a:defRPr>
      </a:lvl7pPr>
      <a:lvl8pPr marL="1371600" algn="l" rtl="0" fontAlgn="base">
        <a:spcBef>
          <a:spcPct val="0"/>
        </a:spcBef>
        <a:spcAft>
          <a:spcPct val="0"/>
        </a:spcAft>
        <a:defRPr sz="3600" b="1">
          <a:solidFill>
            <a:schemeClr val="tx2"/>
          </a:solidFill>
          <a:latin typeface="Arial" charset="0"/>
          <a:ea typeface="ＭＳ Ｐゴシック" pitchFamily="-80" charset="-128"/>
        </a:defRPr>
      </a:lvl8pPr>
      <a:lvl9pPr marL="1828800" algn="l" rtl="0" fontAlgn="base">
        <a:spcBef>
          <a:spcPct val="0"/>
        </a:spcBef>
        <a:spcAft>
          <a:spcPct val="0"/>
        </a:spcAft>
        <a:defRPr sz="3600" b="1">
          <a:solidFill>
            <a:schemeClr val="tx2"/>
          </a:solidFill>
          <a:latin typeface="Arial" charset="0"/>
          <a:ea typeface="ＭＳ Ｐゴシック" pitchFamily="-80" charset="-128"/>
        </a:defRPr>
      </a:lvl9pPr>
    </p:titleStyle>
    <p:bodyStyle>
      <a:lvl1pPr marL="342900" indent="-342900" algn="l" rtl="0" eaLnBrk="0" fontAlgn="base" hangingPunct="0">
        <a:spcBef>
          <a:spcPts val="600"/>
        </a:spcBef>
        <a:spcAft>
          <a:spcPts val="600"/>
        </a:spcAft>
        <a:buFont typeface="Arial" charset="0"/>
        <a:defRPr sz="3200">
          <a:solidFill>
            <a:schemeClr val="tx1"/>
          </a:solidFill>
          <a:latin typeface="+mn-lt"/>
          <a:ea typeface="+mn-ea"/>
          <a:cs typeface="+mn-cs"/>
        </a:defRPr>
      </a:lvl1pPr>
      <a:lvl2pPr marL="914400" indent="-342900" algn="l" rtl="0" eaLnBrk="0" fontAlgn="base" hangingPunct="0">
        <a:spcBef>
          <a:spcPts val="600"/>
        </a:spcBef>
        <a:spcAft>
          <a:spcPts val="600"/>
        </a:spcAft>
        <a:buFont typeface="Times" pitchFamily="-80" charset="0"/>
        <a:buChar char="–"/>
        <a:defRPr sz="2800">
          <a:solidFill>
            <a:schemeClr val="tx1"/>
          </a:solidFill>
          <a:latin typeface="+mn-lt"/>
          <a:ea typeface="+mn-ea"/>
        </a:defRPr>
      </a:lvl2pPr>
      <a:lvl3pPr marL="1257300" indent="-228600" algn="l" rtl="0" eaLnBrk="0" fontAlgn="base" hangingPunct="0">
        <a:spcBef>
          <a:spcPts val="600"/>
        </a:spcBef>
        <a:spcAft>
          <a:spcPts val="600"/>
        </a:spcAft>
        <a:buFont typeface="Times" pitchFamily="-80" charset="0"/>
        <a:buChar char="•"/>
        <a:defRPr sz="2400">
          <a:solidFill>
            <a:schemeClr val="tx1"/>
          </a:solidFill>
          <a:latin typeface="+mn-lt"/>
          <a:ea typeface="+mn-ea"/>
        </a:defRPr>
      </a:lvl3pPr>
      <a:lvl4pPr marL="1663700" indent="-177800" algn="l" rtl="0" eaLnBrk="0" fontAlgn="base" hangingPunct="0">
        <a:spcBef>
          <a:spcPts val="600"/>
        </a:spcBef>
        <a:spcAft>
          <a:spcPts val="600"/>
        </a:spcAft>
        <a:buFont typeface="Wingdings" pitchFamily="-80" charset="2"/>
        <a:buChar char="§"/>
        <a:defRPr sz="2000">
          <a:solidFill>
            <a:schemeClr val="tx1"/>
          </a:solidFill>
          <a:latin typeface="+mn-lt"/>
          <a:ea typeface="+mn-ea"/>
        </a:defRPr>
      </a:lvl4pPr>
      <a:lvl5pPr marL="2171700" indent="-228600" algn="l" rtl="0" eaLnBrk="0" fontAlgn="base" hangingPunct="0">
        <a:spcBef>
          <a:spcPts val="600"/>
        </a:spcBef>
        <a:spcAft>
          <a:spcPts val="600"/>
        </a:spcAft>
        <a:buChar char="»"/>
        <a:defRPr sz="2000">
          <a:solidFill>
            <a:schemeClr val="tx1"/>
          </a:solidFill>
          <a:latin typeface="+mn-lt"/>
          <a:ea typeface="+mn-ea"/>
        </a:defRPr>
      </a:lvl5pPr>
      <a:lvl6pPr marL="2628900" indent="-228600" algn="l" rtl="0" fontAlgn="base">
        <a:spcBef>
          <a:spcPts val="600"/>
        </a:spcBef>
        <a:spcAft>
          <a:spcPts val="600"/>
        </a:spcAft>
        <a:buChar char="»"/>
        <a:defRPr sz="2000">
          <a:solidFill>
            <a:schemeClr val="tx1"/>
          </a:solidFill>
          <a:latin typeface="+mn-lt"/>
          <a:ea typeface="+mn-ea"/>
        </a:defRPr>
      </a:lvl6pPr>
      <a:lvl7pPr marL="3086100" indent="-228600" algn="l" rtl="0" fontAlgn="base">
        <a:spcBef>
          <a:spcPts val="600"/>
        </a:spcBef>
        <a:spcAft>
          <a:spcPts val="600"/>
        </a:spcAft>
        <a:buChar char="»"/>
        <a:defRPr sz="2000">
          <a:solidFill>
            <a:schemeClr val="tx1"/>
          </a:solidFill>
          <a:latin typeface="+mn-lt"/>
          <a:ea typeface="+mn-ea"/>
        </a:defRPr>
      </a:lvl7pPr>
      <a:lvl8pPr marL="3543300" indent="-228600" algn="l" rtl="0" fontAlgn="base">
        <a:spcBef>
          <a:spcPts val="600"/>
        </a:spcBef>
        <a:spcAft>
          <a:spcPts val="600"/>
        </a:spcAft>
        <a:buChar char="»"/>
        <a:defRPr sz="2000">
          <a:solidFill>
            <a:schemeClr val="tx1"/>
          </a:solidFill>
          <a:latin typeface="+mn-lt"/>
          <a:ea typeface="+mn-ea"/>
        </a:defRPr>
      </a:lvl8pPr>
      <a:lvl9pPr marL="4000500" indent="-228600" algn="l" rtl="0" fontAlgn="base">
        <a:spcBef>
          <a:spcPts val="600"/>
        </a:spcBef>
        <a:spcAft>
          <a:spcPts val="6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151E9D71-E0CF-4736-ACAB-725D4F07007F}" type="slidenum">
              <a:rPr lang="en-US"/>
              <a:pPr>
                <a:defRPr/>
              </a:pPr>
              <a:t>1</a:t>
            </a:fld>
            <a:endParaRPr lang="en-US"/>
          </a:p>
        </p:txBody>
      </p:sp>
      <p:sp>
        <p:nvSpPr>
          <p:cNvPr id="3076" name="Rectangle 2"/>
          <p:cNvSpPr>
            <a:spLocks noGrp="1" noChangeArrowheads="1"/>
          </p:cNvSpPr>
          <p:nvPr>
            <p:ph type="title"/>
          </p:nvPr>
        </p:nvSpPr>
        <p:spPr/>
        <p:txBody>
          <a:bodyPr/>
          <a:lstStyle/>
          <a:p>
            <a:pPr eaLnBrk="1" hangingPunct="1"/>
            <a:r>
              <a:rPr lang="en-US" smtClean="0">
                <a:solidFill>
                  <a:srgbClr val="000000"/>
                </a:solidFill>
              </a:rPr>
              <a:t>The Stockholders’ Report</a:t>
            </a:r>
          </a:p>
        </p:txBody>
      </p:sp>
      <p:sp>
        <p:nvSpPr>
          <p:cNvPr id="3077" name="Rectangle 3"/>
          <p:cNvSpPr>
            <a:spLocks noGrp="1" noChangeArrowheads="1"/>
          </p:cNvSpPr>
          <p:nvPr>
            <p:ph type="body" idx="1"/>
          </p:nvPr>
        </p:nvSpPr>
        <p:spPr/>
        <p:txBody>
          <a:bodyPr/>
          <a:lstStyle/>
          <a:p>
            <a:pPr eaLnBrk="1" hangingPunct="1">
              <a:buFont typeface="Arial" charset="0"/>
              <a:buChar char="•"/>
            </a:pPr>
            <a:r>
              <a:rPr lang="en-US" sz="2800" b="1" smtClean="0">
                <a:solidFill>
                  <a:srgbClr val="000000"/>
                </a:solidFill>
                <a:latin typeface="Times New Roman" pitchFamily="-80" charset="0"/>
              </a:rPr>
              <a:t>Generally accepted accounting principles (GAAP) </a:t>
            </a:r>
            <a:r>
              <a:rPr lang="en-US" sz="2800" smtClean="0">
                <a:solidFill>
                  <a:srgbClr val="000000"/>
                </a:solidFill>
                <a:latin typeface="Times New Roman" pitchFamily="-80" charset="0"/>
              </a:rPr>
              <a:t>are the practice and procedure guidelines used to prepare and maintain financial records and reports; authorized by the Financial Accounting Standards Board (FASB).</a:t>
            </a:r>
          </a:p>
          <a:p>
            <a:pPr eaLnBrk="1" hangingPunct="1">
              <a:buFont typeface="Arial" charset="0"/>
              <a:buChar char="•"/>
            </a:pPr>
            <a:r>
              <a:rPr lang="en-US" sz="2800" smtClean="0">
                <a:solidFill>
                  <a:srgbClr val="000000"/>
                </a:solidFill>
                <a:latin typeface="Times New Roman" pitchFamily="-80" charset="0"/>
              </a:rPr>
              <a:t>The Sarbanes-Oxley Act of 2002, passed to eliminate the many disclosure and conflict of interest problems of corporations, established the Public Company Accounting Oversight Board (PCAOB), which is a not-for-profit corporation that overseas auditors.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0A0E1C63-A7A7-43AB-9BA2-FEE43D1A3F55}" type="slidenum">
              <a:rPr lang="en-US"/>
              <a:pPr>
                <a:defRPr/>
              </a:pPr>
              <a:t>10</a:t>
            </a:fld>
            <a:endParaRPr lang="en-US"/>
          </a:p>
        </p:txBody>
      </p:sp>
      <p:sp>
        <p:nvSpPr>
          <p:cNvPr id="1229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pic>
        <p:nvPicPr>
          <p:cNvPr id="12293" name="Picture 6" descr="untab0302"/>
          <p:cNvPicPr>
            <a:picLocks noChangeAspect="1" noChangeArrowheads="1"/>
          </p:cNvPicPr>
          <p:nvPr/>
        </p:nvPicPr>
        <p:blipFill>
          <a:blip r:embed="rId2"/>
          <a:srcRect/>
          <a:stretch>
            <a:fillRect/>
          </a:stretch>
        </p:blipFill>
        <p:spPr bwMode="auto">
          <a:xfrm>
            <a:off x="1400175" y="1600200"/>
            <a:ext cx="634365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EF078AB9-BF2E-4B17-8811-966688654633}" type="slidenum">
              <a:rPr lang="en-US"/>
              <a:pPr>
                <a:defRPr/>
              </a:pPr>
              <a:t>11</a:t>
            </a:fld>
            <a:endParaRPr lang="en-US"/>
          </a:p>
        </p:txBody>
      </p:sp>
      <p:sp>
        <p:nvSpPr>
          <p:cNvPr id="1331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The Four Key Financial Statements: Statement of Retained Earnings</a:t>
            </a:r>
            <a:endParaRPr lang="en-US" smtClean="0">
              <a:solidFill>
                <a:srgbClr val="000000"/>
              </a:solidFill>
            </a:endParaRPr>
          </a:p>
        </p:txBody>
      </p:sp>
      <p:sp>
        <p:nvSpPr>
          <p:cNvPr id="13317"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pitchFamily="-80" charset="0"/>
              </a:rPr>
              <a:t>The </a:t>
            </a:r>
            <a:r>
              <a:rPr lang="en-US" sz="2800" b="1" smtClean="0">
                <a:solidFill>
                  <a:srgbClr val="000000"/>
                </a:solidFill>
                <a:latin typeface="Times New Roman" pitchFamily="-80" charset="0"/>
              </a:rPr>
              <a:t>statement of retained earnings</a:t>
            </a:r>
            <a:r>
              <a:rPr lang="en-US" sz="2800" smtClean="0">
                <a:solidFill>
                  <a:srgbClr val="000000"/>
                </a:solidFill>
                <a:latin typeface="Times New Roman" pitchFamily="-80" charset="0"/>
              </a:rPr>
              <a:t> reconciles the net income earned during a given year, and any cash dividends paid, with the change in retained earnings between the start and the end of that year.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DED08EA6-58B1-4F64-BC08-C4E125DF8428}" type="slidenum">
              <a:rPr lang="en-US"/>
              <a:pPr>
                <a:defRPr/>
              </a:pPr>
              <a:t>12</a:t>
            </a:fld>
            <a:endParaRPr lang="en-US"/>
          </a:p>
        </p:txBody>
      </p:sp>
      <p:sp>
        <p:nvSpPr>
          <p:cNvPr id="14340" name="Rectangle 2"/>
          <p:cNvSpPr>
            <a:spLocks noGrp="1" noChangeArrowheads="1"/>
          </p:cNvSpPr>
          <p:nvPr>
            <p:ph type="title"/>
          </p:nvPr>
        </p:nvSpPr>
        <p:spPr>
          <a:xfrm>
            <a:off x="152400" y="122238"/>
            <a:ext cx="7162800" cy="1187450"/>
          </a:xfrm>
        </p:spPr>
        <p:txBody>
          <a:bodyPr/>
          <a:lstStyle/>
          <a:p>
            <a:pPr eaLnBrk="1" hangingPunct="1"/>
            <a:r>
              <a:rPr lang="en-US" sz="2400" smtClean="0">
                <a:solidFill>
                  <a:srgbClr val="000000"/>
                </a:solidFill>
              </a:rPr>
              <a:t>Table 3.3 Bartlett Company Statement of Retained Earnings ($000) for the Year Ended December 31, 2012</a:t>
            </a:r>
            <a:endParaRPr lang="en-US" smtClean="0">
              <a:solidFill>
                <a:srgbClr val="000000"/>
              </a:solidFill>
            </a:endParaRPr>
          </a:p>
        </p:txBody>
      </p:sp>
      <p:pic>
        <p:nvPicPr>
          <p:cNvPr id="14341" name="Picture 6" descr="tab0303"/>
          <p:cNvPicPr>
            <a:picLocks noChangeAspect="1" noChangeArrowheads="1"/>
          </p:cNvPicPr>
          <p:nvPr/>
        </p:nvPicPr>
        <p:blipFill>
          <a:blip r:embed="rId2"/>
          <a:srcRect/>
          <a:stretch>
            <a:fillRect/>
          </a:stretch>
        </p:blipFill>
        <p:spPr bwMode="auto">
          <a:xfrm>
            <a:off x="1106488" y="2438400"/>
            <a:ext cx="6929437" cy="308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02A26CBA-B733-4B07-A285-DD56AC75DF24}" type="slidenum">
              <a:rPr lang="en-US"/>
              <a:pPr>
                <a:defRPr/>
              </a:pPr>
              <a:t>13</a:t>
            </a:fld>
            <a:endParaRPr lang="en-US"/>
          </a:p>
        </p:txBody>
      </p:sp>
      <p:sp>
        <p:nvSpPr>
          <p:cNvPr id="15364"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The Four Key Financial Statements: Statement of Cash Flows</a:t>
            </a:r>
            <a:endParaRPr lang="en-US" smtClean="0">
              <a:solidFill>
                <a:srgbClr val="000000"/>
              </a:solidFill>
            </a:endParaRPr>
          </a:p>
        </p:txBody>
      </p:sp>
      <p:sp>
        <p:nvSpPr>
          <p:cNvPr id="15365" name="Rectangle 3"/>
          <p:cNvSpPr>
            <a:spLocks noGrp="1" noChangeArrowheads="1"/>
          </p:cNvSpPr>
          <p:nvPr>
            <p:ph type="body" idx="1"/>
          </p:nvPr>
        </p:nvSpPr>
        <p:spPr/>
        <p:txBody>
          <a:bodyPr/>
          <a:lstStyle/>
          <a:p>
            <a:pPr eaLnBrk="1" hangingPunct="1">
              <a:buFont typeface="Arial" charset="0"/>
              <a:buChar char="•"/>
            </a:pPr>
            <a:r>
              <a:rPr lang="en-US" sz="2800" smtClean="0">
                <a:solidFill>
                  <a:srgbClr val="000000"/>
                </a:solidFill>
                <a:latin typeface="Times New Roman" pitchFamily="-80" charset="0"/>
              </a:rPr>
              <a:t>The </a:t>
            </a:r>
            <a:r>
              <a:rPr lang="en-US" sz="2800" b="1" smtClean="0">
                <a:solidFill>
                  <a:srgbClr val="000000"/>
                </a:solidFill>
                <a:latin typeface="Times New Roman" pitchFamily="-80" charset="0"/>
              </a:rPr>
              <a:t>statement of cash flows</a:t>
            </a:r>
            <a:r>
              <a:rPr lang="en-US" sz="2800" smtClean="0">
                <a:solidFill>
                  <a:srgbClr val="000000"/>
                </a:solidFill>
                <a:latin typeface="Times New Roman" pitchFamily="-80" charset="0"/>
              </a:rPr>
              <a:t> provides a summary of the firm</a:t>
            </a:r>
            <a:r>
              <a:rPr lang="en-US" sz="2800" smtClean="0">
                <a:solidFill>
                  <a:srgbClr val="000000"/>
                </a:solidFill>
              </a:rPr>
              <a:t>’</a:t>
            </a:r>
            <a:r>
              <a:rPr lang="en-US" sz="2800" smtClean="0">
                <a:solidFill>
                  <a:srgbClr val="000000"/>
                </a:solidFill>
                <a:latin typeface="Times New Roman" pitchFamily="-80" charset="0"/>
              </a:rPr>
              <a:t>s operating, investment, and financing cash flows and reconciles them with changes in its cash and marketable securities during the period.</a:t>
            </a:r>
          </a:p>
          <a:p>
            <a:pPr eaLnBrk="1" hangingPunct="1">
              <a:buFont typeface="Arial" charset="0"/>
              <a:buChar char="•"/>
            </a:pPr>
            <a:r>
              <a:rPr lang="en-US" sz="2800" smtClean="0">
                <a:solidFill>
                  <a:srgbClr val="000000"/>
                </a:solidFill>
                <a:latin typeface="Times New Roman" pitchFamily="-80" charset="0"/>
              </a:rPr>
              <a:t>This statement not only provides insight into a company</a:t>
            </a:r>
            <a:r>
              <a:rPr lang="en-US" sz="2800" smtClean="0">
                <a:solidFill>
                  <a:srgbClr val="000000"/>
                </a:solidFill>
              </a:rPr>
              <a:t>’</a:t>
            </a:r>
            <a:r>
              <a:rPr lang="en-US" sz="2800" smtClean="0">
                <a:solidFill>
                  <a:srgbClr val="000000"/>
                </a:solidFill>
                <a:latin typeface="Times New Roman" pitchFamily="-80" charset="0"/>
              </a:rPr>
              <a:t>s investment, financing and operating activities, but also ties together the income statement and previous and current balance sheets.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9E98EDBA-834D-4533-8B32-1962CA064FE3}" type="slidenum">
              <a:rPr lang="en-US"/>
              <a:pPr>
                <a:defRPr/>
              </a:pPr>
              <a:t>14</a:t>
            </a:fld>
            <a:endParaRPr lang="en-US"/>
          </a:p>
        </p:txBody>
      </p:sp>
      <p:sp>
        <p:nvSpPr>
          <p:cNvPr id="16388" name="Rectangle 2"/>
          <p:cNvSpPr>
            <a:spLocks noGrp="1" noChangeArrowheads="1"/>
          </p:cNvSpPr>
          <p:nvPr>
            <p:ph type="title"/>
          </p:nvPr>
        </p:nvSpPr>
        <p:spPr>
          <a:xfrm>
            <a:off x="152400" y="74613"/>
            <a:ext cx="7162800" cy="1282700"/>
          </a:xfrm>
        </p:spPr>
        <p:txBody>
          <a:bodyPr/>
          <a:lstStyle/>
          <a:p>
            <a:pPr eaLnBrk="1" hangingPunct="1"/>
            <a:r>
              <a:rPr lang="en-US" sz="2600" smtClean="0">
                <a:solidFill>
                  <a:srgbClr val="000000"/>
                </a:solidFill>
              </a:rPr>
              <a:t>Table 3.4 Bartlett Company Statement of Cash Flows ($000) for the Year Ended December 31, 2012</a:t>
            </a:r>
            <a:endParaRPr lang="en-US" smtClean="0">
              <a:solidFill>
                <a:srgbClr val="000000"/>
              </a:solidFill>
            </a:endParaRPr>
          </a:p>
        </p:txBody>
      </p:sp>
      <p:pic>
        <p:nvPicPr>
          <p:cNvPr id="16389" name="Picture 6" descr="tab0304"/>
          <p:cNvPicPr>
            <a:picLocks noChangeAspect="1" noChangeArrowheads="1"/>
          </p:cNvPicPr>
          <p:nvPr/>
        </p:nvPicPr>
        <p:blipFill>
          <a:blip r:embed="rId2"/>
          <a:srcRect/>
          <a:stretch>
            <a:fillRect/>
          </a:stretch>
        </p:blipFill>
        <p:spPr bwMode="auto">
          <a:xfrm>
            <a:off x="2540000" y="1700213"/>
            <a:ext cx="3992563" cy="441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C620A14D-2FF3-42FD-8283-9426372D3534}" type="slidenum">
              <a:rPr lang="en-US"/>
              <a:pPr>
                <a:defRPr/>
              </a:pPr>
              <a:t>15</a:t>
            </a:fld>
            <a:endParaRPr lang="en-US"/>
          </a:p>
        </p:txBody>
      </p:sp>
      <p:sp>
        <p:nvSpPr>
          <p:cNvPr id="19460" name="Rectangle 2"/>
          <p:cNvSpPr>
            <a:spLocks noGrp="1" noChangeArrowheads="1"/>
          </p:cNvSpPr>
          <p:nvPr>
            <p:ph type="title"/>
          </p:nvPr>
        </p:nvSpPr>
        <p:spPr/>
        <p:txBody>
          <a:bodyPr/>
          <a:lstStyle/>
          <a:p>
            <a:pPr eaLnBrk="1" hangingPunct="1"/>
            <a:r>
              <a:rPr lang="en-US" smtClean="0">
                <a:solidFill>
                  <a:srgbClr val="000000"/>
                </a:solidFill>
              </a:rPr>
              <a:t>Using Financial Ratios: </a:t>
            </a:r>
            <a:br>
              <a:rPr lang="en-US" smtClean="0">
                <a:solidFill>
                  <a:srgbClr val="000000"/>
                </a:solidFill>
              </a:rPr>
            </a:br>
            <a:r>
              <a:rPr lang="en-US" smtClean="0">
                <a:solidFill>
                  <a:srgbClr val="000000"/>
                </a:solidFill>
              </a:rPr>
              <a:t>Interested Parties</a:t>
            </a:r>
          </a:p>
        </p:txBody>
      </p:sp>
      <p:sp>
        <p:nvSpPr>
          <p:cNvPr id="19461" name="Rectangle 3"/>
          <p:cNvSpPr>
            <a:spLocks noGrp="1" noChangeArrowheads="1"/>
          </p:cNvSpPr>
          <p:nvPr>
            <p:ph type="body" idx="1"/>
          </p:nvPr>
        </p:nvSpPr>
        <p:spPr/>
        <p:txBody>
          <a:bodyPr/>
          <a:lstStyle/>
          <a:p>
            <a:pPr eaLnBrk="1" hangingPunct="1">
              <a:buFont typeface="Arial" charset="0"/>
              <a:buChar char="•"/>
            </a:pPr>
            <a:r>
              <a:rPr lang="en-US" sz="2400" b="1" smtClean="0">
                <a:solidFill>
                  <a:srgbClr val="000000"/>
                </a:solidFill>
                <a:latin typeface="Times New Roman" pitchFamily="-80" charset="0"/>
              </a:rPr>
              <a:t>Ratio analysis </a:t>
            </a:r>
            <a:r>
              <a:rPr lang="en-US" sz="2400" smtClean="0">
                <a:solidFill>
                  <a:srgbClr val="000000"/>
                </a:solidFill>
                <a:latin typeface="Times New Roman" pitchFamily="-80" charset="0"/>
              </a:rPr>
              <a:t>involves methods of calculating and interpreting financial ratios to analyze and monitor the firm</a:t>
            </a:r>
            <a:r>
              <a:rPr lang="en-US" sz="2400" smtClean="0">
                <a:solidFill>
                  <a:srgbClr val="000000"/>
                </a:solidFill>
              </a:rPr>
              <a:t>’</a:t>
            </a:r>
            <a:r>
              <a:rPr lang="en-US" sz="2400" smtClean="0">
                <a:solidFill>
                  <a:srgbClr val="000000"/>
                </a:solidFill>
                <a:latin typeface="Times New Roman" pitchFamily="-80" charset="0"/>
              </a:rPr>
              <a:t>s performance.</a:t>
            </a:r>
          </a:p>
          <a:p>
            <a:pPr eaLnBrk="1" hangingPunct="1">
              <a:buFont typeface="Arial" charset="0"/>
              <a:buChar char="•"/>
            </a:pPr>
            <a:r>
              <a:rPr lang="en-US" sz="2400" i="1" smtClean="0">
                <a:solidFill>
                  <a:srgbClr val="000000"/>
                </a:solidFill>
                <a:latin typeface="Times New Roman" pitchFamily="-80" charset="0"/>
              </a:rPr>
              <a:t>Current and prospective shareholders </a:t>
            </a:r>
            <a:r>
              <a:rPr lang="en-US" sz="2400" smtClean="0">
                <a:solidFill>
                  <a:srgbClr val="000000"/>
                </a:solidFill>
                <a:latin typeface="Times New Roman" pitchFamily="-80" charset="0"/>
              </a:rPr>
              <a:t>are interested in the firm</a:t>
            </a:r>
            <a:r>
              <a:rPr lang="en-US" sz="2400" smtClean="0">
                <a:solidFill>
                  <a:srgbClr val="000000"/>
                </a:solidFill>
              </a:rPr>
              <a:t>’</a:t>
            </a:r>
            <a:r>
              <a:rPr lang="en-US" sz="2400" smtClean="0">
                <a:solidFill>
                  <a:srgbClr val="000000"/>
                </a:solidFill>
                <a:latin typeface="Times New Roman" pitchFamily="-80" charset="0"/>
              </a:rPr>
              <a:t>s current and future level of risk and return, which directly affect share price.</a:t>
            </a:r>
          </a:p>
          <a:p>
            <a:pPr eaLnBrk="1" hangingPunct="1">
              <a:buFont typeface="Arial" charset="0"/>
              <a:buChar char="•"/>
            </a:pPr>
            <a:r>
              <a:rPr lang="en-US" sz="2400" i="1" smtClean="0">
                <a:solidFill>
                  <a:srgbClr val="000000"/>
                </a:solidFill>
                <a:latin typeface="Times New Roman" pitchFamily="-80" charset="0"/>
              </a:rPr>
              <a:t>Creditors</a:t>
            </a:r>
            <a:r>
              <a:rPr lang="en-US" sz="2400" smtClean="0">
                <a:solidFill>
                  <a:srgbClr val="000000"/>
                </a:solidFill>
                <a:latin typeface="Times New Roman" pitchFamily="-80" charset="0"/>
              </a:rPr>
              <a:t> are interested in the short-term liquidity of the company and its ability to make interest and principal payments.</a:t>
            </a:r>
          </a:p>
          <a:p>
            <a:pPr eaLnBrk="1" hangingPunct="1">
              <a:buFont typeface="Arial" charset="0"/>
              <a:buChar char="•"/>
            </a:pPr>
            <a:r>
              <a:rPr lang="en-US" sz="2400" i="1" smtClean="0">
                <a:solidFill>
                  <a:srgbClr val="000000"/>
                </a:solidFill>
                <a:latin typeface="Times New Roman" pitchFamily="-80" charset="0"/>
              </a:rPr>
              <a:t>Management</a:t>
            </a:r>
            <a:r>
              <a:rPr lang="en-US" sz="2400" smtClean="0">
                <a:solidFill>
                  <a:srgbClr val="000000"/>
                </a:solidFill>
                <a:latin typeface="Times New Roman" pitchFamily="-80" charset="0"/>
              </a:rPr>
              <a:t> is concerned with all aspects of the firm</a:t>
            </a:r>
            <a:r>
              <a:rPr lang="en-US" sz="2400" smtClean="0">
                <a:solidFill>
                  <a:srgbClr val="000000"/>
                </a:solidFill>
              </a:rPr>
              <a:t>’</a:t>
            </a:r>
            <a:r>
              <a:rPr lang="en-US" sz="2400" smtClean="0">
                <a:solidFill>
                  <a:srgbClr val="000000"/>
                </a:solidFill>
                <a:latin typeface="Times New Roman" pitchFamily="-80" charset="0"/>
              </a:rPr>
              <a:t>s financial situation, and it attempts to produce financial ratios that will be considered favorable by both owners and creditors.</a:t>
            </a:r>
            <a:endParaRPr lang="en-US" sz="2400" smtClean="0">
              <a:latin typeface="Times New Roman" pitchFamily="-80"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69A505DF-3BBA-40BD-BB85-64B5AAE47A87}" type="slidenum">
              <a:rPr lang="en-US"/>
              <a:pPr>
                <a:defRPr/>
              </a:pPr>
              <a:t>16</a:t>
            </a:fld>
            <a:endParaRPr lang="en-US"/>
          </a:p>
        </p:txBody>
      </p:sp>
      <p:sp>
        <p:nvSpPr>
          <p:cNvPr id="20484" name="Rectangle 2"/>
          <p:cNvSpPr>
            <a:spLocks noGrp="1" noChangeArrowheads="1"/>
          </p:cNvSpPr>
          <p:nvPr>
            <p:ph type="title"/>
          </p:nvPr>
        </p:nvSpPr>
        <p:spPr/>
        <p:txBody>
          <a:bodyPr/>
          <a:lstStyle/>
          <a:p>
            <a:pPr eaLnBrk="1" hangingPunct="1"/>
            <a:r>
              <a:rPr lang="en-US" smtClean="0">
                <a:solidFill>
                  <a:srgbClr val="000000"/>
                </a:solidFill>
              </a:rPr>
              <a:t>Using Financial Ratios: </a:t>
            </a:r>
            <a:br>
              <a:rPr lang="en-US" smtClean="0">
                <a:solidFill>
                  <a:srgbClr val="000000"/>
                </a:solidFill>
              </a:rPr>
            </a:br>
            <a:r>
              <a:rPr lang="en-US" smtClean="0">
                <a:solidFill>
                  <a:srgbClr val="000000"/>
                </a:solidFill>
              </a:rPr>
              <a:t>Types of Ratio Comparisons</a:t>
            </a:r>
          </a:p>
        </p:txBody>
      </p:sp>
      <p:sp>
        <p:nvSpPr>
          <p:cNvPr id="20485" name="Rectangle 3"/>
          <p:cNvSpPr>
            <a:spLocks noGrp="1" noChangeArrowheads="1"/>
          </p:cNvSpPr>
          <p:nvPr>
            <p:ph type="body" idx="1"/>
          </p:nvPr>
        </p:nvSpPr>
        <p:spPr/>
        <p:txBody>
          <a:bodyPr/>
          <a:lstStyle/>
          <a:p>
            <a:pPr eaLnBrk="1" hangingPunct="1">
              <a:buFont typeface="Arial" charset="0"/>
              <a:buChar char="•"/>
            </a:pPr>
            <a:r>
              <a:rPr lang="en-US" sz="2400" b="1" smtClean="0">
                <a:solidFill>
                  <a:srgbClr val="000000"/>
                </a:solidFill>
                <a:latin typeface="Times New Roman" pitchFamily="-80" charset="0"/>
              </a:rPr>
              <a:t>Cross-sectional analysis</a:t>
            </a:r>
            <a:r>
              <a:rPr lang="en-US" sz="2400" smtClean="0">
                <a:solidFill>
                  <a:srgbClr val="000000"/>
                </a:solidFill>
                <a:latin typeface="Times New Roman" pitchFamily="-80" charset="0"/>
              </a:rPr>
              <a:t> is the comparison of different firms</a:t>
            </a:r>
            <a:r>
              <a:rPr lang="en-US" sz="2400" smtClean="0">
                <a:solidFill>
                  <a:srgbClr val="000000"/>
                </a:solidFill>
              </a:rPr>
              <a:t>’</a:t>
            </a:r>
            <a:r>
              <a:rPr lang="en-US" sz="2400" smtClean="0">
                <a:solidFill>
                  <a:srgbClr val="000000"/>
                </a:solidFill>
                <a:latin typeface="Times New Roman" pitchFamily="-80" charset="0"/>
              </a:rPr>
              <a:t> financial ratios at the same point in time; involves comparing the firm</a:t>
            </a:r>
            <a:r>
              <a:rPr lang="en-US" sz="2400" smtClean="0">
                <a:solidFill>
                  <a:srgbClr val="000000"/>
                </a:solidFill>
              </a:rPr>
              <a:t>’</a:t>
            </a:r>
            <a:r>
              <a:rPr lang="en-US" sz="2400" smtClean="0">
                <a:solidFill>
                  <a:srgbClr val="000000"/>
                </a:solidFill>
                <a:latin typeface="Times New Roman" pitchFamily="-80" charset="0"/>
              </a:rPr>
              <a:t>s ratios to those of other firms in its industry or to industry averages</a:t>
            </a:r>
          </a:p>
          <a:p>
            <a:pPr eaLnBrk="1" hangingPunct="1">
              <a:buFont typeface="Arial" charset="0"/>
              <a:buChar char="•"/>
            </a:pPr>
            <a:r>
              <a:rPr lang="en-US" sz="2400" b="1" smtClean="0">
                <a:solidFill>
                  <a:srgbClr val="000000"/>
                </a:solidFill>
                <a:latin typeface="Times New Roman" pitchFamily="-80" charset="0"/>
              </a:rPr>
              <a:t>Benchmarking </a:t>
            </a:r>
            <a:r>
              <a:rPr lang="en-US" sz="2400" smtClean="0">
                <a:solidFill>
                  <a:srgbClr val="000000"/>
                </a:solidFill>
                <a:latin typeface="Times New Roman" pitchFamily="-80" charset="0"/>
              </a:rPr>
              <a:t>is a type of </a:t>
            </a:r>
            <a:r>
              <a:rPr lang="en-US" sz="2400" i="1" smtClean="0">
                <a:solidFill>
                  <a:srgbClr val="000000"/>
                </a:solidFill>
                <a:latin typeface="Times New Roman" pitchFamily="-80" charset="0"/>
              </a:rPr>
              <a:t>cross-sectional analysis</a:t>
            </a:r>
            <a:r>
              <a:rPr lang="en-US" sz="2400" smtClean="0">
                <a:solidFill>
                  <a:srgbClr val="000000"/>
                </a:solidFill>
                <a:latin typeface="Times New Roman" pitchFamily="-80" charset="0"/>
              </a:rPr>
              <a:t> in which the firm</a:t>
            </a:r>
            <a:r>
              <a:rPr lang="en-US" sz="2400" smtClean="0">
                <a:solidFill>
                  <a:srgbClr val="000000"/>
                </a:solidFill>
              </a:rPr>
              <a:t>’</a:t>
            </a:r>
            <a:r>
              <a:rPr lang="en-US" sz="2400" smtClean="0">
                <a:solidFill>
                  <a:srgbClr val="000000"/>
                </a:solidFill>
                <a:latin typeface="Times New Roman" pitchFamily="-80" charset="0"/>
              </a:rPr>
              <a:t>s ratio values are compared to those of a key competitor or group of competitors that it wishes to emulate.</a:t>
            </a:r>
          </a:p>
          <a:p>
            <a:pPr eaLnBrk="1" hangingPunct="1">
              <a:buFont typeface="Arial" charset="0"/>
              <a:buChar char="•"/>
            </a:pPr>
            <a:r>
              <a:rPr lang="en-US" sz="2400" smtClean="0">
                <a:solidFill>
                  <a:srgbClr val="000000"/>
                </a:solidFill>
                <a:latin typeface="Times New Roman" pitchFamily="-80" charset="0"/>
              </a:rPr>
              <a:t>Comparison to industry averages is also popular, as in the following example.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DC8191A1-40CE-45EC-8D34-3A539B9446B3}" type="slidenum">
              <a:rPr lang="en-US"/>
              <a:pPr>
                <a:defRPr/>
              </a:pPr>
              <a:t>17</a:t>
            </a:fld>
            <a:endParaRPr lang="en-US"/>
          </a:p>
        </p:txBody>
      </p:sp>
      <p:sp>
        <p:nvSpPr>
          <p:cNvPr id="21508"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Using Financial Ratios: </a:t>
            </a:r>
            <a:br>
              <a:rPr lang="en-US" sz="3200" smtClean="0">
                <a:solidFill>
                  <a:srgbClr val="000000"/>
                </a:solidFill>
              </a:rPr>
            </a:br>
            <a:r>
              <a:rPr lang="en-US" sz="3200" smtClean="0">
                <a:solidFill>
                  <a:srgbClr val="000000"/>
                </a:solidFill>
              </a:rPr>
              <a:t>Types of Ratio Comparisons (cont.)</a:t>
            </a:r>
            <a:endParaRPr lang="en-US" smtClean="0">
              <a:solidFill>
                <a:srgbClr val="000000"/>
              </a:solidFill>
            </a:endParaRPr>
          </a:p>
        </p:txBody>
      </p:sp>
      <p:sp>
        <p:nvSpPr>
          <p:cNvPr id="21509" name="Rectangle 3"/>
          <p:cNvSpPr>
            <a:spLocks noGrp="1" noChangeArrowheads="1"/>
          </p:cNvSpPr>
          <p:nvPr>
            <p:ph type="body" idx="1"/>
          </p:nvPr>
        </p:nvSpPr>
        <p:spPr>
          <a:xfrm>
            <a:off x="152400" y="1524000"/>
            <a:ext cx="8839200" cy="1447800"/>
          </a:xfrm>
        </p:spPr>
        <p:txBody>
          <a:bodyPr/>
          <a:lstStyle/>
          <a:p>
            <a:pPr marL="0" indent="0" eaLnBrk="1" hangingPunct="1"/>
            <a:r>
              <a:rPr lang="en-US" sz="2800" smtClean="0">
                <a:solidFill>
                  <a:srgbClr val="000000"/>
                </a:solidFill>
                <a:latin typeface="Times New Roman" pitchFamily="-80" charset="0"/>
              </a:rPr>
              <a:t>Caldwell Manufacturing</a:t>
            </a:r>
            <a:r>
              <a:rPr lang="en-US" sz="2800" smtClean="0">
                <a:solidFill>
                  <a:srgbClr val="000000"/>
                </a:solidFill>
              </a:rPr>
              <a:t>’</a:t>
            </a:r>
            <a:r>
              <a:rPr lang="en-US" sz="2800" smtClean="0">
                <a:solidFill>
                  <a:srgbClr val="000000"/>
                </a:solidFill>
                <a:latin typeface="Times New Roman" pitchFamily="-80" charset="0"/>
              </a:rPr>
              <a:t>s calculated inventory turnover for 2012 and the average inventory turnover were as follows:</a:t>
            </a:r>
          </a:p>
          <a:p>
            <a:pPr marL="0" indent="0" eaLnBrk="1" hangingPunct="1"/>
            <a:endParaRPr lang="en-US" smtClean="0">
              <a:latin typeface="Times New Roman" pitchFamily="-80" charset="0"/>
            </a:endParaRPr>
          </a:p>
        </p:txBody>
      </p:sp>
      <p:sp>
        <p:nvSpPr>
          <p:cNvPr id="21510" name="Rectangle 3"/>
          <p:cNvSpPr>
            <a:spLocks noChangeArrowheads="1"/>
          </p:cNvSpPr>
          <p:nvPr/>
        </p:nvSpPr>
        <p:spPr bwMode="auto">
          <a:xfrm>
            <a:off x="381000" y="3124200"/>
            <a:ext cx="8153400" cy="1501775"/>
          </a:xfrm>
          <a:prstGeom prst="rect">
            <a:avLst/>
          </a:prstGeom>
          <a:solidFill>
            <a:srgbClr val="FFFFFF"/>
          </a:solidFill>
          <a:ln w="9525">
            <a:solidFill>
              <a:srgbClr val="000000"/>
            </a:solidFill>
            <a:miter lim="800000"/>
            <a:headEnd/>
            <a:tailEnd/>
          </a:ln>
        </p:spPr>
        <p:txBody>
          <a:bodyPr lIns="92075" tIns="46038" rIns="92075" bIns="46038">
            <a:spAutoFit/>
          </a:bodyPr>
          <a:lstStyle/>
          <a:p>
            <a:pPr algn="l"/>
            <a:r>
              <a:rPr lang="en-US" sz="2000">
                <a:solidFill>
                  <a:schemeClr val="tx1"/>
                </a:solidFill>
                <a:latin typeface="Arial" charset="0"/>
              </a:rPr>
              <a:t> </a:t>
            </a:r>
            <a:endParaRPr lang="en-US" sz="2400">
              <a:solidFill>
                <a:schemeClr val="tx1"/>
              </a:solidFill>
            </a:endParaRPr>
          </a:p>
          <a:p>
            <a:pPr algn="l"/>
            <a:r>
              <a:rPr lang="en-US" sz="2400" b="1" u="sng">
                <a:solidFill>
                  <a:schemeClr val="tx1"/>
                </a:solidFill>
              </a:rPr>
              <a:t>					Inventory turnover, 2012</a:t>
            </a:r>
            <a:endParaRPr lang="en-US" sz="2400" u="sng">
              <a:solidFill>
                <a:schemeClr val="tx1"/>
              </a:solidFill>
            </a:endParaRPr>
          </a:p>
          <a:p>
            <a:pPr algn="l"/>
            <a:r>
              <a:rPr lang="en-US" sz="2400">
                <a:solidFill>
                  <a:schemeClr val="tx1"/>
                </a:solidFill>
              </a:rPr>
              <a:t>Caldwell Manufacturing				14.8</a:t>
            </a:r>
          </a:p>
          <a:p>
            <a:pPr algn="l"/>
            <a:r>
              <a:rPr lang="en-US" sz="2400">
                <a:solidFill>
                  <a:schemeClr val="tx1"/>
                </a:solidFill>
              </a:rPr>
              <a:t>Industry average				 	 9.7</a:t>
            </a:r>
            <a:endParaRPr lang="en-US" sz="200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D0B1A52F-070F-4DC6-8B33-611DA84CB948}" type="slidenum">
              <a:rPr lang="en-US"/>
              <a:pPr>
                <a:defRPr/>
              </a:pPr>
              <a:t>18</a:t>
            </a:fld>
            <a:endParaRPr lang="en-US"/>
          </a:p>
        </p:txBody>
      </p:sp>
      <p:sp>
        <p:nvSpPr>
          <p:cNvPr id="22532" name="Rectangle 2"/>
          <p:cNvSpPr>
            <a:spLocks noGrp="1" noChangeArrowheads="1"/>
          </p:cNvSpPr>
          <p:nvPr>
            <p:ph type="title"/>
          </p:nvPr>
        </p:nvSpPr>
        <p:spPr>
          <a:xfrm>
            <a:off x="152400" y="273050"/>
            <a:ext cx="7162800" cy="885825"/>
          </a:xfrm>
        </p:spPr>
        <p:txBody>
          <a:bodyPr/>
          <a:lstStyle/>
          <a:p>
            <a:pPr eaLnBrk="1" hangingPunct="1"/>
            <a:r>
              <a:rPr lang="en-US" sz="2600" smtClean="0">
                <a:solidFill>
                  <a:srgbClr val="000000"/>
                </a:solidFill>
              </a:rPr>
              <a:t>Table 3.5 Financial Ratios for Select Firms and Their Industry Median Values</a:t>
            </a:r>
            <a:endParaRPr lang="en-US" smtClean="0">
              <a:solidFill>
                <a:srgbClr val="000000"/>
              </a:solidFill>
            </a:endParaRPr>
          </a:p>
        </p:txBody>
      </p:sp>
      <p:pic>
        <p:nvPicPr>
          <p:cNvPr id="22533" name="Picture 6" descr="tab0305"/>
          <p:cNvPicPr>
            <a:picLocks noChangeAspect="1" noChangeArrowheads="1"/>
          </p:cNvPicPr>
          <p:nvPr/>
        </p:nvPicPr>
        <p:blipFill>
          <a:blip r:embed="rId2"/>
          <a:srcRect/>
          <a:stretch>
            <a:fillRect/>
          </a:stretch>
        </p:blipFill>
        <p:spPr bwMode="auto">
          <a:xfrm>
            <a:off x="457200" y="1676400"/>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95342A75-D666-442B-9696-CE01F0BDCD0D}" type="slidenum">
              <a:rPr lang="en-US"/>
              <a:pPr>
                <a:defRPr/>
              </a:pPr>
              <a:t>19</a:t>
            </a:fld>
            <a:endParaRPr lang="en-US"/>
          </a:p>
        </p:txBody>
      </p:sp>
      <p:sp>
        <p:nvSpPr>
          <p:cNvPr id="2355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Using Financial Ratios: Types of Ratio Comparisons (cont.)</a:t>
            </a:r>
          </a:p>
        </p:txBody>
      </p:sp>
      <p:sp>
        <p:nvSpPr>
          <p:cNvPr id="23557" name="Rectangle 3"/>
          <p:cNvSpPr>
            <a:spLocks noGrp="1" noChangeArrowheads="1"/>
          </p:cNvSpPr>
          <p:nvPr>
            <p:ph type="body" idx="1"/>
          </p:nvPr>
        </p:nvSpPr>
        <p:spPr/>
        <p:txBody>
          <a:bodyPr/>
          <a:lstStyle/>
          <a:p>
            <a:pPr eaLnBrk="1" hangingPunct="1">
              <a:buFont typeface="Arial" charset="0"/>
              <a:buChar char="•"/>
            </a:pPr>
            <a:r>
              <a:rPr lang="en-US" sz="2800" b="1" smtClean="0">
                <a:solidFill>
                  <a:srgbClr val="000000"/>
                </a:solidFill>
                <a:latin typeface="Times New Roman" pitchFamily="-80" charset="0"/>
              </a:rPr>
              <a:t>Time-series analysis</a:t>
            </a:r>
            <a:r>
              <a:rPr lang="en-US" sz="2800" smtClean="0">
                <a:solidFill>
                  <a:srgbClr val="000000"/>
                </a:solidFill>
                <a:latin typeface="Times New Roman" pitchFamily="-80" charset="0"/>
              </a:rPr>
              <a:t> is the evaluation of the firm</a:t>
            </a:r>
            <a:r>
              <a:rPr lang="en-US" sz="2800" smtClean="0">
                <a:solidFill>
                  <a:srgbClr val="000000"/>
                </a:solidFill>
              </a:rPr>
              <a:t>’</a:t>
            </a:r>
            <a:r>
              <a:rPr lang="en-US" sz="2800" smtClean="0">
                <a:solidFill>
                  <a:srgbClr val="000000"/>
                </a:solidFill>
                <a:latin typeface="Times New Roman" pitchFamily="-80" charset="0"/>
              </a:rPr>
              <a:t>s financial performance over time using financial ratio analysis</a:t>
            </a:r>
          </a:p>
          <a:p>
            <a:pPr eaLnBrk="1" hangingPunct="1">
              <a:buFont typeface="Arial" charset="0"/>
              <a:buChar char="•"/>
            </a:pPr>
            <a:r>
              <a:rPr lang="en-US" sz="2800" smtClean="0">
                <a:solidFill>
                  <a:srgbClr val="000000"/>
                </a:solidFill>
                <a:latin typeface="Times New Roman" pitchFamily="-80" charset="0"/>
              </a:rPr>
              <a:t>Comparison of current to past performance, using ratios, enables analysts to assess the firm</a:t>
            </a:r>
            <a:r>
              <a:rPr lang="en-US" sz="2800" smtClean="0">
                <a:solidFill>
                  <a:srgbClr val="000000"/>
                </a:solidFill>
              </a:rPr>
              <a:t>’</a:t>
            </a:r>
            <a:r>
              <a:rPr lang="en-US" sz="2800" smtClean="0">
                <a:solidFill>
                  <a:srgbClr val="000000"/>
                </a:solidFill>
                <a:latin typeface="Times New Roman" pitchFamily="-80" charset="0"/>
              </a:rPr>
              <a:t>s progress.</a:t>
            </a:r>
          </a:p>
          <a:p>
            <a:pPr eaLnBrk="1" hangingPunct="1">
              <a:buFont typeface="Arial" charset="0"/>
              <a:buChar char="•"/>
            </a:pPr>
            <a:r>
              <a:rPr lang="en-US" sz="2800" smtClean="0">
                <a:solidFill>
                  <a:srgbClr val="000000"/>
                </a:solidFill>
                <a:latin typeface="Times New Roman" pitchFamily="-80" charset="0"/>
              </a:rPr>
              <a:t>Developing trends can be seen by using multiyear comparisons. </a:t>
            </a:r>
          </a:p>
          <a:p>
            <a:pPr eaLnBrk="1" hangingPunct="1">
              <a:buFont typeface="Arial" charset="0"/>
              <a:buChar char="•"/>
            </a:pPr>
            <a:r>
              <a:rPr lang="en-US" sz="2800" smtClean="0">
                <a:solidFill>
                  <a:srgbClr val="000000"/>
                </a:solidFill>
                <a:latin typeface="Times New Roman" pitchFamily="-80" charset="0"/>
              </a:rPr>
              <a:t>The most informative approach to ratio analysis combines cross-sectional and time-series analyses.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7DA62508-1C1C-49E6-9BC8-DFE8308D4505}" type="slidenum">
              <a:rPr lang="en-US"/>
              <a:pPr>
                <a:defRPr/>
              </a:pPr>
              <a:t>2</a:t>
            </a:fld>
            <a:endParaRPr lang="en-US"/>
          </a:p>
        </p:txBody>
      </p:sp>
      <p:sp>
        <p:nvSpPr>
          <p:cNvPr id="4100" name="Rectangle 2"/>
          <p:cNvSpPr>
            <a:spLocks noGrp="1" noChangeArrowheads="1"/>
          </p:cNvSpPr>
          <p:nvPr>
            <p:ph type="title"/>
          </p:nvPr>
        </p:nvSpPr>
        <p:spPr/>
        <p:txBody>
          <a:bodyPr/>
          <a:lstStyle/>
          <a:p>
            <a:pPr eaLnBrk="1" hangingPunct="1"/>
            <a:r>
              <a:rPr lang="en-US" smtClean="0">
                <a:solidFill>
                  <a:srgbClr val="000000"/>
                </a:solidFill>
              </a:rPr>
              <a:t>The Stockholders’ Report (cont.)</a:t>
            </a:r>
          </a:p>
        </p:txBody>
      </p:sp>
      <p:sp>
        <p:nvSpPr>
          <p:cNvPr id="4101" name="Rectangle 3"/>
          <p:cNvSpPr>
            <a:spLocks noGrp="1" noChangeArrowheads="1"/>
          </p:cNvSpPr>
          <p:nvPr>
            <p:ph type="body" idx="1"/>
          </p:nvPr>
        </p:nvSpPr>
        <p:spPr/>
        <p:txBody>
          <a:bodyPr/>
          <a:lstStyle/>
          <a:p>
            <a:pPr eaLnBrk="1" hangingPunct="1">
              <a:buFont typeface="Arial" charset="0"/>
              <a:buChar char="•"/>
            </a:pPr>
            <a:r>
              <a:rPr lang="en-US" sz="2800" smtClean="0">
                <a:solidFill>
                  <a:srgbClr val="000000"/>
                </a:solidFill>
                <a:latin typeface="Times New Roman" pitchFamily="-80" charset="0"/>
              </a:rPr>
              <a:t>The PCAOB is charged with protecting the interests of investors and furthering the public interest in the preparation of informative, fair, and independent audit reports.</a:t>
            </a:r>
          </a:p>
          <a:p>
            <a:pPr eaLnBrk="1" hangingPunct="1">
              <a:buFont typeface="Arial" charset="0"/>
              <a:buChar char="•"/>
            </a:pPr>
            <a:r>
              <a:rPr lang="en-US" sz="2800" smtClean="0">
                <a:solidFill>
                  <a:srgbClr val="000000"/>
                </a:solidFill>
                <a:latin typeface="Times New Roman" pitchFamily="-80" charset="0"/>
              </a:rPr>
              <a:t>Public corporations with more than $5 million in assets and more than 500 stockholders are required by the Securities and Exchange Commission (SEC) to provide their stockholders with an annual</a:t>
            </a:r>
            <a:r>
              <a:rPr lang="en-US" sz="2800" b="1" smtClean="0">
                <a:solidFill>
                  <a:srgbClr val="000000"/>
                </a:solidFill>
                <a:latin typeface="Times New Roman" pitchFamily="-80" charset="0"/>
              </a:rPr>
              <a:t> stockholders</a:t>
            </a:r>
            <a:r>
              <a:rPr lang="en-US" sz="2800" b="1" smtClean="0">
                <a:solidFill>
                  <a:srgbClr val="000000"/>
                </a:solidFill>
              </a:rPr>
              <a:t>’</a:t>
            </a:r>
            <a:r>
              <a:rPr lang="en-US" sz="2800" b="1" smtClean="0">
                <a:solidFill>
                  <a:srgbClr val="000000"/>
                </a:solidFill>
                <a:latin typeface="Times New Roman" pitchFamily="-80" charset="0"/>
              </a:rPr>
              <a:t> report</a:t>
            </a:r>
            <a:r>
              <a:rPr lang="en-US" sz="2800" smtClean="0">
                <a:solidFill>
                  <a:srgbClr val="000000"/>
                </a:solidFill>
                <a:latin typeface="Times New Roman" pitchFamily="-80" charset="0"/>
              </a:rPr>
              <a:t>, which summarizes and documents the firm</a:t>
            </a:r>
            <a:r>
              <a:rPr lang="en-US" sz="2800" smtClean="0">
                <a:solidFill>
                  <a:srgbClr val="000000"/>
                </a:solidFill>
              </a:rPr>
              <a:t>’</a:t>
            </a:r>
            <a:r>
              <a:rPr lang="en-US" sz="2800" smtClean="0">
                <a:solidFill>
                  <a:srgbClr val="000000"/>
                </a:solidFill>
                <a:latin typeface="Times New Roman" pitchFamily="-80" charset="0"/>
              </a:rPr>
              <a:t>s financial activities during the past year.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9E339B81-7D55-4C83-B6F3-D9F412D4CEA8}" type="slidenum">
              <a:rPr lang="en-US"/>
              <a:pPr>
                <a:defRPr/>
              </a:pPr>
              <a:t>20</a:t>
            </a:fld>
            <a:endParaRPr lang="en-US"/>
          </a:p>
        </p:txBody>
      </p:sp>
      <p:sp>
        <p:nvSpPr>
          <p:cNvPr id="24580" name="Rectangle 2"/>
          <p:cNvSpPr>
            <a:spLocks noGrp="1" noChangeArrowheads="1"/>
          </p:cNvSpPr>
          <p:nvPr>
            <p:ph type="title"/>
          </p:nvPr>
        </p:nvSpPr>
        <p:spPr/>
        <p:txBody>
          <a:bodyPr/>
          <a:lstStyle/>
          <a:p>
            <a:pPr eaLnBrk="1" hangingPunct="1"/>
            <a:r>
              <a:rPr lang="en-US" smtClean="0">
                <a:solidFill>
                  <a:srgbClr val="000000"/>
                </a:solidFill>
              </a:rPr>
              <a:t>Figure 3.1 Combined Analysis</a:t>
            </a:r>
          </a:p>
        </p:txBody>
      </p:sp>
      <p:pic>
        <p:nvPicPr>
          <p:cNvPr id="24581" name="Picture 6" descr="fig0301"/>
          <p:cNvPicPr>
            <a:picLocks noChangeAspect="1" noChangeArrowheads="1"/>
          </p:cNvPicPr>
          <p:nvPr/>
        </p:nvPicPr>
        <p:blipFill>
          <a:blip r:embed="rId2"/>
          <a:srcRect/>
          <a:stretch>
            <a:fillRect/>
          </a:stretch>
        </p:blipFill>
        <p:spPr bwMode="auto">
          <a:xfrm>
            <a:off x="304800" y="2362200"/>
            <a:ext cx="8534400" cy="322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A7900376-2353-47E3-8B96-BB85735A7631}" type="slidenum">
              <a:rPr lang="en-US"/>
              <a:pPr>
                <a:defRPr/>
              </a:pPr>
              <a:t>21</a:t>
            </a:fld>
            <a:endParaRPr lang="en-US"/>
          </a:p>
        </p:txBody>
      </p:sp>
      <p:sp>
        <p:nvSpPr>
          <p:cNvPr id="25604"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Using Financial Ratios: Cautions about Using Ratio Analysis</a:t>
            </a:r>
            <a:endParaRPr lang="en-US" smtClean="0">
              <a:solidFill>
                <a:srgbClr val="000000"/>
              </a:solidFill>
            </a:endParaRPr>
          </a:p>
        </p:txBody>
      </p:sp>
      <p:sp>
        <p:nvSpPr>
          <p:cNvPr id="25605" name="Rectangle 3"/>
          <p:cNvSpPr>
            <a:spLocks noGrp="1" noChangeArrowheads="1"/>
          </p:cNvSpPr>
          <p:nvPr>
            <p:ph type="body" idx="1"/>
          </p:nvPr>
        </p:nvSpPr>
        <p:spPr/>
        <p:txBody>
          <a:bodyPr/>
          <a:lstStyle/>
          <a:p>
            <a:pPr marL="457200" indent="-457200" eaLnBrk="1" hangingPunct="1">
              <a:spcBef>
                <a:spcPts val="300"/>
              </a:spcBef>
              <a:spcAft>
                <a:spcPts val="300"/>
              </a:spcAft>
              <a:buFont typeface="Arial" charset="0"/>
              <a:buAutoNum type="arabicPeriod"/>
            </a:pPr>
            <a:r>
              <a:rPr lang="en-US" sz="2400" smtClean="0">
                <a:solidFill>
                  <a:srgbClr val="000000"/>
                </a:solidFill>
                <a:latin typeface="Times New Roman" pitchFamily="-80" charset="0"/>
              </a:rPr>
              <a:t>Ratios that reveal large deviations from the norm merely indicate </a:t>
            </a:r>
            <a:r>
              <a:rPr lang="en-US" sz="2400" i="1" smtClean="0">
                <a:solidFill>
                  <a:srgbClr val="000000"/>
                </a:solidFill>
                <a:latin typeface="Times New Roman" pitchFamily="-80" charset="0"/>
              </a:rPr>
              <a:t>the possibility</a:t>
            </a:r>
            <a:r>
              <a:rPr lang="en-US" sz="2400" smtClean="0">
                <a:solidFill>
                  <a:srgbClr val="000000"/>
                </a:solidFill>
                <a:latin typeface="Times New Roman" pitchFamily="-80" charset="0"/>
              </a:rPr>
              <a:t> of a problem. </a:t>
            </a:r>
          </a:p>
          <a:p>
            <a:pPr marL="457200" indent="-457200" eaLnBrk="1" hangingPunct="1">
              <a:spcBef>
                <a:spcPts val="300"/>
              </a:spcBef>
              <a:spcAft>
                <a:spcPts val="300"/>
              </a:spcAft>
              <a:buFont typeface="Arial" charset="0"/>
              <a:buAutoNum type="arabicPeriod"/>
            </a:pPr>
            <a:r>
              <a:rPr lang="en-US" sz="2400" smtClean="0">
                <a:solidFill>
                  <a:srgbClr val="000000"/>
                </a:solidFill>
                <a:latin typeface="Times New Roman" pitchFamily="-80" charset="0"/>
              </a:rPr>
              <a:t>A single ratio does not generally provide sufficient information from which to judge the </a:t>
            </a:r>
            <a:r>
              <a:rPr lang="en-US" sz="2400" i="1" smtClean="0">
                <a:solidFill>
                  <a:srgbClr val="000000"/>
                </a:solidFill>
                <a:latin typeface="Times New Roman" pitchFamily="-80" charset="0"/>
              </a:rPr>
              <a:t>overall</a:t>
            </a:r>
            <a:r>
              <a:rPr lang="en-US" sz="2400" smtClean="0">
                <a:solidFill>
                  <a:srgbClr val="000000"/>
                </a:solidFill>
                <a:latin typeface="Times New Roman" pitchFamily="-80" charset="0"/>
              </a:rPr>
              <a:t> performance of the firm. </a:t>
            </a:r>
          </a:p>
          <a:p>
            <a:pPr marL="457200" indent="-457200" eaLnBrk="1" hangingPunct="1">
              <a:spcBef>
                <a:spcPts val="300"/>
              </a:spcBef>
              <a:spcAft>
                <a:spcPts val="300"/>
              </a:spcAft>
              <a:buFont typeface="Arial" charset="0"/>
              <a:buAutoNum type="arabicPeriod"/>
            </a:pPr>
            <a:r>
              <a:rPr lang="en-US" sz="2400" smtClean="0">
                <a:solidFill>
                  <a:srgbClr val="000000"/>
                </a:solidFill>
                <a:latin typeface="Times New Roman" pitchFamily="-80" charset="0"/>
              </a:rPr>
              <a:t>The ratios being compared should be calculated using financial statements dated at the same point in time during the year. </a:t>
            </a:r>
          </a:p>
          <a:p>
            <a:pPr marL="457200" indent="-457200" eaLnBrk="1" hangingPunct="1">
              <a:spcBef>
                <a:spcPts val="300"/>
              </a:spcBef>
              <a:spcAft>
                <a:spcPts val="300"/>
              </a:spcAft>
              <a:buFont typeface="Arial" charset="0"/>
              <a:buAutoNum type="arabicPeriod"/>
            </a:pPr>
            <a:r>
              <a:rPr lang="en-US" sz="2400" smtClean="0">
                <a:solidFill>
                  <a:srgbClr val="000000"/>
                </a:solidFill>
                <a:latin typeface="Times New Roman" pitchFamily="-80" charset="0"/>
              </a:rPr>
              <a:t>It is preferable to use </a:t>
            </a:r>
            <a:r>
              <a:rPr lang="en-US" sz="2400" i="1" smtClean="0">
                <a:solidFill>
                  <a:srgbClr val="000000"/>
                </a:solidFill>
                <a:latin typeface="Times New Roman" pitchFamily="-80" charset="0"/>
              </a:rPr>
              <a:t>audited financial statements</a:t>
            </a:r>
            <a:r>
              <a:rPr lang="en-US" sz="2400" smtClean="0">
                <a:solidFill>
                  <a:srgbClr val="000000"/>
                </a:solidFill>
                <a:latin typeface="Times New Roman" pitchFamily="-80" charset="0"/>
              </a:rPr>
              <a:t>. </a:t>
            </a:r>
          </a:p>
          <a:p>
            <a:pPr marL="457200" indent="-457200" eaLnBrk="1" hangingPunct="1">
              <a:spcBef>
                <a:spcPts val="300"/>
              </a:spcBef>
              <a:spcAft>
                <a:spcPts val="300"/>
              </a:spcAft>
              <a:buFont typeface="Arial" charset="0"/>
              <a:buAutoNum type="arabicPeriod"/>
            </a:pPr>
            <a:r>
              <a:rPr lang="en-US" sz="2400" smtClean="0">
                <a:solidFill>
                  <a:srgbClr val="000000"/>
                </a:solidFill>
                <a:latin typeface="Times New Roman" pitchFamily="-80" charset="0"/>
              </a:rPr>
              <a:t>The financial data being compared should have been developed in the same way. </a:t>
            </a:r>
          </a:p>
          <a:p>
            <a:pPr marL="457200" indent="-457200" eaLnBrk="1" hangingPunct="1">
              <a:spcBef>
                <a:spcPts val="300"/>
              </a:spcBef>
              <a:spcAft>
                <a:spcPts val="300"/>
              </a:spcAft>
              <a:buFont typeface="Arial" charset="0"/>
              <a:buAutoNum type="arabicPeriod"/>
            </a:pPr>
            <a:r>
              <a:rPr lang="en-US" sz="2400" smtClean="0">
                <a:solidFill>
                  <a:srgbClr val="000000"/>
                </a:solidFill>
                <a:latin typeface="Times New Roman" pitchFamily="-80" charset="0"/>
              </a:rPr>
              <a:t>Results can be distorted by </a:t>
            </a:r>
            <a:r>
              <a:rPr lang="en-US" sz="2400" i="1" smtClean="0">
                <a:solidFill>
                  <a:srgbClr val="000000"/>
                </a:solidFill>
                <a:latin typeface="Times New Roman" pitchFamily="-80" charset="0"/>
              </a:rPr>
              <a:t>inflation.</a:t>
            </a:r>
            <a:endParaRPr lang="en-US" sz="2400" smtClean="0">
              <a:solidFill>
                <a:srgbClr val="000000"/>
              </a:solidFill>
              <a:latin typeface="Times New Roman" pitchFamily="-80" charset="0"/>
            </a:endParaRPr>
          </a:p>
        </p:txBody>
      </p:sp>
      <p:pic>
        <p:nvPicPr>
          <p:cNvPr id="25606" name="Picture 4" descr="InMoreDepth"/>
          <p:cNvPicPr>
            <a:picLocks noChangeAspect="1" noChangeArrowheads="1"/>
          </p:cNvPicPr>
          <p:nvPr/>
        </p:nvPicPr>
        <p:blipFill>
          <a:blip r:embed="rId2"/>
          <a:srcRect/>
          <a:stretch>
            <a:fillRect/>
          </a:stretch>
        </p:blipFill>
        <p:spPr bwMode="auto">
          <a:xfrm>
            <a:off x="673100" y="5753100"/>
            <a:ext cx="2797175" cy="47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D41F9DF9-92D7-4981-9572-7A43B804AA05}" type="slidenum">
              <a:rPr lang="en-US"/>
              <a:pPr>
                <a:defRPr/>
              </a:pPr>
              <a:t>22</a:t>
            </a:fld>
            <a:endParaRPr lang="en-US"/>
          </a:p>
        </p:txBody>
      </p:sp>
      <p:sp>
        <p:nvSpPr>
          <p:cNvPr id="26628" name="Rectangle 2"/>
          <p:cNvSpPr>
            <a:spLocks noGrp="1" noChangeArrowheads="1"/>
          </p:cNvSpPr>
          <p:nvPr>
            <p:ph type="title"/>
          </p:nvPr>
        </p:nvSpPr>
        <p:spPr/>
        <p:txBody>
          <a:bodyPr/>
          <a:lstStyle/>
          <a:p>
            <a:pPr eaLnBrk="1" hangingPunct="1"/>
            <a:r>
              <a:rPr lang="en-US" smtClean="0">
                <a:solidFill>
                  <a:srgbClr val="000000"/>
                </a:solidFill>
              </a:rPr>
              <a:t>Ratio Analysis Example</a:t>
            </a:r>
          </a:p>
        </p:txBody>
      </p:sp>
      <p:sp>
        <p:nvSpPr>
          <p:cNvPr id="26629"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pitchFamily="-80" charset="0"/>
              </a:rPr>
              <a:t>We will illustrate the use of financial ratios for analyzing financial statements using the Bartlett Company Income Statements and Balance Sheets presented earlier in </a:t>
            </a:r>
            <a:br>
              <a:rPr lang="en-US" sz="2800" smtClean="0">
                <a:solidFill>
                  <a:srgbClr val="000000"/>
                </a:solidFill>
                <a:latin typeface="Times New Roman" pitchFamily="-80" charset="0"/>
              </a:rPr>
            </a:br>
            <a:r>
              <a:rPr lang="en-US" sz="2800" smtClean="0">
                <a:solidFill>
                  <a:srgbClr val="000000"/>
                </a:solidFill>
                <a:latin typeface="Times New Roman" pitchFamily="-80" charset="0"/>
              </a:rPr>
              <a:t>Tables 3.1 and 3.2.</a:t>
            </a:r>
          </a:p>
          <a:p>
            <a:pPr marL="0" indent="0" eaLnBrk="1" hangingPunct="1"/>
            <a:endParaRPr lang="en-US" sz="2800" smtClean="0">
              <a:latin typeface="Times New Roman" pitchFamily="-80"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4417D3EE-1A72-49D7-9826-5E37458A61FA}" type="slidenum">
              <a:rPr lang="en-US"/>
              <a:pPr>
                <a:defRPr/>
              </a:pPr>
              <a:t>23</a:t>
            </a:fld>
            <a:endParaRPr lang="en-US"/>
          </a:p>
        </p:txBody>
      </p:sp>
      <p:sp>
        <p:nvSpPr>
          <p:cNvPr id="27652" name="Rectangle 2"/>
          <p:cNvSpPr>
            <a:spLocks noGrp="1" noChangeArrowheads="1"/>
          </p:cNvSpPr>
          <p:nvPr>
            <p:ph type="title"/>
          </p:nvPr>
        </p:nvSpPr>
        <p:spPr/>
        <p:txBody>
          <a:bodyPr/>
          <a:lstStyle/>
          <a:p>
            <a:pPr eaLnBrk="1" hangingPunct="1"/>
            <a:r>
              <a:rPr lang="en-US" smtClean="0">
                <a:solidFill>
                  <a:srgbClr val="000000"/>
                </a:solidFill>
              </a:rPr>
              <a:t>Ratio Analysis</a:t>
            </a:r>
          </a:p>
        </p:txBody>
      </p:sp>
      <p:sp>
        <p:nvSpPr>
          <p:cNvPr id="27653"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Liquidity Ratios</a:t>
            </a:r>
          </a:p>
          <a:p>
            <a:pPr lvl="1" eaLnBrk="1" hangingPunct="1">
              <a:buFont typeface="Times" pitchFamily="-80" charset="0"/>
              <a:buNone/>
            </a:pPr>
            <a:endParaRPr lang="en-US" smtClean="0">
              <a:solidFill>
                <a:srgbClr val="000000"/>
              </a:solidFill>
              <a:latin typeface="Times New Roman" pitchFamily="-80" charset="0"/>
            </a:endParaRPr>
          </a:p>
          <a:p>
            <a:pPr lvl="1" eaLnBrk="1" hangingPunct="1">
              <a:buFont typeface="Times" pitchFamily="-80" charset="0"/>
              <a:buNone/>
            </a:pPr>
            <a:r>
              <a:rPr lang="en-US" smtClean="0">
                <a:solidFill>
                  <a:srgbClr val="000000"/>
                </a:solidFill>
                <a:latin typeface="Times New Roman" pitchFamily="-80" charset="0"/>
              </a:rPr>
              <a:t>Current ratio = Current assets ÷ Current liabilities</a:t>
            </a:r>
            <a:br>
              <a:rPr lang="en-US" smtClean="0">
                <a:solidFill>
                  <a:srgbClr val="000000"/>
                </a:solidFill>
                <a:latin typeface="Times New Roman" pitchFamily="-80" charset="0"/>
              </a:rPr>
            </a:br>
            <a:endParaRPr lang="en-US" smtClean="0">
              <a:solidFill>
                <a:srgbClr val="000000"/>
              </a:solidFill>
              <a:latin typeface="Times New Roman" pitchFamily="-80" charset="0"/>
            </a:endParaRPr>
          </a:p>
          <a:p>
            <a:pPr lvl="1" eaLnBrk="1" hangingPunct="1">
              <a:buFont typeface="Times" pitchFamily="-80" charset="0"/>
              <a:buNone/>
            </a:pPr>
            <a:r>
              <a:rPr lang="en-US" smtClean="0">
                <a:solidFill>
                  <a:srgbClr val="000000"/>
                </a:solidFill>
                <a:latin typeface="Times New Roman" pitchFamily="-80" charset="0"/>
              </a:rPr>
              <a:t>The current ratio for Bartlett Company in 2012 is:</a:t>
            </a:r>
          </a:p>
          <a:p>
            <a:pPr lvl="1" algn="ctr" eaLnBrk="1" hangingPunct="1">
              <a:buFont typeface="Times" pitchFamily="-80" charset="0"/>
              <a:buNone/>
            </a:pPr>
            <a:r>
              <a:rPr lang="en-US" smtClean="0">
                <a:solidFill>
                  <a:srgbClr val="000000"/>
                </a:solidFill>
                <a:latin typeface="Times New Roman" pitchFamily="-80" charset="0"/>
              </a:rPr>
              <a:t/>
            </a:r>
            <a:br>
              <a:rPr lang="en-US" smtClean="0">
                <a:solidFill>
                  <a:srgbClr val="000000"/>
                </a:solidFill>
                <a:latin typeface="Times New Roman" pitchFamily="-80" charset="0"/>
              </a:rPr>
            </a:br>
            <a:r>
              <a:rPr lang="en-US" smtClean="0">
                <a:solidFill>
                  <a:srgbClr val="000000"/>
                </a:solidFill>
                <a:latin typeface="Times New Roman" pitchFamily="-80" charset="0"/>
              </a:rPr>
              <a:t>$1,223,000 ÷ $620,000 = 1.97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1349E3A4-486A-4FAE-8477-CC6032B84457}" type="slidenum">
              <a:rPr lang="en-US"/>
              <a:pPr>
                <a:defRPr/>
              </a:pPr>
              <a:t>24</a:t>
            </a:fld>
            <a:endParaRPr lang="en-US"/>
          </a:p>
        </p:txBody>
      </p:sp>
      <p:sp>
        <p:nvSpPr>
          <p:cNvPr id="28676" name="Rectangle 2"/>
          <p:cNvSpPr>
            <a:spLocks noGrp="1" noChangeArrowheads="1"/>
          </p:cNvSpPr>
          <p:nvPr>
            <p:ph type="title"/>
          </p:nvPr>
        </p:nvSpPr>
        <p:spPr/>
        <p:txBody>
          <a:bodyPr/>
          <a:lstStyle/>
          <a:p>
            <a:pPr eaLnBrk="1" hangingPunct="1"/>
            <a:r>
              <a:rPr lang="en-US" smtClean="0">
                <a:solidFill>
                  <a:srgbClr val="000000"/>
                </a:solidFill>
              </a:rPr>
              <a:t>Matter of Fact</a:t>
            </a:r>
          </a:p>
        </p:txBody>
      </p:sp>
      <p:sp>
        <p:nvSpPr>
          <p:cNvPr id="28677"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Determinants of liquidity needs</a:t>
            </a:r>
          </a:p>
          <a:p>
            <a:pPr lvl="1" eaLnBrk="1" hangingPunct="1"/>
            <a:r>
              <a:rPr lang="en-US" smtClean="0">
                <a:solidFill>
                  <a:srgbClr val="000000"/>
                </a:solidFill>
                <a:latin typeface="Times New Roman" pitchFamily="-80" charset="0"/>
              </a:rPr>
              <a:t>Large enterprises generally have well established relationships with banks that can provide lines of credit and other short-term loan products in the event that the firm has a need for liquidity. </a:t>
            </a:r>
          </a:p>
          <a:p>
            <a:pPr lvl="1" eaLnBrk="1" hangingPunct="1"/>
            <a:r>
              <a:rPr lang="en-US" smtClean="0">
                <a:solidFill>
                  <a:srgbClr val="000000"/>
                </a:solidFill>
                <a:latin typeface="Times New Roman" pitchFamily="-80" charset="0"/>
              </a:rPr>
              <a:t>Smaller firms may not have the same access to credit, and therefore they tend to operate with more liquidity.</a:t>
            </a:r>
          </a:p>
          <a:p>
            <a:pPr lvl="1" eaLnBrk="1" hangingPunct="1"/>
            <a:endParaRPr lang="en-US" smtClean="0">
              <a:latin typeface="Times New Roman" pitchFamily="-80"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AB8BBDB4-3E0D-46E2-B966-7F82BA5E6647}" type="slidenum">
              <a:rPr lang="en-US"/>
              <a:pPr>
                <a:defRPr/>
              </a:pPr>
              <a:t>25</a:t>
            </a:fld>
            <a:endParaRPr lang="en-US"/>
          </a:p>
        </p:txBody>
      </p:sp>
      <p:sp>
        <p:nvSpPr>
          <p:cNvPr id="29700"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29701" name="Rectangle 3"/>
          <p:cNvSpPr>
            <a:spLocks noGrp="1" noChangeArrowheads="1"/>
          </p:cNvSpPr>
          <p:nvPr>
            <p:ph type="body" idx="1"/>
          </p:nvPr>
        </p:nvSpPr>
        <p:spPr/>
        <p:txBody>
          <a:bodyPr/>
          <a:lstStyle/>
          <a:p>
            <a:pPr eaLnBrk="1" hangingPunct="1">
              <a:lnSpc>
                <a:spcPct val="90000"/>
              </a:lnSpc>
              <a:buFont typeface="Arial" charset="0"/>
              <a:buChar char="•"/>
            </a:pPr>
            <a:r>
              <a:rPr lang="en-US" sz="2800" smtClean="0">
                <a:solidFill>
                  <a:srgbClr val="000000"/>
                </a:solidFill>
                <a:latin typeface="Times New Roman" pitchFamily="-80" charset="0"/>
              </a:rPr>
              <a:t>The personal liquidity ratio is calculated by dividing total liquid assets by total current debt. It indicates the percent of annual debt obligations that an individual can meet using current liquid assets. </a:t>
            </a:r>
          </a:p>
          <a:p>
            <a:pPr eaLnBrk="1" hangingPunct="1">
              <a:lnSpc>
                <a:spcPct val="90000"/>
              </a:lnSpc>
              <a:buFont typeface="Arial" charset="0"/>
              <a:buChar char="•"/>
            </a:pPr>
            <a:r>
              <a:rPr lang="en-US" sz="2800" smtClean="0">
                <a:solidFill>
                  <a:srgbClr val="000000"/>
                </a:solidFill>
                <a:latin typeface="Times New Roman" pitchFamily="-80" charset="0"/>
              </a:rPr>
              <a:t>Calculate Jan and Jon Smith</a:t>
            </a:r>
            <a:r>
              <a:rPr lang="en-US" sz="2800" smtClean="0">
                <a:solidFill>
                  <a:srgbClr val="000000"/>
                </a:solidFill>
              </a:rPr>
              <a:t>’</a:t>
            </a:r>
            <a:r>
              <a:rPr lang="en-US" sz="2800" smtClean="0">
                <a:solidFill>
                  <a:srgbClr val="000000"/>
                </a:solidFill>
                <a:latin typeface="Times New Roman" pitchFamily="-80" charset="0"/>
              </a:rPr>
              <a:t>s liquidity ratio for calendar year 2012:</a:t>
            </a:r>
          </a:p>
          <a:p>
            <a:pPr eaLnBrk="1" hangingPunct="1">
              <a:lnSpc>
                <a:spcPct val="90000"/>
              </a:lnSpc>
            </a:pPr>
            <a:r>
              <a:rPr lang="en-US" sz="2800" smtClean="0">
                <a:solidFill>
                  <a:srgbClr val="000000"/>
                </a:solidFill>
                <a:latin typeface="Times New Roman" pitchFamily="-80" charset="0"/>
              </a:rPr>
              <a:t>	Liquidity ratio = ($2,225/$21,539) = 0.1033, or 10.3%</a:t>
            </a:r>
          </a:p>
          <a:p>
            <a:pPr eaLnBrk="1" hangingPunct="1">
              <a:lnSpc>
                <a:spcPct val="90000"/>
              </a:lnSpc>
              <a:buFont typeface="Arial" charset="0"/>
              <a:buChar char="•"/>
            </a:pPr>
            <a:r>
              <a:rPr lang="en-US" sz="2800" smtClean="0">
                <a:solidFill>
                  <a:srgbClr val="000000"/>
                </a:solidFill>
                <a:latin typeface="Times New Roman" pitchFamily="-80" charset="0"/>
              </a:rPr>
              <a:t>That ratio indicates that the Smiths can cover only about 10 percent of their existing 1-year debt obligations with their current liquid assets. </a:t>
            </a:r>
          </a:p>
          <a:p>
            <a:pPr eaLnBrk="1" hangingPunct="1">
              <a:lnSpc>
                <a:spcPct val="90000"/>
              </a:lnSpc>
              <a:buFont typeface="Arial" charset="0"/>
              <a:buChar char="•"/>
            </a:pPr>
            <a:endParaRPr lang="en-US" sz="2800" smtClean="0">
              <a:latin typeface="Times New Roman" pitchFamily="-80"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 2012 Pearson Prentice Hall. All rights reserved.</a:t>
            </a:r>
          </a:p>
        </p:txBody>
      </p:sp>
      <p:sp>
        <p:nvSpPr>
          <p:cNvPr id="7" name="Slide Number Placeholder 4"/>
          <p:cNvSpPr>
            <a:spLocks noGrp="1"/>
          </p:cNvSpPr>
          <p:nvPr>
            <p:ph type="sldNum" sz="quarter" idx="11"/>
          </p:nvPr>
        </p:nvSpPr>
        <p:spPr/>
        <p:txBody>
          <a:bodyPr/>
          <a:lstStyle/>
          <a:p>
            <a:pPr>
              <a:defRPr/>
            </a:pPr>
            <a:r>
              <a:rPr lang="en-US"/>
              <a:t>3-</a:t>
            </a:r>
            <a:fld id="{0EB426EF-ACE4-4850-B63B-3A097DFE20B8}" type="slidenum">
              <a:rPr lang="en-US"/>
              <a:pPr>
                <a:defRPr/>
              </a:pPr>
              <a:t>26</a:t>
            </a:fld>
            <a:endParaRPr lang="en-US"/>
          </a:p>
        </p:txBody>
      </p:sp>
      <p:sp>
        <p:nvSpPr>
          <p:cNvPr id="30724"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30725"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Liquidity Ratios</a:t>
            </a:r>
          </a:p>
          <a:p>
            <a:pPr lvl="1" eaLnBrk="1" hangingPunct="1"/>
            <a:endParaRPr lang="en-US" smtClean="0">
              <a:solidFill>
                <a:srgbClr val="000000"/>
              </a:solidFill>
              <a:latin typeface="Times New Roman" pitchFamily="-80" charset="0"/>
            </a:endParaRPr>
          </a:p>
          <a:p>
            <a:pPr lvl="1" eaLnBrk="1" hangingPunct="1"/>
            <a:endParaRPr lang="en-US" smtClean="0">
              <a:solidFill>
                <a:srgbClr val="000000"/>
              </a:solidFill>
              <a:latin typeface="Times New Roman" pitchFamily="-80" charset="0"/>
            </a:endParaRPr>
          </a:p>
          <a:p>
            <a:pPr lvl="1" eaLnBrk="1" hangingPunct="1"/>
            <a:endParaRPr lang="en-US" smtClean="0">
              <a:solidFill>
                <a:srgbClr val="000000"/>
              </a:solidFill>
              <a:latin typeface="Times New Roman" pitchFamily="-80" charset="0"/>
            </a:endParaRPr>
          </a:p>
          <a:p>
            <a:pPr lvl="1" eaLnBrk="1" hangingPunct="1">
              <a:buFont typeface="Times" pitchFamily="-80" charset="0"/>
              <a:buNone/>
            </a:pPr>
            <a:r>
              <a:rPr lang="en-US" sz="2400" smtClean="0">
                <a:solidFill>
                  <a:srgbClr val="000000"/>
                </a:solidFill>
                <a:latin typeface="Times New Roman" pitchFamily="-80" charset="0"/>
              </a:rPr>
              <a:t>The quick ratio for Bartlett Company in 2012 is:</a:t>
            </a:r>
          </a:p>
        </p:txBody>
      </p:sp>
      <p:pic>
        <p:nvPicPr>
          <p:cNvPr id="30726" name="Picture 4" descr="eq0301"/>
          <p:cNvPicPr>
            <a:picLocks noChangeAspect="1" noChangeArrowheads="1"/>
          </p:cNvPicPr>
          <p:nvPr/>
        </p:nvPicPr>
        <p:blipFill>
          <a:blip r:embed="rId2"/>
          <a:srcRect/>
          <a:stretch>
            <a:fillRect/>
          </a:stretch>
        </p:blipFill>
        <p:spPr bwMode="auto">
          <a:xfrm>
            <a:off x="2039938" y="2349500"/>
            <a:ext cx="5064125" cy="698500"/>
          </a:xfrm>
          <a:prstGeom prst="rect">
            <a:avLst/>
          </a:prstGeom>
          <a:noFill/>
          <a:ln w="9525">
            <a:noFill/>
            <a:miter lim="800000"/>
            <a:headEnd/>
            <a:tailEnd/>
          </a:ln>
        </p:spPr>
      </p:pic>
      <p:pic>
        <p:nvPicPr>
          <p:cNvPr id="30727" name="Picture 5" descr="eq0302"/>
          <p:cNvPicPr>
            <a:picLocks noChangeAspect="1" noChangeArrowheads="1"/>
          </p:cNvPicPr>
          <p:nvPr/>
        </p:nvPicPr>
        <p:blipFill>
          <a:blip r:embed="rId3"/>
          <a:srcRect/>
          <a:stretch>
            <a:fillRect/>
          </a:stretch>
        </p:blipFill>
        <p:spPr bwMode="auto">
          <a:xfrm>
            <a:off x="1897063" y="4724400"/>
            <a:ext cx="5348287"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1CA25B76-27D0-450A-B6AE-5832A1E13AB5}" type="slidenum">
              <a:rPr lang="en-US"/>
              <a:pPr>
                <a:defRPr/>
              </a:pPr>
              <a:t>27</a:t>
            </a:fld>
            <a:endParaRPr lang="en-US"/>
          </a:p>
        </p:txBody>
      </p:sp>
      <p:sp>
        <p:nvSpPr>
          <p:cNvPr id="31748" name="Rectangle 2"/>
          <p:cNvSpPr>
            <a:spLocks noGrp="1" noChangeArrowheads="1"/>
          </p:cNvSpPr>
          <p:nvPr>
            <p:ph type="title"/>
          </p:nvPr>
        </p:nvSpPr>
        <p:spPr/>
        <p:txBody>
          <a:bodyPr/>
          <a:lstStyle/>
          <a:p>
            <a:pPr eaLnBrk="1" hangingPunct="1"/>
            <a:r>
              <a:rPr lang="en-US" smtClean="0">
                <a:solidFill>
                  <a:srgbClr val="000000"/>
                </a:solidFill>
              </a:rPr>
              <a:t>Matter of Fact</a:t>
            </a:r>
          </a:p>
        </p:txBody>
      </p:sp>
      <p:sp>
        <p:nvSpPr>
          <p:cNvPr id="31749"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pitchFamily="-80" charset="0"/>
              </a:rPr>
              <a:t>The importance of inventories:</a:t>
            </a:r>
          </a:p>
          <a:p>
            <a:pPr lvl="1" eaLnBrk="1" hangingPunct="1">
              <a:lnSpc>
                <a:spcPct val="90000"/>
              </a:lnSpc>
            </a:pPr>
            <a:r>
              <a:rPr lang="en-US" sz="2400" smtClean="0">
                <a:solidFill>
                  <a:srgbClr val="000000"/>
                </a:solidFill>
                <a:latin typeface="Times New Roman" pitchFamily="-80" charset="0"/>
              </a:rPr>
              <a:t>From Table 3.5:</a:t>
            </a:r>
          </a:p>
          <a:p>
            <a:pPr lvl="1" eaLnBrk="1" hangingPunct="1">
              <a:lnSpc>
                <a:spcPct val="90000"/>
              </a:lnSpc>
            </a:pPr>
            <a:endParaRPr lang="en-US" sz="2400" smtClean="0">
              <a:latin typeface="Times New Roman" pitchFamily="-80" charset="0"/>
            </a:endParaRPr>
          </a:p>
          <a:p>
            <a:pPr lvl="1" eaLnBrk="1" hangingPunct="1">
              <a:lnSpc>
                <a:spcPct val="90000"/>
              </a:lnSpc>
            </a:pPr>
            <a:endParaRPr lang="en-US" sz="2400" smtClean="0">
              <a:latin typeface="Times New Roman" pitchFamily="-80" charset="0"/>
            </a:endParaRPr>
          </a:p>
          <a:p>
            <a:pPr lvl="1" eaLnBrk="1" hangingPunct="1">
              <a:lnSpc>
                <a:spcPct val="90000"/>
              </a:lnSpc>
            </a:pPr>
            <a:endParaRPr lang="en-US" sz="2400" smtClean="0">
              <a:latin typeface="Times New Roman" pitchFamily="-80" charset="0"/>
            </a:endParaRPr>
          </a:p>
          <a:p>
            <a:pPr lvl="1" eaLnBrk="1" hangingPunct="1">
              <a:lnSpc>
                <a:spcPct val="90000"/>
              </a:lnSpc>
            </a:pPr>
            <a:endParaRPr lang="en-US" sz="2400" smtClean="0">
              <a:latin typeface="Times New Roman" pitchFamily="-80" charset="0"/>
            </a:endParaRPr>
          </a:p>
          <a:p>
            <a:pPr lvl="1" eaLnBrk="1" hangingPunct="1">
              <a:lnSpc>
                <a:spcPct val="90000"/>
              </a:lnSpc>
            </a:pPr>
            <a:r>
              <a:rPr lang="en-US" sz="2400" smtClean="0">
                <a:latin typeface="Times New Roman" pitchFamily="-80" charset="0"/>
              </a:rPr>
              <a:t>All three firms have current ratios of 1.3. However, the quick ratios for Home Depot and Lowes are dramatically lower than their current ratios, but for Dell the two ratios are nearly the same. Why?</a:t>
            </a:r>
          </a:p>
          <a:p>
            <a:pPr lvl="1" eaLnBrk="1" hangingPunct="1">
              <a:lnSpc>
                <a:spcPct val="90000"/>
              </a:lnSpc>
            </a:pPr>
            <a:endParaRPr lang="en-US" sz="2400" smtClean="0">
              <a:latin typeface="Times New Roman" pitchFamily="-80" charset="0"/>
            </a:endParaRPr>
          </a:p>
        </p:txBody>
      </p:sp>
      <p:graphicFrame>
        <p:nvGraphicFramePr>
          <p:cNvPr id="181274" name="Group 26"/>
          <p:cNvGraphicFramePr>
            <a:graphicFrameLocks noGrp="1"/>
          </p:cNvGraphicFramePr>
          <p:nvPr/>
        </p:nvGraphicFramePr>
        <p:xfrm>
          <a:off x="1524000" y="2590800"/>
          <a:ext cx="6096000" cy="1482726"/>
        </p:xfrm>
        <a:graphic>
          <a:graphicData uri="http://schemas.openxmlformats.org/drawingml/2006/table">
            <a:tbl>
              <a:tblPr/>
              <a:tblGrid>
                <a:gridCol w="2032000"/>
                <a:gridCol w="2032000"/>
                <a:gridCol w="2032000"/>
              </a:tblGrid>
              <a:tr h="371475">
                <a:tc>
                  <a:txBody>
                    <a:body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Company</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Current ratio</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Quick ratio</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Dell</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1.2</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Home Depot</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1.3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0.4</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9888">
                <a:tc>
                  <a:txBody>
                    <a:bodyPr/>
                    <a:lstStyle/>
                    <a:p>
                      <a:pPr marL="0" marR="0" lvl="0" indent="0" algn="l"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Lowes</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1.3</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ts val="600"/>
                        </a:spcAft>
                        <a:buClrTx/>
                        <a:buSzTx/>
                        <a:buFont typeface="Arial" charset="0"/>
                        <a:buNone/>
                        <a:tabLst/>
                      </a:pPr>
                      <a:r>
                        <a:rPr kumimoji="0" lang="en-US" sz="1800" b="0" i="0" u="none" strike="noStrike" cap="none" normalizeH="0" baseline="0" smtClean="0">
                          <a:ln>
                            <a:noFill/>
                          </a:ln>
                          <a:solidFill>
                            <a:schemeClr val="tx1"/>
                          </a:solidFill>
                          <a:effectLst/>
                          <a:latin typeface="Arial" charset="0"/>
                          <a:ea typeface="ＭＳ Ｐゴシック" pitchFamily="-80" charset="-128"/>
                        </a:rPr>
                        <a:t>0.2</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6DB1E3D4-0860-4E12-A55B-5BFDC15AD68E}" type="slidenum">
              <a:rPr lang="en-US"/>
              <a:pPr>
                <a:defRPr/>
              </a:pPr>
              <a:t>28</a:t>
            </a:fld>
            <a:endParaRPr lang="en-US"/>
          </a:p>
        </p:txBody>
      </p:sp>
      <p:sp>
        <p:nvSpPr>
          <p:cNvPr id="32772"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32773" name="Rectangle 3"/>
          <p:cNvSpPr>
            <a:spLocks noGrp="1" noChangeArrowheads="1"/>
          </p:cNvSpPr>
          <p:nvPr>
            <p:ph type="body" idx="1"/>
          </p:nvPr>
        </p:nvSpPr>
        <p:spPr/>
        <p:txBody>
          <a:bodyPr/>
          <a:lstStyle/>
          <a:p>
            <a:pPr eaLnBrk="1" hangingPunct="1"/>
            <a:r>
              <a:rPr lang="en-US" sz="2800" smtClean="0">
                <a:solidFill>
                  <a:srgbClr val="000000"/>
                </a:solidFill>
                <a:latin typeface="Times New Roman" pitchFamily="-80" charset="0"/>
              </a:rPr>
              <a:t>Activity Ratios</a:t>
            </a:r>
          </a:p>
          <a:p>
            <a:pPr marL="571500" lvl="1" indent="0" eaLnBrk="1" hangingPunct="1">
              <a:buFont typeface="Times" pitchFamily="-80" charset="0"/>
              <a:buNone/>
            </a:pPr>
            <a:endParaRPr lang="en-US" sz="2400" smtClean="0">
              <a:solidFill>
                <a:srgbClr val="000000"/>
              </a:solidFill>
              <a:latin typeface="Times New Roman" pitchFamily="-80" charset="0"/>
            </a:endParaRPr>
          </a:p>
          <a:p>
            <a:pPr marL="571500" lvl="1" indent="0" eaLnBrk="1" hangingPunct="1">
              <a:buFont typeface="Times" pitchFamily="-80" charset="0"/>
              <a:buNone/>
            </a:pPr>
            <a:r>
              <a:rPr lang="en-US" sz="2400" smtClean="0">
                <a:solidFill>
                  <a:srgbClr val="000000"/>
                </a:solidFill>
                <a:latin typeface="Times New Roman" pitchFamily="-80" charset="0"/>
              </a:rPr>
              <a:t>Inventory turnover = Cost of goods sold ÷ Inventory</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Applying this relationship to Bartlett Company in 2012 yields: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$2,088,000 ÷ $289,000 = 7.2</a:t>
            </a:r>
          </a:p>
          <a:p>
            <a:pPr marL="571500" lvl="1" indent="0" eaLnBrk="1" hangingPunct="1"/>
            <a:endParaRPr lang="en-US" sz="2400"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A36E5B96-B53E-429D-AD20-90B37FF24B7A}" type="slidenum">
              <a:rPr lang="en-US"/>
              <a:pPr>
                <a:defRPr/>
              </a:pPr>
              <a:t>29</a:t>
            </a:fld>
            <a:endParaRPr lang="en-US"/>
          </a:p>
        </p:txBody>
      </p:sp>
      <p:sp>
        <p:nvSpPr>
          <p:cNvPr id="33796"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33797"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Activity Ratios</a:t>
            </a:r>
          </a:p>
          <a:p>
            <a:pPr marL="571500" lvl="1" indent="0" eaLnBrk="1" hangingPunct="1">
              <a:buFont typeface="Times" pitchFamily="-80" charset="0"/>
              <a:buNone/>
            </a:pPr>
            <a:endParaRPr lang="en-US" sz="2400" smtClean="0">
              <a:solidFill>
                <a:srgbClr val="000000"/>
              </a:solidFill>
              <a:latin typeface="Times New Roman" pitchFamily="-80" charset="0"/>
            </a:endParaRPr>
          </a:p>
          <a:p>
            <a:pPr marL="571500" lvl="1" indent="0" eaLnBrk="1" hangingPunct="1">
              <a:buFont typeface="Times" pitchFamily="-80" charset="0"/>
              <a:buNone/>
            </a:pPr>
            <a:r>
              <a:rPr lang="en-US" sz="2400" smtClean="0">
                <a:solidFill>
                  <a:srgbClr val="000000"/>
                </a:solidFill>
                <a:latin typeface="Times New Roman" pitchFamily="-80" charset="0"/>
              </a:rPr>
              <a:t>Average Age of Inventory = 365 ÷ Inventory turnover</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For Bartlett Company, the average age of inventory in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365 ÷ 7.2 = 50.7 days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FF1ADD4D-5A64-4703-89F8-FAAAEDFBA061}" type="slidenum">
              <a:rPr lang="en-US"/>
              <a:pPr>
                <a:defRPr/>
              </a:pPr>
              <a:t>3</a:t>
            </a:fld>
            <a:endParaRPr lang="en-US"/>
          </a:p>
        </p:txBody>
      </p:sp>
      <p:sp>
        <p:nvSpPr>
          <p:cNvPr id="5124" name="Rectangle 2"/>
          <p:cNvSpPr>
            <a:spLocks noGrp="1" noChangeArrowheads="1"/>
          </p:cNvSpPr>
          <p:nvPr>
            <p:ph type="title"/>
          </p:nvPr>
        </p:nvSpPr>
        <p:spPr/>
        <p:txBody>
          <a:bodyPr/>
          <a:lstStyle/>
          <a:p>
            <a:pPr eaLnBrk="1" hangingPunct="1"/>
            <a:r>
              <a:rPr lang="en-US" smtClean="0">
                <a:solidFill>
                  <a:srgbClr val="000000"/>
                </a:solidFill>
              </a:rPr>
              <a:t>Global Focus</a:t>
            </a:r>
          </a:p>
        </p:txBody>
      </p:sp>
      <p:sp>
        <p:nvSpPr>
          <p:cNvPr id="5125" name="Rectangle 3"/>
          <p:cNvSpPr>
            <a:spLocks noGrp="1" noChangeArrowheads="1"/>
          </p:cNvSpPr>
          <p:nvPr>
            <p:ph type="body" idx="1"/>
          </p:nvPr>
        </p:nvSpPr>
        <p:spPr/>
        <p:txBody>
          <a:bodyPr/>
          <a:lstStyle/>
          <a:p>
            <a:pPr marL="0" indent="0" eaLnBrk="1" hangingPunct="1"/>
            <a:r>
              <a:rPr lang="en-US" sz="2400" dirty="0" smtClean="0">
                <a:solidFill>
                  <a:srgbClr val="000000"/>
                </a:solidFill>
                <a:latin typeface="Times New Roman" pitchFamily="-80" charset="0"/>
              </a:rPr>
              <a:t>More Countries Adopt International Financial Reporting Standards</a:t>
            </a:r>
          </a:p>
          <a:p>
            <a:pPr lvl="1" eaLnBrk="1" hangingPunct="1"/>
            <a:r>
              <a:rPr lang="en-US" sz="2000" dirty="0" smtClean="0">
                <a:solidFill>
                  <a:srgbClr val="000000"/>
                </a:solidFill>
                <a:latin typeface="Times New Roman" pitchFamily="-80" charset="0"/>
              </a:rPr>
              <a:t>International Financial Reporting Standards (IFRS) are established by the International Accounting Standards Board (IASB).</a:t>
            </a:r>
          </a:p>
          <a:p>
            <a:pPr lvl="1" eaLnBrk="1" hangingPunct="1"/>
            <a:r>
              <a:rPr lang="en-US" sz="2000" dirty="0" smtClean="0">
                <a:solidFill>
                  <a:srgbClr val="000000"/>
                </a:solidFill>
                <a:latin typeface="Times New Roman" pitchFamily="-80" charset="0"/>
              </a:rPr>
              <a:t>More than 80 countries now require listed firms to comply with IFRS, and dozens more permit or require firms to follow IFRS to some degree. </a:t>
            </a:r>
          </a:p>
          <a:p>
            <a:pPr lvl="1" eaLnBrk="1" hangingPunct="1"/>
            <a:r>
              <a:rPr lang="en-US" sz="2000" dirty="0" smtClean="0">
                <a:solidFill>
                  <a:srgbClr val="000000"/>
                </a:solidFill>
                <a:latin typeface="Times New Roman" pitchFamily="-80" charset="0"/>
              </a:rPr>
              <a:t>In the United States, public companies are required to report financial results using GAAP, which requires more detail than IFRS.</a:t>
            </a:r>
          </a:p>
          <a:p>
            <a:pPr lvl="1" eaLnBrk="1" hangingPunct="1"/>
            <a:r>
              <a:rPr lang="en-US" sz="2000" dirty="0" smtClean="0">
                <a:solidFill>
                  <a:srgbClr val="000000"/>
                </a:solidFill>
                <a:latin typeface="Times New Roman" pitchFamily="-80" charset="0"/>
              </a:rPr>
              <a:t>What costs and benefits might be associated with a switch to IFRS in the United States?</a:t>
            </a:r>
            <a:endParaRPr lang="en-US" sz="2000" b="1" dirty="0"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 2012 Pearson Prentice Hall. All rights reserved.</a:t>
            </a:r>
          </a:p>
        </p:txBody>
      </p:sp>
      <p:sp>
        <p:nvSpPr>
          <p:cNvPr id="7" name="Slide Number Placeholder 4"/>
          <p:cNvSpPr>
            <a:spLocks noGrp="1"/>
          </p:cNvSpPr>
          <p:nvPr>
            <p:ph type="sldNum" sz="quarter" idx="11"/>
          </p:nvPr>
        </p:nvSpPr>
        <p:spPr/>
        <p:txBody>
          <a:bodyPr/>
          <a:lstStyle/>
          <a:p>
            <a:pPr>
              <a:defRPr/>
            </a:pPr>
            <a:r>
              <a:rPr lang="en-US"/>
              <a:t>3-</a:t>
            </a:r>
            <a:fld id="{641E20A2-FCDA-4193-A56C-3D15534BC45A}" type="slidenum">
              <a:rPr lang="en-US"/>
              <a:pPr>
                <a:defRPr/>
              </a:pPr>
              <a:t>30</a:t>
            </a:fld>
            <a:endParaRPr lang="en-US"/>
          </a:p>
        </p:txBody>
      </p:sp>
      <p:sp>
        <p:nvSpPr>
          <p:cNvPr id="34820"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34821" name="Rectangle 3"/>
          <p:cNvSpPr>
            <a:spLocks noGrp="1" noChangeArrowheads="1"/>
          </p:cNvSpPr>
          <p:nvPr>
            <p:ph type="body" idx="1"/>
          </p:nvPr>
        </p:nvSpPr>
        <p:spPr/>
        <p:txBody>
          <a:bodyPr/>
          <a:lstStyle/>
          <a:p>
            <a:pPr eaLnBrk="1" hangingPunct="1"/>
            <a:r>
              <a:rPr lang="en-US" sz="2800" smtClean="0">
                <a:solidFill>
                  <a:srgbClr val="000000"/>
                </a:solidFill>
                <a:latin typeface="Times New Roman" pitchFamily="-80" charset="0"/>
              </a:rPr>
              <a:t>Activity Ratios</a:t>
            </a:r>
          </a:p>
          <a:p>
            <a:pPr lvl="1" eaLnBrk="1" hangingPunct="1"/>
            <a:endParaRPr lang="en-US" sz="2400" smtClean="0">
              <a:solidFill>
                <a:srgbClr val="000000"/>
              </a:solidFill>
              <a:latin typeface="Times New Roman" pitchFamily="-80" charset="0"/>
            </a:endParaRPr>
          </a:p>
          <a:p>
            <a:pPr lvl="1" eaLnBrk="1" hangingPunct="1"/>
            <a:endParaRPr lang="en-US" sz="2400" smtClean="0">
              <a:solidFill>
                <a:srgbClr val="000000"/>
              </a:solidFill>
              <a:latin typeface="Times New Roman" pitchFamily="-80" charset="0"/>
            </a:endParaRPr>
          </a:p>
          <a:p>
            <a:pPr lvl="1" eaLnBrk="1" hangingPunct="1"/>
            <a:endParaRPr lang="en-US" sz="2400" smtClean="0">
              <a:solidFill>
                <a:srgbClr val="000000"/>
              </a:solidFill>
              <a:latin typeface="Times New Roman" pitchFamily="-80" charset="0"/>
            </a:endParaRPr>
          </a:p>
          <a:p>
            <a:pPr lvl="1" eaLnBrk="1" hangingPunct="1"/>
            <a:endParaRPr lang="en-US" sz="2400" smtClean="0">
              <a:solidFill>
                <a:srgbClr val="000000"/>
              </a:solidFill>
              <a:latin typeface="Times New Roman" pitchFamily="-80" charset="0"/>
            </a:endParaRPr>
          </a:p>
          <a:p>
            <a:pPr lvl="1" eaLnBrk="1" hangingPunct="1">
              <a:buFont typeface="Times" pitchFamily="-80" charset="0"/>
              <a:buNone/>
            </a:pPr>
            <a:r>
              <a:rPr lang="en-US" sz="2400" smtClean="0">
                <a:solidFill>
                  <a:srgbClr val="000000"/>
                </a:solidFill>
                <a:latin typeface="Times New Roman" pitchFamily="-80" charset="0"/>
              </a:rPr>
              <a:t>The average collection period for Bartlett Company in 2012 is:</a:t>
            </a:r>
          </a:p>
          <a:p>
            <a:pPr eaLnBrk="1" hangingPunct="1"/>
            <a:endParaRPr lang="en-US" sz="2800" smtClean="0">
              <a:solidFill>
                <a:srgbClr val="000000"/>
              </a:solidFill>
              <a:latin typeface="Times New Roman" pitchFamily="-80" charset="0"/>
            </a:endParaRPr>
          </a:p>
          <a:p>
            <a:pPr eaLnBrk="1" hangingPunct="1"/>
            <a:endParaRPr lang="en-US" sz="2800" smtClean="0">
              <a:solidFill>
                <a:srgbClr val="000000"/>
              </a:solidFill>
              <a:latin typeface="Times New Roman" pitchFamily="-80" charset="0"/>
            </a:endParaRPr>
          </a:p>
        </p:txBody>
      </p:sp>
      <p:pic>
        <p:nvPicPr>
          <p:cNvPr id="34822" name="Picture 4" descr="eq0303"/>
          <p:cNvPicPr>
            <a:picLocks noChangeAspect="1" noChangeArrowheads="1"/>
          </p:cNvPicPr>
          <p:nvPr/>
        </p:nvPicPr>
        <p:blipFill>
          <a:blip r:embed="rId2"/>
          <a:srcRect/>
          <a:stretch>
            <a:fillRect/>
          </a:stretch>
        </p:blipFill>
        <p:spPr bwMode="auto">
          <a:xfrm>
            <a:off x="1614488" y="2162175"/>
            <a:ext cx="5915025" cy="1876425"/>
          </a:xfrm>
          <a:prstGeom prst="rect">
            <a:avLst/>
          </a:prstGeom>
          <a:noFill/>
          <a:ln w="9525">
            <a:noFill/>
            <a:miter lim="800000"/>
            <a:headEnd/>
            <a:tailEnd/>
          </a:ln>
        </p:spPr>
      </p:pic>
      <p:sp>
        <p:nvSpPr>
          <p:cNvPr id="34823" name="Picture 5" descr="eq0304"/>
          <p:cNvSpPr>
            <a:spLocks noChangeAspect="1" noChangeArrowheads="1"/>
          </p:cNvSpPr>
          <p:nvPr/>
        </p:nvSpPr>
        <p:spPr bwMode="auto">
          <a:xfrm>
            <a:off x="2346325" y="4773613"/>
            <a:ext cx="4451350" cy="1093787"/>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8A11A34E-3A37-42C1-ABF0-43B7D3A64ED4}" type="slidenum">
              <a:rPr lang="en-US"/>
              <a:pPr>
                <a:defRPr/>
              </a:pPr>
              <a:t>31</a:t>
            </a:fld>
            <a:endParaRPr lang="en-US"/>
          </a:p>
        </p:txBody>
      </p:sp>
      <p:sp>
        <p:nvSpPr>
          <p:cNvPr id="35844" name="Rectangle 2"/>
          <p:cNvSpPr>
            <a:spLocks noGrp="1" noChangeArrowheads="1"/>
          </p:cNvSpPr>
          <p:nvPr>
            <p:ph type="title"/>
          </p:nvPr>
        </p:nvSpPr>
        <p:spPr/>
        <p:txBody>
          <a:bodyPr/>
          <a:lstStyle/>
          <a:p>
            <a:pPr eaLnBrk="1" hangingPunct="1"/>
            <a:r>
              <a:rPr lang="en-US" smtClean="0">
                <a:solidFill>
                  <a:srgbClr val="000000"/>
                </a:solidFill>
              </a:rPr>
              <a:t>Matter of Fact</a:t>
            </a:r>
          </a:p>
        </p:txBody>
      </p:sp>
      <p:sp>
        <p:nvSpPr>
          <p:cNvPr id="35845" name="Rectangle 3"/>
          <p:cNvSpPr>
            <a:spLocks noGrp="1" noChangeArrowheads="1"/>
          </p:cNvSpPr>
          <p:nvPr>
            <p:ph type="body" idx="1"/>
          </p:nvPr>
        </p:nvSpPr>
        <p:spPr/>
        <p:txBody>
          <a:bodyPr/>
          <a:lstStyle/>
          <a:p>
            <a:pPr eaLnBrk="1" hangingPunct="1"/>
            <a:r>
              <a:rPr lang="en-US" sz="2800" smtClean="0">
                <a:solidFill>
                  <a:srgbClr val="000000"/>
                </a:solidFill>
                <a:latin typeface="Times New Roman" pitchFamily="-80" charset="0"/>
              </a:rPr>
              <a:t>Who gets credit?</a:t>
            </a:r>
          </a:p>
          <a:p>
            <a:pPr lvl="1" eaLnBrk="1" hangingPunct="1"/>
            <a:r>
              <a:rPr lang="en-US" sz="2400" smtClean="0">
                <a:solidFill>
                  <a:srgbClr val="000000"/>
                </a:solidFill>
                <a:latin typeface="Times New Roman" pitchFamily="-80" charset="0"/>
              </a:rPr>
              <a:t>Notice in Table 3.5 the vast differences across industries in the average collection periods.</a:t>
            </a:r>
          </a:p>
          <a:p>
            <a:pPr lvl="1" eaLnBrk="1" hangingPunct="1"/>
            <a:r>
              <a:rPr lang="en-US" sz="2400" smtClean="0">
                <a:solidFill>
                  <a:srgbClr val="000000"/>
                </a:solidFill>
                <a:latin typeface="Times New Roman" pitchFamily="-80" charset="0"/>
              </a:rPr>
              <a:t>Companies in the building materials, grocery, and merchandise store industries collect in just a few days, whereas firms in the computer industry take roughly two months to collect on their sales.</a:t>
            </a:r>
          </a:p>
          <a:p>
            <a:pPr lvl="1" eaLnBrk="1" hangingPunct="1"/>
            <a:r>
              <a:rPr lang="en-US" sz="2400" smtClean="0">
                <a:solidFill>
                  <a:srgbClr val="000000"/>
                </a:solidFill>
                <a:latin typeface="Times New Roman" pitchFamily="-80" charset="0"/>
              </a:rPr>
              <a:t>The difference is primarily due to the fact that these industries serve very different customers.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 2012 Pearson Prentice Hall. All rights reserved.</a:t>
            </a:r>
          </a:p>
        </p:txBody>
      </p:sp>
      <p:sp>
        <p:nvSpPr>
          <p:cNvPr id="7" name="Slide Number Placeholder 4"/>
          <p:cNvSpPr>
            <a:spLocks noGrp="1"/>
          </p:cNvSpPr>
          <p:nvPr>
            <p:ph type="sldNum" sz="quarter" idx="11"/>
          </p:nvPr>
        </p:nvSpPr>
        <p:spPr/>
        <p:txBody>
          <a:bodyPr/>
          <a:lstStyle/>
          <a:p>
            <a:pPr>
              <a:defRPr/>
            </a:pPr>
            <a:r>
              <a:rPr lang="en-US"/>
              <a:t>3-</a:t>
            </a:r>
            <a:fld id="{974ADA07-B565-4999-B433-0B5D0EE76035}" type="slidenum">
              <a:rPr lang="en-US"/>
              <a:pPr>
                <a:defRPr/>
              </a:pPr>
              <a:t>32</a:t>
            </a:fld>
            <a:endParaRPr lang="en-US"/>
          </a:p>
        </p:txBody>
      </p:sp>
      <p:sp>
        <p:nvSpPr>
          <p:cNvPr id="36868"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36869"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Activity Ratios</a:t>
            </a:r>
          </a:p>
          <a:p>
            <a:pPr marL="571500" lvl="1" indent="0" eaLnBrk="1" hangingPunct="1"/>
            <a:endParaRPr lang="en-US" smtClean="0">
              <a:solidFill>
                <a:srgbClr val="000000"/>
              </a:solidFill>
              <a:latin typeface="Times New Roman" pitchFamily="-80" charset="0"/>
            </a:endParaRPr>
          </a:p>
          <a:p>
            <a:pPr marL="571500" lvl="1" indent="0" eaLnBrk="1" hangingPunct="1"/>
            <a:endParaRPr lang="en-US" smtClean="0">
              <a:solidFill>
                <a:srgbClr val="000000"/>
              </a:solidFill>
              <a:latin typeface="Times New Roman" pitchFamily="-80" charset="0"/>
            </a:endParaRPr>
          </a:p>
          <a:p>
            <a:pPr marL="571500" lvl="1" indent="0" eaLnBrk="1" hangingPunct="1">
              <a:buFont typeface="Times" pitchFamily="-80" charset="0"/>
              <a:buNone/>
            </a:pPr>
            <a:endParaRPr lang="en-US" sz="2400" smtClean="0">
              <a:latin typeface="Times New Roman" pitchFamily="-80" charset="0"/>
            </a:endParaRPr>
          </a:p>
          <a:p>
            <a:pPr marL="571500" lvl="1" indent="0" eaLnBrk="1" hangingPunct="1">
              <a:buFont typeface="Times" pitchFamily="-80" charset="0"/>
              <a:buNone/>
            </a:pPr>
            <a:r>
              <a:rPr lang="en-US" sz="2400" smtClean="0">
                <a:latin typeface="Times New Roman" pitchFamily="-80" charset="0"/>
              </a:rPr>
              <a:t>If we assume that Bartlett Company</a:t>
            </a:r>
            <a:r>
              <a:rPr lang="en-US" sz="2400" smtClean="0"/>
              <a:t>’</a:t>
            </a:r>
            <a:r>
              <a:rPr lang="en-US" sz="2400" smtClean="0">
                <a:latin typeface="Times New Roman" pitchFamily="-80" charset="0"/>
              </a:rPr>
              <a:t>s purchases equaled 70 percent of its cost of goods sold in 2012, its average payment period is:</a:t>
            </a:r>
          </a:p>
        </p:txBody>
      </p:sp>
      <p:pic>
        <p:nvPicPr>
          <p:cNvPr id="36870" name="Picture 4" descr="eq0305"/>
          <p:cNvPicPr>
            <a:picLocks noChangeAspect="1" noChangeArrowheads="1"/>
          </p:cNvPicPr>
          <p:nvPr/>
        </p:nvPicPr>
        <p:blipFill>
          <a:blip r:embed="rId2"/>
          <a:srcRect/>
          <a:stretch>
            <a:fillRect/>
          </a:stretch>
        </p:blipFill>
        <p:spPr bwMode="auto">
          <a:xfrm>
            <a:off x="1371600" y="2057400"/>
            <a:ext cx="5915025" cy="1673225"/>
          </a:xfrm>
          <a:prstGeom prst="rect">
            <a:avLst/>
          </a:prstGeom>
          <a:noFill/>
          <a:ln w="9525">
            <a:noFill/>
            <a:miter lim="800000"/>
            <a:headEnd/>
            <a:tailEnd/>
          </a:ln>
        </p:spPr>
      </p:pic>
      <p:pic>
        <p:nvPicPr>
          <p:cNvPr id="36871" name="Picture 5" descr="eq0306"/>
          <p:cNvPicPr>
            <a:picLocks noChangeAspect="1" noChangeArrowheads="1"/>
          </p:cNvPicPr>
          <p:nvPr/>
        </p:nvPicPr>
        <p:blipFill>
          <a:blip r:embed="rId3"/>
          <a:srcRect/>
          <a:stretch>
            <a:fillRect/>
          </a:stretch>
        </p:blipFill>
        <p:spPr bwMode="auto">
          <a:xfrm>
            <a:off x="2006600" y="5029200"/>
            <a:ext cx="5083175"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DF69EE73-2C64-474C-A058-DE2BB4922324}" type="slidenum">
              <a:rPr lang="en-US"/>
              <a:pPr>
                <a:defRPr/>
              </a:pPr>
              <a:t>33</a:t>
            </a:fld>
            <a:endParaRPr lang="en-US"/>
          </a:p>
        </p:txBody>
      </p:sp>
      <p:sp>
        <p:nvSpPr>
          <p:cNvPr id="37892"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37893"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Activity Ratios</a:t>
            </a:r>
          </a:p>
          <a:p>
            <a:pPr marL="457200" lvl="1" indent="0" eaLnBrk="1" hangingPunct="1">
              <a:buFont typeface="Times" pitchFamily="-80" charset="0"/>
              <a:buNone/>
            </a:pPr>
            <a:endParaRPr lang="en-US" sz="2400" smtClean="0">
              <a:solidFill>
                <a:srgbClr val="000000"/>
              </a:solidFill>
              <a:latin typeface="Times New Roman" pitchFamily="-80" charset="0"/>
            </a:endParaRPr>
          </a:p>
          <a:p>
            <a:pPr marL="457200" lvl="1" indent="0" eaLnBrk="1" hangingPunct="1">
              <a:buFont typeface="Times" pitchFamily="-80" charset="0"/>
              <a:buNone/>
            </a:pPr>
            <a:r>
              <a:rPr lang="en-US" sz="2400" smtClean="0">
                <a:solidFill>
                  <a:srgbClr val="000000"/>
                </a:solidFill>
                <a:latin typeface="Times New Roman" pitchFamily="-80" charset="0"/>
              </a:rPr>
              <a:t>Total asset turnover = Sales ÷ Total assets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The value of Bartlett Company</a:t>
            </a:r>
            <a:r>
              <a:rPr lang="en-US" sz="2400" smtClean="0">
                <a:solidFill>
                  <a:srgbClr val="000000"/>
                </a:solidFill>
              </a:rPr>
              <a:t>’</a:t>
            </a:r>
            <a:r>
              <a:rPr lang="en-US" sz="2400" smtClean="0">
                <a:solidFill>
                  <a:srgbClr val="000000"/>
                </a:solidFill>
                <a:latin typeface="Times New Roman" pitchFamily="-80" charset="0"/>
              </a:rPr>
              <a:t>s total asset turnover in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$3,074,000 ÷ $3,597,000 = 0.85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86E7C41B-2238-4E88-9F6B-36E09A9F8FD8}" type="slidenum">
              <a:rPr lang="en-US"/>
              <a:pPr>
                <a:defRPr/>
              </a:pPr>
              <a:t>34</a:t>
            </a:fld>
            <a:endParaRPr lang="en-US"/>
          </a:p>
        </p:txBody>
      </p:sp>
      <p:sp>
        <p:nvSpPr>
          <p:cNvPr id="38916" name="Rectangle 2"/>
          <p:cNvSpPr>
            <a:spLocks noGrp="1" noChangeArrowheads="1"/>
          </p:cNvSpPr>
          <p:nvPr>
            <p:ph type="title"/>
          </p:nvPr>
        </p:nvSpPr>
        <p:spPr/>
        <p:txBody>
          <a:bodyPr/>
          <a:lstStyle/>
          <a:p>
            <a:pPr eaLnBrk="1" hangingPunct="1"/>
            <a:r>
              <a:rPr lang="en-US" smtClean="0">
                <a:solidFill>
                  <a:srgbClr val="000000"/>
                </a:solidFill>
              </a:rPr>
              <a:t>Matter of Fact</a:t>
            </a:r>
          </a:p>
        </p:txBody>
      </p:sp>
      <p:sp>
        <p:nvSpPr>
          <p:cNvPr id="38917"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pitchFamily="-80" charset="0"/>
              </a:rPr>
              <a:t>Sell it fast</a:t>
            </a:r>
          </a:p>
          <a:p>
            <a:pPr lvl="1" eaLnBrk="1" hangingPunct="1">
              <a:lnSpc>
                <a:spcPct val="90000"/>
              </a:lnSpc>
            </a:pPr>
            <a:r>
              <a:rPr lang="en-US" sz="2400" smtClean="0">
                <a:solidFill>
                  <a:srgbClr val="000000"/>
                </a:solidFill>
                <a:latin typeface="Times New Roman" pitchFamily="-80" charset="0"/>
              </a:rPr>
              <a:t>Observe in Table 3.5 that the grocery business turns over assets faster than any of the other industries listed.</a:t>
            </a:r>
          </a:p>
          <a:p>
            <a:pPr lvl="1" eaLnBrk="1" hangingPunct="1">
              <a:lnSpc>
                <a:spcPct val="90000"/>
              </a:lnSpc>
            </a:pPr>
            <a:r>
              <a:rPr lang="en-US" sz="2400" smtClean="0">
                <a:solidFill>
                  <a:srgbClr val="000000"/>
                </a:solidFill>
                <a:latin typeface="Times New Roman" pitchFamily="-80" charset="0"/>
              </a:rPr>
              <a:t>That makes sense because inventory is among the most valuable assets held by these firms, and grocery stores have to sell baked goods, dairy products, and produce quickly or throw them away when they spoil.</a:t>
            </a:r>
          </a:p>
          <a:p>
            <a:pPr lvl="1" eaLnBrk="1" hangingPunct="1">
              <a:lnSpc>
                <a:spcPct val="90000"/>
              </a:lnSpc>
            </a:pPr>
            <a:r>
              <a:rPr lang="en-US" sz="2400" smtClean="0">
                <a:solidFill>
                  <a:srgbClr val="000000"/>
                </a:solidFill>
                <a:latin typeface="Times New Roman" pitchFamily="-80" charset="0"/>
              </a:rPr>
              <a:t>On average, a grocery stores has to replace its entire inventory in just a few days or weeks, and that contributes to the rapid turnover of the firms total assets.</a:t>
            </a:r>
          </a:p>
          <a:p>
            <a:pPr lvl="1" eaLnBrk="1" hangingPunct="1">
              <a:lnSpc>
                <a:spcPct val="90000"/>
              </a:lnSpc>
            </a:pPr>
            <a:endParaRPr lang="en-US" sz="2400" smtClean="0">
              <a:latin typeface="Times New Roman" pitchFamily="-80"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43EA795D-65C1-4E6B-960B-1275C5B6A3C2}" type="slidenum">
              <a:rPr lang="en-US"/>
              <a:pPr>
                <a:defRPr/>
              </a:pPr>
              <a:t>35</a:t>
            </a:fld>
            <a:endParaRPr lang="en-US"/>
          </a:p>
        </p:txBody>
      </p:sp>
      <p:sp>
        <p:nvSpPr>
          <p:cNvPr id="39940" name="Rectangle 2"/>
          <p:cNvSpPr>
            <a:spLocks noGrp="1" noChangeArrowheads="1"/>
          </p:cNvSpPr>
          <p:nvPr>
            <p:ph type="title"/>
          </p:nvPr>
        </p:nvSpPr>
        <p:spPr>
          <a:xfrm>
            <a:off x="152400" y="242888"/>
            <a:ext cx="7162800" cy="946150"/>
          </a:xfrm>
        </p:spPr>
        <p:txBody>
          <a:bodyPr/>
          <a:lstStyle/>
          <a:p>
            <a:pPr eaLnBrk="1" hangingPunct="1"/>
            <a:r>
              <a:rPr lang="en-US" sz="2800" smtClean="0">
                <a:solidFill>
                  <a:srgbClr val="000000"/>
                </a:solidFill>
              </a:rPr>
              <a:t>Table 3.6 Financial Statements Associated with Patty’s Alternatives</a:t>
            </a:r>
            <a:endParaRPr lang="en-US" smtClean="0">
              <a:solidFill>
                <a:srgbClr val="000000"/>
              </a:solidFill>
            </a:endParaRPr>
          </a:p>
        </p:txBody>
      </p:sp>
      <p:pic>
        <p:nvPicPr>
          <p:cNvPr id="39941" name="Picture 6" descr="tab0306"/>
          <p:cNvPicPr>
            <a:picLocks noChangeAspect="1" noChangeArrowheads="1"/>
          </p:cNvPicPr>
          <p:nvPr/>
        </p:nvPicPr>
        <p:blipFill>
          <a:blip r:embed="rId2"/>
          <a:srcRect/>
          <a:stretch>
            <a:fillRect/>
          </a:stretch>
        </p:blipFill>
        <p:spPr bwMode="auto">
          <a:xfrm>
            <a:off x="1676400" y="1652588"/>
            <a:ext cx="5791200" cy="455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FF461C95-CE94-418D-A0E2-465248912384}" type="slidenum">
              <a:rPr lang="en-US"/>
              <a:pPr>
                <a:defRPr/>
              </a:pPr>
              <a:t>36</a:t>
            </a:fld>
            <a:endParaRPr lang="en-US"/>
          </a:p>
        </p:txBody>
      </p:sp>
      <p:sp>
        <p:nvSpPr>
          <p:cNvPr id="40964"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0965"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Debt Ratios</a:t>
            </a:r>
          </a:p>
          <a:p>
            <a:pPr marL="571500" lvl="1" indent="0" eaLnBrk="1" hangingPunct="1">
              <a:buFont typeface="Times" pitchFamily="-80" charset="0"/>
              <a:buNone/>
            </a:pPr>
            <a:endParaRPr lang="en-US" sz="2400" smtClean="0">
              <a:solidFill>
                <a:srgbClr val="000000"/>
              </a:solidFill>
              <a:latin typeface="Times New Roman" pitchFamily="-80" charset="0"/>
            </a:endParaRPr>
          </a:p>
          <a:p>
            <a:pPr marL="571500" lvl="1" indent="0" eaLnBrk="1" hangingPunct="1">
              <a:buFont typeface="Times" pitchFamily="-80" charset="0"/>
              <a:buNone/>
            </a:pPr>
            <a:r>
              <a:rPr lang="en-US" sz="2400" smtClean="0">
                <a:solidFill>
                  <a:srgbClr val="000000"/>
                </a:solidFill>
                <a:latin typeface="Times New Roman" pitchFamily="-80" charset="0"/>
              </a:rPr>
              <a:t>Debt ratio = Total liabilities ÷ Total assets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The debt ratio for Bartlett Company in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$1,643,000 ÷ $3,597,000 = 0.457 = 45.7%</a:t>
            </a:r>
          </a:p>
          <a:p>
            <a:pPr marL="571500" lvl="1" indent="0" eaLnBrk="1" hangingPunct="1">
              <a:buFont typeface="Times" pitchFamily="-80" charset="0"/>
              <a:buNone/>
            </a:pPr>
            <a:endParaRPr lang="en-US" sz="2400"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57BBFA9C-BA82-4E93-92A9-C71633EEFBF1}" type="slidenum">
              <a:rPr lang="en-US"/>
              <a:pPr>
                <a:defRPr/>
              </a:pPr>
              <a:t>37</a:t>
            </a:fld>
            <a:endParaRPr lang="en-US"/>
          </a:p>
        </p:txBody>
      </p:sp>
      <p:sp>
        <p:nvSpPr>
          <p:cNvPr id="41988"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1989"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pitchFamily="-80" charset="0"/>
              </a:rPr>
              <a:t>Debt Ratios</a:t>
            </a:r>
          </a:p>
          <a:p>
            <a:pPr marL="571500" lvl="1" indent="0" eaLnBrk="1" hangingPunct="1">
              <a:lnSpc>
                <a:spcPct val="90000"/>
              </a:lnSpc>
              <a:buFont typeface="Times" pitchFamily="-80" charset="0"/>
              <a:buNone/>
            </a:pPr>
            <a:endParaRPr lang="en-US" sz="2400" smtClean="0">
              <a:solidFill>
                <a:srgbClr val="000000"/>
              </a:solidFill>
              <a:latin typeface="Times New Roman" pitchFamily="-80" charset="0"/>
            </a:endParaRPr>
          </a:p>
          <a:p>
            <a:pPr marL="571500" lvl="1" indent="0" eaLnBrk="1" hangingPunct="1">
              <a:lnSpc>
                <a:spcPct val="90000"/>
              </a:lnSpc>
              <a:buFont typeface="Times" pitchFamily="-80" charset="0"/>
              <a:buNone/>
            </a:pPr>
            <a:r>
              <a:rPr lang="en-US" sz="2400" smtClean="0">
                <a:solidFill>
                  <a:srgbClr val="000000"/>
                </a:solidFill>
                <a:latin typeface="Times New Roman" pitchFamily="-80" charset="0"/>
              </a:rPr>
              <a:t>Times interest earned ratio = EBIT ÷ interest</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latin typeface="Times New Roman" pitchFamily="-80" charset="0"/>
              </a:rPr>
              <a:t>The figure for earnings before interest and taxes (EBIT) is the same as that for operating profits shown in the income statement. </a:t>
            </a:r>
            <a:br>
              <a:rPr lang="en-US" sz="2400" smtClean="0">
                <a:latin typeface="Times New Roman" pitchFamily="-80" charset="0"/>
              </a:rPr>
            </a:br>
            <a:r>
              <a:rPr lang="en-US" sz="2400" smtClean="0">
                <a:latin typeface="Times New Roman" pitchFamily="-80" charset="0"/>
              </a:rPr>
              <a:t/>
            </a:r>
            <a:br>
              <a:rPr lang="en-US" sz="2400" smtClean="0">
                <a:latin typeface="Times New Roman" pitchFamily="-80" charset="0"/>
              </a:rPr>
            </a:br>
            <a:r>
              <a:rPr lang="en-US" sz="2400" smtClean="0">
                <a:latin typeface="Times New Roman" pitchFamily="-80" charset="0"/>
              </a:rPr>
              <a:t>Applying this ratio to Bartlett Company yields the following </a:t>
            </a:r>
            <a:br>
              <a:rPr lang="en-US" sz="2400" smtClean="0">
                <a:latin typeface="Times New Roman" pitchFamily="-80" charset="0"/>
              </a:rPr>
            </a:br>
            <a:r>
              <a:rPr lang="en-US" sz="2400" smtClean="0">
                <a:latin typeface="Times New Roman" pitchFamily="-80" charset="0"/>
              </a:rPr>
              <a:t>2012 value:</a:t>
            </a:r>
            <a:br>
              <a:rPr lang="en-US" sz="2400" smtClean="0">
                <a:latin typeface="Times New Roman" pitchFamily="-80" charset="0"/>
              </a:rPr>
            </a:br>
            <a:r>
              <a:rPr lang="en-US" sz="2400" smtClean="0">
                <a:latin typeface="Times New Roman" pitchFamily="-80" charset="0"/>
              </a:rPr>
              <a:t/>
            </a:r>
            <a:br>
              <a:rPr lang="en-US" sz="2400" smtClean="0">
                <a:latin typeface="Times New Roman" pitchFamily="-80" charset="0"/>
              </a:rPr>
            </a:br>
            <a:r>
              <a:rPr lang="en-US" sz="2400" smtClean="0">
                <a:latin typeface="Times New Roman" pitchFamily="-80" charset="0"/>
              </a:rPr>
              <a:t>$418,000 </a:t>
            </a:r>
            <a:r>
              <a:rPr lang="en-US" sz="2400" smtClean="0">
                <a:solidFill>
                  <a:srgbClr val="000000"/>
                </a:solidFill>
                <a:latin typeface="Times New Roman" pitchFamily="-80" charset="0"/>
              </a:rPr>
              <a:t>÷</a:t>
            </a:r>
            <a:r>
              <a:rPr lang="en-US" sz="2400" smtClean="0">
                <a:latin typeface="Times New Roman" pitchFamily="-80" charset="0"/>
              </a:rPr>
              <a:t> $93,000 = 4.5</a:t>
            </a:r>
          </a:p>
          <a:p>
            <a:pPr marL="571500" lvl="1" indent="0" eaLnBrk="1" hangingPunct="1">
              <a:lnSpc>
                <a:spcPct val="90000"/>
              </a:lnSpc>
            </a:pPr>
            <a:endParaRPr lang="en-US" sz="2400" smtClean="0">
              <a:latin typeface="Times New Roman" pitchFamily="-80" charset="0"/>
            </a:endParaRPr>
          </a:p>
          <a:p>
            <a:pPr marL="571500" lvl="1" indent="0" eaLnBrk="1" hangingPunct="1">
              <a:lnSpc>
                <a:spcPct val="90000"/>
              </a:lnSpc>
            </a:pPr>
            <a:endParaRPr lang="en-US" sz="2400" smtClean="0">
              <a:latin typeface="Times New Roman" pitchFamily="-80"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BB1220AD-0619-4362-A7C1-95878F800F52}" type="slidenum">
              <a:rPr lang="en-US"/>
              <a:pPr>
                <a:defRPr/>
              </a:pPr>
              <a:t>38</a:t>
            </a:fld>
            <a:endParaRPr lang="en-US"/>
          </a:p>
        </p:txBody>
      </p:sp>
      <p:sp>
        <p:nvSpPr>
          <p:cNvPr id="43012" name="Rectangle 2"/>
          <p:cNvSpPr>
            <a:spLocks noGrp="1" noChangeArrowheads="1"/>
          </p:cNvSpPr>
          <p:nvPr>
            <p:ph type="title"/>
          </p:nvPr>
        </p:nvSpPr>
        <p:spPr>
          <a:xfrm>
            <a:off x="152400" y="242888"/>
            <a:ext cx="7162800" cy="946150"/>
          </a:xfrm>
        </p:spPr>
        <p:txBody>
          <a:bodyPr/>
          <a:lstStyle/>
          <a:p>
            <a:pPr eaLnBrk="1" hangingPunct="1"/>
            <a:r>
              <a:rPr lang="en-US" sz="2800" smtClean="0">
                <a:solidFill>
                  <a:srgbClr val="000000"/>
                </a:solidFill>
              </a:rPr>
              <a:t>Table 3.7 Bartlett Company </a:t>
            </a:r>
            <a:br>
              <a:rPr lang="en-US" sz="2800" smtClean="0">
                <a:solidFill>
                  <a:srgbClr val="000000"/>
                </a:solidFill>
              </a:rPr>
            </a:br>
            <a:r>
              <a:rPr lang="en-US" sz="2800" smtClean="0">
                <a:solidFill>
                  <a:srgbClr val="000000"/>
                </a:solidFill>
              </a:rPr>
              <a:t>Common-Size Income Statements</a:t>
            </a:r>
            <a:endParaRPr lang="en-US" smtClean="0">
              <a:solidFill>
                <a:srgbClr val="000000"/>
              </a:solidFill>
            </a:endParaRPr>
          </a:p>
        </p:txBody>
      </p:sp>
      <p:pic>
        <p:nvPicPr>
          <p:cNvPr id="43013" name="Picture 6" descr="tab0307"/>
          <p:cNvPicPr>
            <a:picLocks noChangeAspect="1" noChangeArrowheads="1"/>
          </p:cNvPicPr>
          <p:nvPr/>
        </p:nvPicPr>
        <p:blipFill>
          <a:blip r:embed="rId2"/>
          <a:srcRect/>
          <a:stretch>
            <a:fillRect/>
          </a:stretch>
        </p:blipFill>
        <p:spPr bwMode="auto">
          <a:xfrm>
            <a:off x="2035175" y="1617663"/>
            <a:ext cx="5067300" cy="461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 2012 Pearson Prentice Hall. All rights reserved.</a:t>
            </a:r>
          </a:p>
        </p:txBody>
      </p:sp>
      <p:sp>
        <p:nvSpPr>
          <p:cNvPr id="7" name="Slide Number Placeholder 4"/>
          <p:cNvSpPr>
            <a:spLocks noGrp="1"/>
          </p:cNvSpPr>
          <p:nvPr>
            <p:ph type="sldNum" sz="quarter" idx="11"/>
          </p:nvPr>
        </p:nvSpPr>
        <p:spPr/>
        <p:txBody>
          <a:bodyPr/>
          <a:lstStyle/>
          <a:p>
            <a:pPr>
              <a:defRPr/>
            </a:pPr>
            <a:r>
              <a:rPr lang="en-US"/>
              <a:t>3-</a:t>
            </a:r>
            <a:fld id="{C8C8E6D5-A6C0-4B2B-8376-E3166BBEE187}" type="slidenum">
              <a:rPr lang="en-US"/>
              <a:pPr>
                <a:defRPr/>
              </a:pPr>
              <a:t>39</a:t>
            </a:fld>
            <a:endParaRPr lang="en-US"/>
          </a:p>
        </p:txBody>
      </p:sp>
      <p:sp>
        <p:nvSpPr>
          <p:cNvPr id="44036"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4037"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Profitability Ratios</a:t>
            </a:r>
          </a:p>
          <a:p>
            <a:pPr lvl="1" eaLnBrk="1" hangingPunct="1"/>
            <a:endParaRPr lang="en-US" smtClean="0">
              <a:solidFill>
                <a:srgbClr val="000000"/>
              </a:solidFill>
              <a:latin typeface="Times New Roman" pitchFamily="-80" charset="0"/>
            </a:endParaRPr>
          </a:p>
          <a:p>
            <a:pPr lvl="1" eaLnBrk="1" hangingPunct="1">
              <a:buFont typeface="Times" pitchFamily="-80" charset="0"/>
              <a:buNone/>
            </a:pPr>
            <a:endParaRPr lang="en-US" smtClean="0">
              <a:solidFill>
                <a:srgbClr val="000000"/>
              </a:solidFill>
              <a:latin typeface="Times New Roman" pitchFamily="-80" charset="0"/>
            </a:endParaRPr>
          </a:p>
          <a:p>
            <a:pPr lvl="1" eaLnBrk="1" hangingPunct="1">
              <a:buFont typeface="Times" pitchFamily="-80" charset="0"/>
              <a:buNone/>
            </a:pPr>
            <a:endParaRPr lang="en-US" sz="2400" smtClean="0">
              <a:solidFill>
                <a:srgbClr val="000000"/>
              </a:solidFill>
              <a:latin typeface="Times New Roman" pitchFamily="-80" charset="0"/>
            </a:endParaRPr>
          </a:p>
          <a:p>
            <a:pPr lvl="1" eaLnBrk="1" hangingPunct="1">
              <a:buFont typeface="Times" pitchFamily="-80" charset="0"/>
              <a:buNone/>
            </a:pPr>
            <a:r>
              <a:rPr lang="en-US" sz="2400" smtClean="0">
                <a:solidFill>
                  <a:srgbClr val="000000"/>
                </a:solidFill>
                <a:latin typeface="Times New Roman" pitchFamily="-80" charset="0"/>
              </a:rPr>
              <a:t>Bartlett Company</a:t>
            </a:r>
            <a:r>
              <a:rPr lang="en-US" sz="2400" smtClean="0">
                <a:solidFill>
                  <a:srgbClr val="000000"/>
                </a:solidFill>
              </a:rPr>
              <a:t>’</a:t>
            </a:r>
            <a:r>
              <a:rPr lang="en-US" sz="2400" smtClean="0">
                <a:solidFill>
                  <a:srgbClr val="000000"/>
                </a:solidFill>
                <a:latin typeface="Times New Roman" pitchFamily="-80" charset="0"/>
              </a:rPr>
              <a:t>s gross profit margin for 2012 is:</a:t>
            </a:r>
          </a:p>
        </p:txBody>
      </p:sp>
      <p:pic>
        <p:nvPicPr>
          <p:cNvPr id="44038" name="Picture 4" descr="eq0309"/>
          <p:cNvPicPr>
            <a:picLocks noChangeAspect="1" noChangeArrowheads="1"/>
          </p:cNvPicPr>
          <p:nvPr/>
        </p:nvPicPr>
        <p:blipFill>
          <a:blip r:embed="rId2"/>
          <a:srcRect/>
          <a:stretch>
            <a:fillRect/>
          </a:stretch>
        </p:blipFill>
        <p:spPr bwMode="auto">
          <a:xfrm>
            <a:off x="723900" y="2384425"/>
            <a:ext cx="7705725" cy="663575"/>
          </a:xfrm>
          <a:prstGeom prst="rect">
            <a:avLst/>
          </a:prstGeom>
          <a:noFill/>
          <a:ln w="9525">
            <a:noFill/>
            <a:miter lim="800000"/>
            <a:headEnd/>
            <a:tailEnd/>
          </a:ln>
        </p:spPr>
      </p:pic>
      <p:pic>
        <p:nvPicPr>
          <p:cNvPr id="44039" name="Picture 5" descr="eq0310"/>
          <p:cNvPicPr>
            <a:picLocks noChangeAspect="1" noChangeArrowheads="1"/>
          </p:cNvPicPr>
          <p:nvPr/>
        </p:nvPicPr>
        <p:blipFill>
          <a:blip r:embed="rId3"/>
          <a:srcRect/>
          <a:stretch>
            <a:fillRect/>
          </a:stretch>
        </p:blipFill>
        <p:spPr bwMode="auto">
          <a:xfrm>
            <a:off x="1550988" y="4648200"/>
            <a:ext cx="6042025" cy="71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B0942587-0E41-4E8E-B558-5ADCAE81356B}" type="slidenum">
              <a:rPr lang="en-US"/>
              <a:pPr>
                <a:defRPr/>
              </a:pPr>
              <a:t>4</a:t>
            </a:fld>
            <a:endParaRPr lang="en-US"/>
          </a:p>
        </p:txBody>
      </p:sp>
      <p:sp>
        <p:nvSpPr>
          <p:cNvPr id="6148"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The Four Key Financial Statements: The Income Statement</a:t>
            </a:r>
            <a:endParaRPr lang="en-US" smtClean="0">
              <a:solidFill>
                <a:srgbClr val="000000"/>
              </a:solidFill>
            </a:endParaRPr>
          </a:p>
        </p:txBody>
      </p:sp>
      <p:sp>
        <p:nvSpPr>
          <p:cNvPr id="6149" name="Rectangle 3"/>
          <p:cNvSpPr>
            <a:spLocks noGrp="1" noChangeArrowheads="1"/>
          </p:cNvSpPr>
          <p:nvPr>
            <p:ph type="body" idx="1"/>
          </p:nvPr>
        </p:nvSpPr>
        <p:spPr/>
        <p:txBody>
          <a:bodyPr/>
          <a:lstStyle/>
          <a:p>
            <a:pPr eaLnBrk="1" hangingPunct="1">
              <a:buFont typeface="Arial" charset="0"/>
              <a:buChar char="•"/>
            </a:pPr>
            <a:r>
              <a:rPr lang="en-US" sz="2800" smtClean="0">
                <a:solidFill>
                  <a:srgbClr val="000000"/>
                </a:solidFill>
                <a:latin typeface="Times New Roman" pitchFamily="-80" charset="0"/>
              </a:rPr>
              <a:t>The</a:t>
            </a:r>
            <a:r>
              <a:rPr lang="en-US" sz="2800" b="1" smtClean="0">
                <a:solidFill>
                  <a:srgbClr val="000000"/>
                </a:solidFill>
                <a:latin typeface="Times New Roman" pitchFamily="-80" charset="0"/>
              </a:rPr>
              <a:t> income statement </a:t>
            </a:r>
            <a:r>
              <a:rPr lang="en-US" sz="2800" smtClean="0">
                <a:solidFill>
                  <a:srgbClr val="000000"/>
                </a:solidFill>
                <a:latin typeface="Times New Roman" pitchFamily="-80" charset="0"/>
              </a:rPr>
              <a:t>provides a financial summary of a company</a:t>
            </a:r>
            <a:r>
              <a:rPr lang="en-US" sz="2800" smtClean="0">
                <a:solidFill>
                  <a:srgbClr val="000000"/>
                </a:solidFill>
              </a:rPr>
              <a:t>’</a:t>
            </a:r>
            <a:r>
              <a:rPr lang="en-US" sz="2800" smtClean="0">
                <a:solidFill>
                  <a:srgbClr val="000000"/>
                </a:solidFill>
                <a:latin typeface="Times New Roman" pitchFamily="-80" charset="0"/>
              </a:rPr>
              <a:t>s operating results during a specified period.</a:t>
            </a:r>
          </a:p>
          <a:p>
            <a:pPr eaLnBrk="1" hangingPunct="1">
              <a:buFont typeface="Arial" charset="0"/>
              <a:buChar char="•"/>
            </a:pPr>
            <a:r>
              <a:rPr lang="en-US" sz="2800" smtClean="0">
                <a:solidFill>
                  <a:srgbClr val="000000"/>
                </a:solidFill>
                <a:latin typeface="Times New Roman" pitchFamily="-80" charset="0"/>
              </a:rPr>
              <a:t>Although they are prepared quarterly for reporting purposes, they are generally computed monthly by management and quarterly for tax purposes.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13F944A1-BF0B-407C-9F08-E7DBAF4E6B31}" type="slidenum">
              <a:rPr lang="en-US"/>
              <a:pPr>
                <a:defRPr/>
              </a:pPr>
              <a:t>40</a:t>
            </a:fld>
            <a:endParaRPr lang="en-US"/>
          </a:p>
        </p:txBody>
      </p:sp>
      <p:sp>
        <p:nvSpPr>
          <p:cNvPr id="45060"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5061"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Profitability Ratios</a:t>
            </a:r>
          </a:p>
          <a:p>
            <a:pPr marL="571500" lvl="1" indent="0" eaLnBrk="1" hangingPunct="1">
              <a:buFont typeface="Times" pitchFamily="-80" charset="0"/>
              <a:buNone/>
            </a:pP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Operating profit margin = Operating profits  ÷ sales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Bartlett Company</a:t>
            </a:r>
            <a:r>
              <a:rPr lang="en-US" sz="2400" smtClean="0">
                <a:solidFill>
                  <a:srgbClr val="000000"/>
                </a:solidFill>
              </a:rPr>
              <a:t>’</a:t>
            </a:r>
            <a:r>
              <a:rPr lang="en-US" sz="2400" smtClean="0">
                <a:solidFill>
                  <a:srgbClr val="000000"/>
                </a:solidFill>
                <a:latin typeface="Times New Roman" pitchFamily="-80" charset="0"/>
              </a:rPr>
              <a:t>s operating profit margin for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$418,000 ÷ $3,074,000 = 13.6%</a:t>
            </a:r>
            <a:endParaRPr lang="en-US" smtClean="0">
              <a:solidFill>
                <a:srgbClr val="000000"/>
              </a:solidFill>
              <a:latin typeface="Times New Roman" pitchFamily="-80" charset="0"/>
            </a:endParaRPr>
          </a:p>
          <a:p>
            <a:pPr marL="571500" lvl="1" indent="0" eaLnBrk="1" hangingPunct="1"/>
            <a:endParaRPr lang="en-US"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118846BF-BE5E-48A7-B508-69F4B2D4002C}" type="slidenum">
              <a:rPr lang="en-US"/>
              <a:pPr>
                <a:defRPr/>
              </a:pPr>
              <a:t>41</a:t>
            </a:fld>
            <a:endParaRPr lang="en-US"/>
          </a:p>
        </p:txBody>
      </p:sp>
      <p:sp>
        <p:nvSpPr>
          <p:cNvPr id="46084"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6085"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Profitability Ratios</a:t>
            </a:r>
          </a:p>
          <a:p>
            <a:pPr marL="571500" lvl="1" indent="0" eaLnBrk="1" hangingPunct="1">
              <a:buFont typeface="Times" pitchFamily="-80" charset="0"/>
              <a:buNone/>
            </a:pP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Net profit margin = Earnings available for common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stockholders </a:t>
            </a:r>
            <a:r>
              <a:rPr lang="en-US" smtClean="0">
                <a:solidFill>
                  <a:srgbClr val="000000"/>
                </a:solidFill>
                <a:latin typeface="Times New Roman" pitchFamily="-80" charset="0"/>
              </a:rPr>
              <a:t>÷</a:t>
            </a:r>
            <a:r>
              <a:rPr lang="en-US" sz="2400" smtClean="0">
                <a:solidFill>
                  <a:srgbClr val="000000"/>
                </a:solidFill>
                <a:latin typeface="Times New Roman" pitchFamily="-80" charset="0"/>
              </a:rPr>
              <a:t> Sales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Bartlett Company</a:t>
            </a:r>
            <a:r>
              <a:rPr lang="en-US" sz="2400" smtClean="0">
                <a:solidFill>
                  <a:srgbClr val="000000"/>
                </a:solidFill>
              </a:rPr>
              <a:t>’</a:t>
            </a:r>
            <a:r>
              <a:rPr lang="en-US" sz="2400" smtClean="0">
                <a:solidFill>
                  <a:srgbClr val="000000"/>
                </a:solidFill>
                <a:latin typeface="Times New Roman" pitchFamily="-80" charset="0"/>
              </a:rPr>
              <a:t>s net profit margin for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$221,000 ÷ $3,074,000 = 0.072 = 7.2%</a:t>
            </a:r>
          </a:p>
          <a:p>
            <a:pPr marL="571500" lvl="1" indent="0" eaLnBrk="1" hangingPunct="1"/>
            <a:endParaRPr lang="en-US" sz="2400"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C3485E3B-9790-4B12-B358-68B674006147}" type="slidenum">
              <a:rPr lang="en-US"/>
              <a:pPr>
                <a:defRPr/>
              </a:pPr>
              <a:t>42</a:t>
            </a:fld>
            <a:endParaRPr lang="en-US"/>
          </a:p>
        </p:txBody>
      </p:sp>
      <p:sp>
        <p:nvSpPr>
          <p:cNvPr id="47108"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7109"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pitchFamily="-80" charset="0"/>
              </a:rPr>
              <a:t>Profitability Ratios</a:t>
            </a: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buFont typeface="Times" pitchFamily="-80" charset="0"/>
              <a:buNone/>
            </a:pPr>
            <a:r>
              <a:rPr lang="en-US" sz="2400" smtClean="0">
                <a:solidFill>
                  <a:srgbClr val="000000"/>
                </a:solidFill>
                <a:latin typeface="Times New Roman" pitchFamily="-80" charset="0"/>
              </a:rPr>
              <a:t>Bartlett Company</a:t>
            </a:r>
            <a:r>
              <a:rPr lang="en-US" sz="2400" smtClean="0">
                <a:solidFill>
                  <a:srgbClr val="000000"/>
                </a:solidFill>
              </a:rPr>
              <a:t>’</a:t>
            </a:r>
            <a:r>
              <a:rPr lang="en-US" sz="2400" smtClean="0">
                <a:solidFill>
                  <a:srgbClr val="000000"/>
                </a:solidFill>
                <a:latin typeface="Times New Roman" pitchFamily="-80" charset="0"/>
              </a:rPr>
              <a:t>s earnings per share (EPS) in 2012 is:</a:t>
            </a:r>
          </a:p>
          <a:p>
            <a:pPr lvl="1" eaLnBrk="1" hangingPunct="1">
              <a:lnSpc>
                <a:spcPct val="90000"/>
              </a:lnSpc>
              <a:buFont typeface="Times" pitchFamily="-80" charset="0"/>
              <a:buNone/>
            </a:pPr>
            <a:endParaRPr lang="en-US" sz="2400" smtClean="0">
              <a:solidFill>
                <a:srgbClr val="000000"/>
              </a:solidFill>
              <a:latin typeface="Times New Roman" pitchFamily="-80" charset="0"/>
            </a:endParaRPr>
          </a:p>
          <a:p>
            <a:pPr lvl="1" eaLnBrk="1" hangingPunct="1">
              <a:lnSpc>
                <a:spcPct val="90000"/>
              </a:lnSpc>
              <a:buFont typeface="Times" pitchFamily="-80" charset="0"/>
              <a:buNone/>
            </a:pPr>
            <a:r>
              <a:rPr lang="en-US" sz="2400" smtClean="0">
                <a:solidFill>
                  <a:srgbClr val="000000"/>
                </a:solidFill>
                <a:latin typeface="Times New Roman" pitchFamily="-80" charset="0"/>
              </a:rPr>
              <a:t>$221,000 ÷ 76,262 = $2.90</a:t>
            </a: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p:txBody>
      </p:sp>
      <p:pic>
        <p:nvPicPr>
          <p:cNvPr id="47110" name="Picture 4" descr="eq0311"/>
          <p:cNvPicPr>
            <a:picLocks noChangeAspect="1" noChangeArrowheads="1"/>
          </p:cNvPicPr>
          <p:nvPr/>
        </p:nvPicPr>
        <p:blipFill>
          <a:blip r:embed="rId2"/>
          <a:srcRect/>
          <a:stretch>
            <a:fillRect/>
          </a:stretch>
        </p:blipFill>
        <p:spPr bwMode="auto">
          <a:xfrm>
            <a:off x="481013" y="2370138"/>
            <a:ext cx="8181975" cy="75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824511D7-DA25-4C82-98DD-CD61A83BE9E8}" type="slidenum">
              <a:rPr lang="en-US"/>
              <a:pPr>
                <a:defRPr/>
              </a:pPr>
              <a:t>43</a:t>
            </a:fld>
            <a:endParaRPr lang="en-US"/>
          </a:p>
        </p:txBody>
      </p:sp>
      <p:sp>
        <p:nvSpPr>
          <p:cNvPr id="48132"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8133" name="Rectangle 3"/>
          <p:cNvSpPr>
            <a:spLocks noGrp="1" noChangeArrowheads="1"/>
          </p:cNvSpPr>
          <p:nvPr>
            <p:ph type="body" idx="1"/>
          </p:nvPr>
        </p:nvSpPr>
        <p:spPr/>
        <p:txBody>
          <a:bodyPr/>
          <a:lstStyle/>
          <a:p>
            <a:pPr eaLnBrk="1" hangingPunct="1"/>
            <a:r>
              <a:rPr lang="en-US" smtClean="0">
                <a:solidFill>
                  <a:srgbClr val="000000"/>
                </a:solidFill>
                <a:latin typeface="Times New Roman" pitchFamily="-80" charset="0"/>
              </a:rPr>
              <a:t>Profitability Ratios</a:t>
            </a:r>
          </a:p>
          <a:p>
            <a:pPr marL="571500" lvl="1" indent="0" eaLnBrk="1" hangingPunct="1">
              <a:buFont typeface="Times" pitchFamily="-80" charset="0"/>
              <a:buNone/>
            </a:pP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Return on total assets (ROA) = Earnings available for common stockholders ÷ Total assets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Bartlett Company</a:t>
            </a:r>
            <a:r>
              <a:rPr lang="en-US" sz="2400" smtClean="0">
                <a:solidFill>
                  <a:srgbClr val="000000"/>
                </a:solidFill>
              </a:rPr>
              <a:t>’</a:t>
            </a:r>
            <a:r>
              <a:rPr lang="en-US" sz="2400" smtClean="0">
                <a:solidFill>
                  <a:srgbClr val="000000"/>
                </a:solidFill>
                <a:latin typeface="Times New Roman" pitchFamily="-80" charset="0"/>
              </a:rPr>
              <a:t>s return on total assets in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$221,000 ÷ $3,597,000 = 0.061 = 6.1%</a:t>
            </a:r>
          </a:p>
          <a:p>
            <a:pPr marL="571500" lvl="1" indent="0" eaLnBrk="1" hangingPunct="1"/>
            <a:endParaRPr lang="en-US" smtClean="0">
              <a:solidFill>
                <a:srgbClr val="000000"/>
              </a:solidFill>
              <a:latin typeface="Times New Roman" pitchFamily="-80" charset="0"/>
            </a:endParaRPr>
          </a:p>
          <a:p>
            <a:pPr marL="571500" lvl="1" indent="0" eaLnBrk="1" hangingPunct="1"/>
            <a:endParaRPr lang="en-US"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72A07E13-F170-49BA-BCEE-8CB8E2A40FBC}" type="slidenum">
              <a:rPr lang="en-US"/>
              <a:pPr>
                <a:defRPr/>
              </a:pPr>
              <a:t>44</a:t>
            </a:fld>
            <a:endParaRPr lang="en-US"/>
          </a:p>
        </p:txBody>
      </p:sp>
      <p:sp>
        <p:nvSpPr>
          <p:cNvPr id="49156"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49157" name="Rectangle 3"/>
          <p:cNvSpPr>
            <a:spLocks noGrp="1" noChangeArrowheads="1"/>
          </p:cNvSpPr>
          <p:nvPr>
            <p:ph type="body" idx="1"/>
          </p:nvPr>
        </p:nvSpPr>
        <p:spPr/>
        <p:txBody>
          <a:bodyPr/>
          <a:lstStyle/>
          <a:p>
            <a:pPr eaLnBrk="1" hangingPunct="1">
              <a:lnSpc>
                <a:spcPct val="90000"/>
              </a:lnSpc>
            </a:pPr>
            <a:r>
              <a:rPr lang="en-US" smtClean="0">
                <a:solidFill>
                  <a:srgbClr val="000000"/>
                </a:solidFill>
                <a:latin typeface="Times New Roman" pitchFamily="-80" charset="0"/>
              </a:rPr>
              <a:t>Profitability Ratios</a:t>
            </a:r>
          </a:p>
          <a:p>
            <a:pPr marL="571500" lvl="1" indent="0" eaLnBrk="1" hangingPunct="1">
              <a:lnSpc>
                <a:spcPct val="90000"/>
              </a:lnSpc>
              <a:buFont typeface="Times" pitchFamily="-80" charset="0"/>
              <a:buNone/>
            </a:pP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Return on Equity (ROE) = Earnings available for common stockholders </a:t>
            </a:r>
            <a:r>
              <a:rPr lang="en-US" smtClean="0">
                <a:solidFill>
                  <a:srgbClr val="000000"/>
                </a:solidFill>
                <a:latin typeface="Times New Roman" pitchFamily="-80" charset="0"/>
              </a:rPr>
              <a:t>÷</a:t>
            </a:r>
            <a:r>
              <a:rPr lang="en-US" sz="2400" smtClean="0">
                <a:solidFill>
                  <a:srgbClr val="000000"/>
                </a:solidFill>
                <a:latin typeface="Times New Roman" pitchFamily="-80" charset="0"/>
              </a:rPr>
              <a:t> Common stock equity</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This ratio for Bartlett Company in 2012 is:</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$221,000 </a:t>
            </a:r>
            <a:r>
              <a:rPr lang="en-US" smtClean="0">
                <a:solidFill>
                  <a:srgbClr val="000000"/>
                </a:solidFill>
                <a:latin typeface="Times New Roman" pitchFamily="-80" charset="0"/>
              </a:rPr>
              <a:t>÷</a:t>
            </a:r>
            <a:r>
              <a:rPr lang="en-US" sz="2400" smtClean="0">
                <a:solidFill>
                  <a:srgbClr val="000000"/>
                </a:solidFill>
                <a:latin typeface="Times New Roman" pitchFamily="-80" charset="0"/>
              </a:rPr>
              <a:t> $1,754,000 = 0.126 = 12.6%</a:t>
            </a:r>
          </a:p>
          <a:p>
            <a:pPr marL="571500" lvl="1" indent="0" eaLnBrk="1" hangingPunct="1">
              <a:lnSpc>
                <a:spcPct val="90000"/>
              </a:lnSpc>
              <a:buFont typeface="Times" pitchFamily="-80" charset="0"/>
              <a:buNone/>
            </a:pPr>
            <a:endParaRPr lang="en-US" sz="2400" smtClean="0">
              <a:solidFill>
                <a:srgbClr val="000000"/>
              </a:solidFill>
              <a:latin typeface="Times New Roman" pitchFamily="-80" charset="0"/>
            </a:endParaRPr>
          </a:p>
          <a:p>
            <a:pPr marL="571500" lvl="1" indent="0" eaLnBrk="1" hangingPunct="1">
              <a:lnSpc>
                <a:spcPct val="90000"/>
              </a:lnSpc>
              <a:buFont typeface="Times" pitchFamily="-80" charset="0"/>
              <a:buNone/>
            </a:pPr>
            <a:endParaRPr lang="en-US"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B6433076-48B0-494F-ACB2-804815C36080}" type="slidenum">
              <a:rPr lang="en-US"/>
              <a:pPr>
                <a:defRPr/>
              </a:pPr>
              <a:t>45</a:t>
            </a:fld>
            <a:endParaRPr lang="en-US"/>
          </a:p>
        </p:txBody>
      </p:sp>
      <p:sp>
        <p:nvSpPr>
          <p:cNvPr id="50180"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50181"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pitchFamily="-80" charset="0"/>
              </a:rPr>
              <a:t>Market Ratios</a:t>
            </a:r>
          </a:p>
          <a:p>
            <a:pPr marL="571500" lvl="1" indent="0" eaLnBrk="1" hangingPunct="1">
              <a:lnSpc>
                <a:spcPct val="90000"/>
              </a:lnSpc>
            </a:pPr>
            <a:endParaRPr lang="en-US" sz="2400" smtClean="0">
              <a:solidFill>
                <a:srgbClr val="000000"/>
              </a:solidFill>
              <a:latin typeface="Times New Roman" pitchFamily="-80" charset="0"/>
            </a:endParaRPr>
          </a:p>
          <a:p>
            <a:pPr marL="571500" lvl="1" indent="0" eaLnBrk="1" hangingPunct="1">
              <a:lnSpc>
                <a:spcPct val="90000"/>
              </a:lnSpc>
              <a:buFont typeface="Times" pitchFamily="-80" charset="0"/>
              <a:buNone/>
            </a:pPr>
            <a:r>
              <a:rPr lang="en-US" sz="2400" smtClean="0">
                <a:solidFill>
                  <a:srgbClr val="000000"/>
                </a:solidFill>
                <a:latin typeface="Times New Roman" pitchFamily="-80" charset="0"/>
              </a:rPr>
              <a:t>Price Earnings (P/E) Ratio = Market price per share of common stock ÷ Earnings per share</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latin typeface="Times New Roman" pitchFamily="-80" charset="0"/>
              </a:rPr>
              <a:t>If Bartlett Company</a:t>
            </a:r>
            <a:r>
              <a:rPr lang="en-US" sz="2400" smtClean="0"/>
              <a:t>’</a:t>
            </a:r>
            <a:r>
              <a:rPr lang="en-US" sz="2400" smtClean="0">
                <a:latin typeface="Times New Roman" pitchFamily="-80" charset="0"/>
              </a:rPr>
              <a:t>s common stock at the end of 2012 was selling at $32.25, using the EPS of $2.90, the P/E ratio at </a:t>
            </a:r>
            <a:br>
              <a:rPr lang="en-US" sz="2400" smtClean="0">
                <a:latin typeface="Times New Roman" pitchFamily="-80" charset="0"/>
              </a:rPr>
            </a:br>
            <a:r>
              <a:rPr lang="en-US" sz="2400" smtClean="0">
                <a:latin typeface="Times New Roman" pitchFamily="-80" charset="0"/>
              </a:rPr>
              <a:t>year-end 2012 is:</a:t>
            </a: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
            </a:r>
            <a:br>
              <a:rPr lang="en-US" sz="2400" smtClean="0">
                <a:solidFill>
                  <a:srgbClr val="000000"/>
                </a:solidFill>
                <a:latin typeface="Times New Roman" pitchFamily="-80" charset="0"/>
              </a:rPr>
            </a:br>
            <a:r>
              <a:rPr lang="en-US" sz="2400" smtClean="0">
                <a:solidFill>
                  <a:srgbClr val="000000"/>
                </a:solidFill>
                <a:latin typeface="Times New Roman" pitchFamily="-80" charset="0"/>
              </a:rPr>
              <a:t>$32.25 ÷ $2.90 = 11.1</a:t>
            </a:r>
          </a:p>
          <a:p>
            <a:pPr marL="571500" lvl="1" indent="0" eaLnBrk="1" hangingPunct="1">
              <a:lnSpc>
                <a:spcPct val="90000"/>
              </a:lnSpc>
            </a:pPr>
            <a:endParaRPr lang="en-US" sz="2400" smtClean="0">
              <a:solidFill>
                <a:srgbClr val="000000"/>
              </a:solidFill>
              <a:latin typeface="Times New Roman" pitchFamily="-80" charset="0"/>
            </a:endParaRPr>
          </a:p>
          <a:p>
            <a:pPr marL="571500" lvl="1" indent="0" eaLnBrk="1" hangingPunct="1">
              <a:lnSpc>
                <a:spcPct val="90000"/>
              </a:lnSpc>
            </a:pPr>
            <a:endParaRPr lang="en-US" sz="2400" smtClean="0">
              <a:solidFill>
                <a:srgbClr val="000000"/>
              </a:solidFill>
              <a:latin typeface="Times New Roman" pitchFamily="-80"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 2012 Pearson Prentice Hall. All rights reserved.</a:t>
            </a:r>
          </a:p>
        </p:txBody>
      </p:sp>
      <p:sp>
        <p:nvSpPr>
          <p:cNvPr id="7" name="Slide Number Placeholder 4"/>
          <p:cNvSpPr>
            <a:spLocks noGrp="1"/>
          </p:cNvSpPr>
          <p:nvPr>
            <p:ph type="sldNum" sz="quarter" idx="11"/>
          </p:nvPr>
        </p:nvSpPr>
        <p:spPr/>
        <p:txBody>
          <a:bodyPr/>
          <a:lstStyle/>
          <a:p>
            <a:pPr>
              <a:defRPr/>
            </a:pPr>
            <a:r>
              <a:rPr lang="en-US"/>
              <a:t>3-</a:t>
            </a:r>
            <a:fld id="{FEBCC980-25BF-42DA-A430-DB835387024A}" type="slidenum">
              <a:rPr lang="en-US"/>
              <a:pPr>
                <a:defRPr/>
              </a:pPr>
              <a:t>46</a:t>
            </a:fld>
            <a:endParaRPr lang="en-US"/>
          </a:p>
        </p:txBody>
      </p:sp>
      <p:sp>
        <p:nvSpPr>
          <p:cNvPr id="51204"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51205" name="Rectangle 3"/>
          <p:cNvSpPr>
            <a:spLocks noGrp="1" noChangeArrowheads="1"/>
          </p:cNvSpPr>
          <p:nvPr>
            <p:ph type="body" idx="1"/>
          </p:nvPr>
        </p:nvSpPr>
        <p:spPr/>
        <p:txBody>
          <a:bodyPr/>
          <a:lstStyle/>
          <a:p>
            <a:pPr eaLnBrk="1" hangingPunct="1">
              <a:lnSpc>
                <a:spcPct val="90000"/>
              </a:lnSpc>
            </a:pPr>
            <a:r>
              <a:rPr lang="en-US" sz="2800" smtClean="0">
                <a:solidFill>
                  <a:srgbClr val="000000"/>
                </a:solidFill>
                <a:latin typeface="Times New Roman" pitchFamily="-80" charset="0"/>
              </a:rPr>
              <a:t>Market Ratios</a:t>
            </a:r>
          </a:p>
          <a:p>
            <a:pPr lvl="1" eaLnBrk="1" hangingPunct="1">
              <a:lnSpc>
                <a:spcPct val="90000"/>
              </a:lnSpc>
            </a:pPr>
            <a:endParaRPr lang="en-US" sz="2400" smtClean="0">
              <a:latin typeface="Times New Roman" pitchFamily="-80" charset="0"/>
            </a:endParaRPr>
          </a:p>
          <a:p>
            <a:pPr lvl="1" eaLnBrk="1" hangingPunct="1">
              <a:lnSpc>
                <a:spcPct val="90000"/>
              </a:lnSpc>
            </a:pPr>
            <a:endParaRPr lang="en-US" sz="2400" smtClean="0">
              <a:latin typeface="Times New Roman" pitchFamily="-80" charset="0"/>
            </a:endParaRPr>
          </a:p>
          <a:p>
            <a:pPr lvl="1" eaLnBrk="1" hangingPunct="1">
              <a:lnSpc>
                <a:spcPct val="90000"/>
              </a:lnSpc>
            </a:pPr>
            <a:endParaRPr lang="en-US" sz="2400" smtClean="0">
              <a:latin typeface="Times New Roman" pitchFamily="-80" charset="0"/>
            </a:endParaRPr>
          </a:p>
          <a:p>
            <a:pPr lvl="1" eaLnBrk="1" hangingPunct="1">
              <a:lnSpc>
                <a:spcPct val="90000"/>
              </a:lnSpc>
              <a:buFont typeface="Times" pitchFamily="-80" charset="0"/>
              <a:buNone/>
            </a:pPr>
            <a:r>
              <a:rPr lang="en-US" sz="2400" smtClean="0">
                <a:latin typeface="Times New Roman" pitchFamily="-80" charset="0"/>
              </a:rPr>
              <a:t>where,</a:t>
            </a:r>
          </a:p>
          <a:p>
            <a:pPr lvl="1" eaLnBrk="1" hangingPunct="1">
              <a:lnSpc>
                <a:spcPct val="90000"/>
              </a:lnSpc>
            </a:pPr>
            <a:endParaRPr lang="en-US" sz="2400" smtClean="0">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a:p>
            <a:pPr lvl="1" eaLnBrk="1" hangingPunct="1">
              <a:lnSpc>
                <a:spcPct val="90000"/>
              </a:lnSpc>
            </a:pPr>
            <a:endParaRPr lang="en-US" sz="2400" smtClean="0">
              <a:solidFill>
                <a:srgbClr val="000000"/>
              </a:solidFill>
              <a:latin typeface="Times New Roman" pitchFamily="-80" charset="0"/>
            </a:endParaRPr>
          </a:p>
        </p:txBody>
      </p:sp>
      <p:pic>
        <p:nvPicPr>
          <p:cNvPr id="51206" name="Picture 4" descr="eq0312"/>
          <p:cNvPicPr>
            <a:picLocks noChangeAspect="1" noChangeArrowheads="1"/>
          </p:cNvPicPr>
          <p:nvPr/>
        </p:nvPicPr>
        <p:blipFill>
          <a:blip r:embed="rId2"/>
          <a:srcRect/>
          <a:stretch>
            <a:fillRect/>
          </a:stretch>
        </p:blipFill>
        <p:spPr bwMode="auto">
          <a:xfrm>
            <a:off x="495300" y="2286000"/>
            <a:ext cx="8153400" cy="771525"/>
          </a:xfrm>
          <a:prstGeom prst="rect">
            <a:avLst/>
          </a:prstGeom>
          <a:noFill/>
          <a:ln w="9525">
            <a:noFill/>
            <a:miter lim="800000"/>
            <a:headEnd/>
            <a:tailEnd/>
          </a:ln>
        </p:spPr>
      </p:pic>
      <p:pic>
        <p:nvPicPr>
          <p:cNvPr id="51207" name="Picture 5" descr="eq0313"/>
          <p:cNvPicPr>
            <a:picLocks noChangeAspect="1" noChangeArrowheads="1"/>
          </p:cNvPicPr>
          <p:nvPr/>
        </p:nvPicPr>
        <p:blipFill>
          <a:blip r:embed="rId3"/>
          <a:srcRect/>
          <a:stretch>
            <a:fillRect/>
          </a:stretch>
        </p:blipFill>
        <p:spPr bwMode="auto">
          <a:xfrm>
            <a:off x="293688" y="4267200"/>
            <a:ext cx="855662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65EAEE4E-2FA0-493A-8007-73B0CD4A89A4}" type="slidenum">
              <a:rPr lang="en-US"/>
              <a:pPr>
                <a:defRPr/>
              </a:pPr>
              <a:t>47</a:t>
            </a:fld>
            <a:endParaRPr lang="en-US"/>
          </a:p>
        </p:txBody>
      </p:sp>
      <p:sp>
        <p:nvSpPr>
          <p:cNvPr id="52228" name="Rectangle 2"/>
          <p:cNvSpPr>
            <a:spLocks noGrp="1" noChangeArrowheads="1"/>
          </p:cNvSpPr>
          <p:nvPr>
            <p:ph type="title"/>
          </p:nvPr>
        </p:nvSpPr>
        <p:spPr/>
        <p:txBody>
          <a:bodyPr/>
          <a:lstStyle/>
          <a:p>
            <a:pPr eaLnBrk="1" hangingPunct="1"/>
            <a:r>
              <a:rPr lang="en-US" smtClean="0">
                <a:solidFill>
                  <a:srgbClr val="000000"/>
                </a:solidFill>
              </a:rPr>
              <a:t>Ratio Analysis (cont.)</a:t>
            </a:r>
          </a:p>
        </p:txBody>
      </p:sp>
      <p:sp>
        <p:nvSpPr>
          <p:cNvPr id="52229" name="Rectangle 3"/>
          <p:cNvSpPr>
            <a:spLocks noGrp="1" noChangeArrowheads="1"/>
          </p:cNvSpPr>
          <p:nvPr>
            <p:ph type="body" idx="1"/>
          </p:nvPr>
        </p:nvSpPr>
        <p:spPr/>
        <p:txBody>
          <a:bodyPr/>
          <a:lstStyle/>
          <a:p>
            <a:pPr marL="0" indent="0" eaLnBrk="1" hangingPunct="1"/>
            <a:r>
              <a:rPr lang="en-US" sz="2400" smtClean="0">
                <a:solidFill>
                  <a:srgbClr val="000000"/>
                </a:solidFill>
                <a:latin typeface="Times New Roman" pitchFamily="-80" charset="0"/>
              </a:rPr>
              <a:t>Substituting the appropriate values for Bartlett Company from its 2012 balance sheet, we get:</a:t>
            </a:r>
          </a:p>
          <a:p>
            <a:pPr marL="0" indent="0" eaLnBrk="1" hangingPunct="1"/>
            <a:endParaRPr lang="en-US" sz="2400" smtClean="0">
              <a:solidFill>
                <a:srgbClr val="000000"/>
              </a:solidFill>
              <a:latin typeface="Times New Roman" pitchFamily="-80" charset="0"/>
            </a:endParaRPr>
          </a:p>
          <a:p>
            <a:pPr marL="0" indent="0" eaLnBrk="1" hangingPunct="1"/>
            <a:endParaRPr lang="en-US" sz="2400" smtClean="0">
              <a:latin typeface="Times New Roman" pitchFamily="-80" charset="0"/>
            </a:endParaRPr>
          </a:p>
          <a:p>
            <a:pPr marL="0" indent="0" eaLnBrk="1" hangingPunct="1"/>
            <a:endParaRPr lang="en-US" sz="2400" smtClean="0">
              <a:latin typeface="Times New Roman" pitchFamily="-80" charset="0"/>
            </a:endParaRPr>
          </a:p>
          <a:p>
            <a:pPr marL="0" indent="0" eaLnBrk="1" hangingPunct="1"/>
            <a:r>
              <a:rPr lang="en-US" sz="2400" smtClean="0">
                <a:latin typeface="Times New Roman" pitchFamily="-80" charset="0"/>
              </a:rPr>
              <a:t>Substituting Bartlett Company</a:t>
            </a:r>
            <a:r>
              <a:rPr lang="en-US" sz="2400" smtClean="0"/>
              <a:t>’</a:t>
            </a:r>
            <a:r>
              <a:rPr lang="en-US" sz="2400" smtClean="0">
                <a:latin typeface="Times New Roman" pitchFamily="-80" charset="0"/>
              </a:rPr>
              <a:t>s end of 2012 common stock price of $32.25 and its $23.00 book value per share of common stock (calculated above) into the M/B ratio formula, we get:</a:t>
            </a:r>
            <a:br>
              <a:rPr lang="en-US" sz="2400" smtClean="0">
                <a:latin typeface="Times New Roman" pitchFamily="-80" charset="0"/>
              </a:rPr>
            </a:br>
            <a:r>
              <a:rPr lang="en-US" sz="2400" smtClean="0">
                <a:latin typeface="Times New Roman" pitchFamily="-80" charset="0"/>
              </a:rPr>
              <a:t/>
            </a:r>
            <a:br>
              <a:rPr lang="en-US" sz="2400" smtClean="0">
                <a:latin typeface="Times New Roman" pitchFamily="-80" charset="0"/>
              </a:rPr>
            </a:br>
            <a:r>
              <a:rPr lang="en-US" sz="2400" smtClean="0">
                <a:latin typeface="Times New Roman" pitchFamily="-80" charset="0"/>
              </a:rPr>
              <a:t>$32.25 </a:t>
            </a:r>
            <a:r>
              <a:rPr lang="en-US" sz="2400" smtClean="0">
                <a:solidFill>
                  <a:srgbClr val="000000"/>
                </a:solidFill>
                <a:latin typeface="Times New Roman" pitchFamily="-80" charset="0"/>
              </a:rPr>
              <a:t>÷</a:t>
            </a:r>
            <a:r>
              <a:rPr lang="en-US" sz="2400" smtClean="0">
                <a:latin typeface="Times New Roman" pitchFamily="-80" charset="0"/>
              </a:rPr>
              <a:t> $23.00 = 1.40</a:t>
            </a:r>
            <a:endParaRPr lang="en-US" sz="2400" smtClean="0">
              <a:solidFill>
                <a:srgbClr val="000000"/>
              </a:solidFill>
              <a:latin typeface="Times New Roman" pitchFamily="-80" charset="0"/>
            </a:endParaRPr>
          </a:p>
        </p:txBody>
      </p:sp>
      <p:pic>
        <p:nvPicPr>
          <p:cNvPr id="52230" name="Picture 4" descr="eq0314"/>
          <p:cNvPicPr>
            <a:picLocks noChangeAspect="1" noChangeArrowheads="1"/>
          </p:cNvPicPr>
          <p:nvPr/>
        </p:nvPicPr>
        <p:blipFill>
          <a:blip r:embed="rId2"/>
          <a:srcRect/>
          <a:stretch>
            <a:fillRect/>
          </a:stretch>
        </p:blipFill>
        <p:spPr bwMode="auto">
          <a:xfrm>
            <a:off x="1628775" y="2716213"/>
            <a:ext cx="5886450" cy="78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F1FA68C4-617B-4242-80D3-47D81B7D32AD}" type="slidenum">
              <a:rPr lang="en-US"/>
              <a:pPr>
                <a:defRPr/>
              </a:pPr>
              <a:t>48</a:t>
            </a:fld>
            <a:endParaRPr lang="en-US"/>
          </a:p>
        </p:txBody>
      </p:sp>
      <p:sp>
        <p:nvSpPr>
          <p:cNvPr id="5325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3.8a Summary of </a:t>
            </a:r>
            <a:br>
              <a:rPr lang="en-US" smtClean="0">
                <a:solidFill>
                  <a:srgbClr val="000000"/>
                </a:solidFill>
              </a:rPr>
            </a:br>
            <a:r>
              <a:rPr lang="en-US" smtClean="0">
                <a:solidFill>
                  <a:srgbClr val="000000"/>
                </a:solidFill>
              </a:rPr>
              <a:t>Bartlett Company Ratios </a:t>
            </a:r>
          </a:p>
        </p:txBody>
      </p:sp>
      <p:pic>
        <p:nvPicPr>
          <p:cNvPr id="53253" name="Picture 6" descr="tab0308a"/>
          <p:cNvPicPr>
            <a:picLocks noChangeAspect="1" noChangeArrowheads="1"/>
          </p:cNvPicPr>
          <p:nvPr/>
        </p:nvPicPr>
        <p:blipFill>
          <a:blip r:embed="rId2"/>
          <a:srcRect/>
          <a:stretch>
            <a:fillRect/>
          </a:stretch>
        </p:blipFill>
        <p:spPr bwMode="auto">
          <a:xfrm>
            <a:off x="1371600" y="1638300"/>
            <a:ext cx="6400800" cy="458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6AFFF757-E52E-49E8-A12A-CC26E228B6F3}" type="slidenum">
              <a:rPr lang="en-US"/>
              <a:pPr>
                <a:defRPr/>
              </a:pPr>
              <a:t>49</a:t>
            </a:fld>
            <a:endParaRPr lang="en-US"/>
          </a:p>
        </p:txBody>
      </p:sp>
      <p:sp>
        <p:nvSpPr>
          <p:cNvPr id="5427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3.8b Summary of </a:t>
            </a:r>
            <a:br>
              <a:rPr lang="en-US" smtClean="0">
                <a:solidFill>
                  <a:srgbClr val="000000"/>
                </a:solidFill>
              </a:rPr>
            </a:br>
            <a:r>
              <a:rPr lang="en-US" smtClean="0">
                <a:solidFill>
                  <a:srgbClr val="000000"/>
                </a:solidFill>
              </a:rPr>
              <a:t>Bartlett Company Ratios </a:t>
            </a:r>
          </a:p>
        </p:txBody>
      </p:sp>
      <p:pic>
        <p:nvPicPr>
          <p:cNvPr id="54277" name="Picture 5" descr="tab0308b"/>
          <p:cNvPicPr>
            <a:picLocks noChangeAspect="1" noChangeArrowheads="1"/>
          </p:cNvPicPr>
          <p:nvPr/>
        </p:nvPicPr>
        <p:blipFill>
          <a:blip r:embed="rId2"/>
          <a:srcRect/>
          <a:stretch>
            <a:fillRect/>
          </a:stretch>
        </p:blipFill>
        <p:spPr bwMode="auto">
          <a:xfrm>
            <a:off x="1371600" y="2286000"/>
            <a:ext cx="6373813"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2724F9FB-6D0E-40D0-95EC-BFAE5A5F867A}" type="slidenum">
              <a:rPr lang="en-US"/>
              <a:pPr>
                <a:defRPr/>
              </a:pPr>
              <a:t>5</a:t>
            </a:fld>
            <a:endParaRPr lang="en-US"/>
          </a:p>
        </p:txBody>
      </p:sp>
      <p:sp>
        <p:nvSpPr>
          <p:cNvPr id="717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3.1 Bartlett Company Income Statements ($000)</a:t>
            </a:r>
          </a:p>
        </p:txBody>
      </p:sp>
      <p:pic>
        <p:nvPicPr>
          <p:cNvPr id="7173" name="Picture 6" descr="tab0301"/>
          <p:cNvPicPr>
            <a:picLocks noChangeAspect="1" noChangeArrowheads="1"/>
          </p:cNvPicPr>
          <p:nvPr/>
        </p:nvPicPr>
        <p:blipFill>
          <a:blip r:embed="rId2"/>
          <a:srcRect/>
          <a:stretch>
            <a:fillRect/>
          </a:stretch>
        </p:blipFill>
        <p:spPr bwMode="auto">
          <a:xfrm>
            <a:off x="2452688" y="1600200"/>
            <a:ext cx="42386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F27ECE3A-DB59-45EF-AA59-2DA4A9F4B72B}" type="slidenum">
              <a:rPr lang="en-US"/>
              <a:pPr>
                <a:defRPr/>
              </a:pPr>
              <a:t>50</a:t>
            </a:fld>
            <a:endParaRPr lang="en-US"/>
          </a:p>
        </p:txBody>
      </p:sp>
      <p:sp>
        <p:nvSpPr>
          <p:cNvPr id="55300" name="Rectangle 2"/>
          <p:cNvSpPr>
            <a:spLocks noGrp="1" noChangeArrowheads="1"/>
          </p:cNvSpPr>
          <p:nvPr>
            <p:ph type="title"/>
          </p:nvPr>
        </p:nvSpPr>
        <p:spPr/>
        <p:txBody>
          <a:bodyPr/>
          <a:lstStyle/>
          <a:p>
            <a:pPr eaLnBrk="1" hangingPunct="1"/>
            <a:r>
              <a:rPr lang="en-US" smtClean="0">
                <a:solidFill>
                  <a:srgbClr val="000000"/>
                </a:solidFill>
              </a:rPr>
              <a:t>DuPont System of Analysis</a:t>
            </a:r>
          </a:p>
        </p:txBody>
      </p:sp>
      <p:sp>
        <p:nvSpPr>
          <p:cNvPr id="55301" name="Rectangle 3"/>
          <p:cNvSpPr>
            <a:spLocks noGrp="1" noChangeArrowheads="1"/>
          </p:cNvSpPr>
          <p:nvPr>
            <p:ph type="body" idx="1"/>
          </p:nvPr>
        </p:nvSpPr>
        <p:spPr/>
        <p:txBody>
          <a:bodyPr/>
          <a:lstStyle/>
          <a:p>
            <a:pPr eaLnBrk="1" hangingPunct="1">
              <a:lnSpc>
                <a:spcPct val="90000"/>
              </a:lnSpc>
              <a:buFont typeface="Arial" charset="0"/>
              <a:buChar char="•"/>
            </a:pPr>
            <a:r>
              <a:rPr lang="en-US" sz="2800" b="1" smtClean="0">
                <a:solidFill>
                  <a:srgbClr val="000000"/>
                </a:solidFill>
                <a:latin typeface="Times New Roman" pitchFamily="-80" charset="0"/>
              </a:rPr>
              <a:t>The DuPont system</a:t>
            </a:r>
            <a:r>
              <a:rPr lang="en-US" sz="2800" smtClean="0">
                <a:solidFill>
                  <a:srgbClr val="000000"/>
                </a:solidFill>
                <a:latin typeface="Times New Roman" pitchFamily="-80" charset="0"/>
              </a:rPr>
              <a:t> of analysis is used to dissect the firm</a:t>
            </a:r>
            <a:r>
              <a:rPr lang="en-US" sz="2800" smtClean="0">
                <a:solidFill>
                  <a:srgbClr val="000000"/>
                </a:solidFill>
              </a:rPr>
              <a:t>’</a:t>
            </a:r>
            <a:r>
              <a:rPr lang="en-US" sz="2800" smtClean="0">
                <a:solidFill>
                  <a:srgbClr val="000000"/>
                </a:solidFill>
                <a:latin typeface="Times New Roman" pitchFamily="-80" charset="0"/>
              </a:rPr>
              <a:t>s financial statements and to assess its financial condition.</a:t>
            </a:r>
          </a:p>
          <a:p>
            <a:pPr eaLnBrk="1" hangingPunct="1">
              <a:lnSpc>
                <a:spcPct val="90000"/>
              </a:lnSpc>
              <a:buFont typeface="Arial" charset="0"/>
              <a:buChar char="•"/>
            </a:pPr>
            <a:r>
              <a:rPr lang="en-US" sz="2800" smtClean="0">
                <a:solidFill>
                  <a:srgbClr val="000000"/>
                </a:solidFill>
                <a:latin typeface="Times New Roman" pitchFamily="-80" charset="0"/>
              </a:rPr>
              <a:t>It merges the income statement and balance sheet into two summary measures of profitability.</a:t>
            </a:r>
          </a:p>
          <a:p>
            <a:pPr eaLnBrk="1" hangingPunct="1">
              <a:lnSpc>
                <a:spcPct val="90000"/>
              </a:lnSpc>
              <a:buFont typeface="Arial" charset="0"/>
              <a:buChar char="•"/>
            </a:pPr>
            <a:r>
              <a:rPr lang="en-US" sz="2800" smtClean="0">
                <a:solidFill>
                  <a:srgbClr val="000000"/>
                </a:solidFill>
                <a:latin typeface="Times New Roman" pitchFamily="-80" charset="0"/>
              </a:rPr>
              <a:t>The Modified DuPont Formula relates the firm</a:t>
            </a:r>
            <a:r>
              <a:rPr lang="en-US" sz="2800" smtClean="0">
                <a:solidFill>
                  <a:srgbClr val="000000"/>
                </a:solidFill>
              </a:rPr>
              <a:t>’</a:t>
            </a:r>
            <a:r>
              <a:rPr lang="en-US" sz="2800" smtClean="0">
                <a:solidFill>
                  <a:srgbClr val="000000"/>
                </a:solidFill>
                <a:latin typeface="Times New Roman" pitchFamily="-80" charset="0"/>
              </a:rPr>
              <a:t>s ROA to its ROE using the financial leverage multiplier (FLM), which is the ratio of total assets to common stock equity:</a:t>
            </a:r>
          </a:p>
          <a:p>
            <a:pPr eaLnBrk="1" hangingPunct="1">
              <a:lnSpc>
                <a:spcPct val="90000"/>
              </a:lnSpc>
              <a:buFont typeface="Arial" charset="0"/>
              <a:buChar char="•"/>
            </a:pPr>
            <a:r>
              <a:rPr lang="en-US" sz="2800" smtClean="0">
                <a:solidFill>
                  <a:srgbClr val="000000"/>
                </a:solidFill>
                <a:latin typeface="Times New Roman" pitchFamily="-80" charset="0"/>
              </a:rPr>
              <a:t>ROA and ROE as shown in the series of equations on the following slide.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BC676E9B-5B24-4E95-A2D5-90040B5CB2CF}" type="slidenum">
              <a:rPr lang="en-US"/>
              <a:pPr>
                <a:defRPr/>
              </a:pPr>
              <a:t>51</a:t>
            </a:fld>
            <a:endParaRPr lang="en-US"/>
          </a:p>
        </p:txBody>
      </p:sp>
      <p:sp>
        <p:nvSpPr>
          <p:cNvPr id="56324" name="Rectangle 2"/>
          <p:cNvSpPr>
            <a:spLocks noGrp="1" noChangeArrowheads="1"/>
          </p:cNvSpPr>
          <p:nvPr>
            <p:ph type="title"/>
          </p:nvPr>
        </p:nvSpPr>
        <p:spPr/>
        <p:txBody>
          <a:bodyPr/>
          <a:lstStyle/>
          <a:p>
            <a:pPr eaLnBrk="1" hangingPunct="1"/>
            <a:r>
              <a:rPr lang="en-US" smtClean="0">
                <a:solidFill>
                  <a:srgbClr val="000000"/>
                </a:solidFill>
              </a:rPr>
              <a:t>DuPont System of Analysis</a:t>
            </a:r>
          </a:p>
        </p:txBody>
      </p:sp>
      <p:sp>
        <p:nvSpPr>
          <p:cNvPr id="56325" name="Rectangle 3"/>
          <p:cNvSpPr>
            <a:spLocks noGrp="1" noChangeArrowheads="1"/>
          </p:cNvSpPr>
          <p:nvPr>
            <p:ph type="body" idx="1"/>
          </p:nvPr>
        </p:nvSpPr>
        <p:spPr/>
        <p:txBody>
          <a:bodyPr/>
          <a:lstStyle/>
          <a:p>
            <a:pPr eaLnBrk="1" hangingPunct="1">
              <a:buFont typeface="Arial" charset="0"/>
              <a:buChar char="•"/>
            </a:pPr>
            <a:r>
              <a:rPr lang="en-US" sz="2800" smtClean="0">
                <a:solidFill>
                  <a:srgbClr val="000000"/>
                </a:solidFill>
                <a:latin typeface="Times New Roman" pitchFamily="-80" charset="0"/>
              </a:rPr>
              <a:t>The DuPont system first brings together the </a:t>
            </a:r>
            <a:r>
              <a:rPr lang="en-US" sz="2800" i="1" smtClean="0">
                <a:solidFill>
                  <a:srgbClr val="000000"/>
                </a:solidFill>
                <a:latin typeface="Times New Roman" pitchFamily="-80" charset="0"/>
              </a:rPr>
              <a:t>net profit margin,</a:t>
            </a:r>
            <a:r>
              <a:rPr lang="en-US" sz="2800" smtClean="0">
                <a:solidFill>
                  <a:srgbClr val="000000"/>
                </a:solidFill>
                <a:latin typeface="Times New Roman" pitchFamily="-80" charset="0"/>
              </a:rPr>
              <a:t> which measures the firm</a:t>
            </a:r>
            <a:r>
              <a:rPr lang="en-US" sz="2800" smtClean="0">
                <a:solidFill>
                  <a:srgbClr val="000000"/>
                </a:solidFill>
              </a:rPr>
              <a:t>’</a:t>
            </a:r>
            <a:r>
              <a:rPr lang="en-US" sz="2800" smtClean="0">
                <a:solidFill>
                  <a:srgbClr val="000000"/>
                </a:solidFill>
                <a:latin typeface="Times New Roman" pitchFamily="-80" charset="0"/>
              </a:rPr>
              <a:t>s profitability on sales, with its </a:t>
            </a:r>
            <a:r>
              <a:rPr lang="en-US" sz="2800" i="1" smtClean="0">
                <a:solidFill>
                  <a:srgbClr val="000000"/>
                </a:solidFill>
                <a:latin typeface="Times New Roman" pitchFamily="-80" charset="0"/>
              </a:rPr>
              <a:t>total asset turnover,</a:t>
            </a:r>
            <a:r>
              <a:rPr lang="en-US" sz="2800" smtClean="0">
                <a:solidFill>
                  <a:srgbClr val="000000"/>
                </a:solidFill>
                <a:latin typeface="Times New Roman" pitchFamily="-80" charset="0"/>
              </a:rPr>
              <a:t> which indicates how efficiently the firm has used its assets to generate sales.</a:t>
            </a:r>
          </a:p>
          <a:p>
            <a:pPr algn="ctr" eaLnBrk="1" hangingPunct="1"/>
            <a:r>
              <a:rPr lang="en-US" sz="2800" smtClean="0">
                <a:solidFill>
                  <a:srgbClr val="FF0000"/>
                </a:solidFill>
                <a:latin typeface="Times New Roman" pitchFamily="-80" charset="0"/>
              </a:rPr>
              <a:t>ROA = Net profit margin </a:t>
            </a:r>
            <a:r>
              <a:rPr lang="en-US" sz="2800" smtClean="0">
                <a:solidFill>
                  <a:srgbClr val="FF0000"/>
                </a:solidFill>
                <a:latin typeface="Times New Roman" pitchFamily="-80" charset="0"/>
                <a:sym typeface="Symbol" pitchFamily="-80" charset="2"/>
              </a:rPr>
              <a:t></a:t>
            </a:r>
            <a:r>
              <a:rPr lang="en-US" sz="2800" smtClean="0">
                <a:solidFill>
                  <a:srgbClr val="FF0000"/>
                </a:solidFill>
                <a:latin typeface="Times New Roman" pitchFamily="-80" charset="0"/>
              </a:rPr>
              <a:t> Total asset turnover</a:t>
            </a:r>
          </a:p>
          <a:p>
            <a:pPr eaLnBrk="1" hangingPunct="1">
              <a:buFont typeface="Arial" charset="0"/>
              <a:buChar char="•"/>
            </a:pPr>
            <a:r>
              <a:rPr lang="en-US" sz="2800" smtClean="0">
                <a:latin typeface="Times New Roman" pitchFamily="-80" charset="0"/>
              </a:rPr>
              <a:t>Substituting the appropriate formulas into the equation and simplifying results in the formula given earlier,</a:t>
            </a:r>
            <a:endParaRPr lang="en-US" sz="2800" smtClean="0">
              <a:solidFill>
                <a:srgbClr val="000000"/>
              </a:solidFill>
              <a:latin typeface="Times New Roman" pitchFamily="-80" charset="0"/>
            </a:endParaRPr>
          </a:p>
        </p:txBody>
      </p:sp>
      <p:pic>
        <p:nvPicPr>
          <p:cNvPr id="56326" name="Picture 5" descr="eq0315"/>
          <p:cNvPicPr>
            <a:picLocks noChangeAspect="1" noChangeArrowheads="1"/>
          </p:cNvPicPr>
          <p:nvPr/>
        </p:nvPicPr>
        <p:blipFill>
          <a:blip r:embed="rId2"/>
          <a:srcRect/>
          <a:stretch>
            <a:fillRect/>
          </a:stretch>
        </p:blipFill>
        <p:spPr bwMode="auto">
          <a:xfrm>
            <a:off x="341313" y="5105400"/>
            <a:ext cx="8447087" cy="104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884D0679-1732-481D-B7CD-7719836405B7}" type="slidenum">
              <a:rPr lang="en-US"/>
              <a:pPr>
                <a:defRPr/>
              </a:pPr>
              <a:t>52</a:t>
            </a:fld>
            <a:endParaRPr lang="en-US"/>
          </a:p>
        </p:txBody>
      </p:sp>
      <p:sp>
        <p:nvSpPr>
          <p:cNvPr id="57348"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DuPont System of Analysis (cont.)</a:t>
            </a:r>
          </a:p>
        </p:txBody>
      </p:sp>
      <p:sp>
        <p:nvSpPr>
          <p:cNvPr id="57349"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pitchFamily="-80" charset="0"/>
              </a:rPr>
              <a:t>When the 2012 values of the net profit margin and total asset turnover for Bartlett Company, calculated earlier, are substituted into the DuPont formula, the result is:</a:t>
            </a:r>
            <a:br>
              <a:rPr lang="en-US" sz="2800" smtClean="0">
                <a:solidFill>
                  <a:srgbClr val="000000"/>
                </a:solidFill>
                <a:latin typeface="Times New Roman" pitchFamily="-80" charset="0"/>
              </a:rPr>
            </a:br>
            <a:endParaRPr lang="en-US" sz="2800" smtClean="0">
              <a:solidFill>
                <a:srgbClr val="000000"/>
              </a:solidFill>
              <a:latin typeface="Times New Roman" pitchFamily="-80" charset="0"/>
            </a:endParaRPr>
          </a:p>
          <a:p>
            <a:pPr marL="0" indent="0" algn="ctr" eaLnBrk="1" hangingPunct="1"/>
            <a:r>
              <a:rPr lang="en-US" sz="2800" smtClean="0">
                <a:latin typeface="Times New Roman" pitchFamily="-80" charset="0"/>
              </a:rPr>
              <a:t>ROA = 7.2% </a:t>
            </a:r>
            <a:r>
              <a:rPr lang="en-US" sz="2800" smtClean="0">
                <a:solidFill>
                  <a:srgbClr val="000000"/>
                </a:solidFill>
                <a:latin typeface="Times New Roman" pitchFamily="-80" charset="0"/>
                <a:sym typeface="Symbol" pitchFamily="-80" charset="2"/>
              </a:rPr>
              <a:t></a:t>
            </a:r>
            <a:r>
              <a:rPr lang="en-US" sz="2800" smtClean="0">
                <a:solidFill>
                  <a:srgbClr val="000000"/>
                </a:solidFill>
                <a:latin typeface="Times New Roman" pitchFamily="-80" charset="0"/>
              </a:rPr>
              <a:t> 0.85 = 6.1%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 2012 Pearson Prentice Hall. All rights reserved.</a:t>
            </a:r>
          </a:p>
        </p:txBody>
      </p:sp>
      <p:sp>
        <p:nvSpPr>
          <p:cNvPr id="6" name="Slide Number Placeholder 4"/>
          <p:cNvSpPr>
            <a:spLocks noGrp="1"/>
          </p:cNvSpPr>
          <p:nvPr>
            <p:ph type="sldNum" sz="quarter" idx="11"/>
          </p:nvPr>
        </p:nvSpPr>
        <p:spPr/>
        <p:txBody>
          <a:bodyPr/>
          <a:lstStyle/>
          <a:p>
            <a:pPr>
              <a:defRPr/>
            </a:pPr>
            <a:r>
              <a:rPr lang="en-US"/>
              <a:t>3-</a:t>
            </a:r>
            <a:fld id="{A0BCBA3C-703B-4441-9CA0-A8DBB1B0E354}" type="slidenum">
              <a:rPr lang="en-US"/>
              <a:pPr>
                <a:defRPr/>
              </a:pPr>
              <a:t>53</a:t>
            </a:fld>
            <a:endParaRPr lang="en-US"/>
          </a:p>
        </p:txBody>
      </p:sp>
      <p:sp>
        <p:nvSpPr>
          <p:cNvPr id="58372"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DuPont System of Analysis: </a:t>
            </a:r>
            <a:br>
              <a:rPr lang="en-US" smtClean="0">
                <a:solidFill>
                  <a:srgbClr val="000000"/>
                </a:solidFill>
              </a:rPr>
            </a:br>
            <a:r>
              <a:rPr lang="en-US" smtClean="0">
                <a:solidFill>
                  <a:srgbClr val="000000"/>
                </a:solidFill>
              </a:rPr>
              <a:t>Modified DuPont Formula</a:t>
            </a:r>
          </a:p>
        </p:txBody>
      </p:sp>
      <p:sp>
        <p:nvSpPr>
          <p:cNvPr id="58373" name="Rectangle 3"/>
          <p:cNvSpPr>
            <a:spLocks noGrp="1" noChangeArrowheads="1"/>
          </p:cNvSpPr>
          <p:nvPr>
            <p:ph type="body" idx="1"/>
          </p:nvPr>
        </p:nvSpPr>
        <p:spPr/>
        <p:txBody>
          <a:bodyPr/>
          <a:lstStyle/>
          <a:p>
            <a:pPr eaLnBrk="1" hangingPunct="1">
              <a:buFont typeface="Arial" charset="0"/>
              <a:buChar char="•"/>
            </a:pPr>
            <a:r>
              <a:rPr lang="en-US" sz="2400" smtClean="0">
                <a:solidFill>
                  <a:srgbClr val="000000"/>
                </a:solidFill>
                <a:latin typeface="Times New Roman" pitchFamily="-80" charset="0"/>
              </a:rPr>
              <a:t>The modified DuPont Formula relates the firm</a:t>
            </a:r>
            <a:r>
              <a:rPr lang="en-US" sz="2400" smtClean="0">
                <a:solidFill>
                  <a:srgbClr val="000000"/>
                </a:solidFill>
              </a:rPr>
              <a:t>’</a:t>
            </a:r>
            <a:r>
              <a:rPr lang="en-US" sz="2400" smtClean="0">
                <a:solidFill>
                  <a:srgbClr val="000000"/>
                </a:solidFill>
                <a:latin typeface="Times New Roman" pitchFamily="-80" charset="0"/>
              </a:rPr>
              <a:t>s return on total assets to its return on common equity. The latter is calculated by multiplying the return on total assets (ROA) by the </a:t>
            </a:r>
            <a:r>
              <a:rPr lang="en-US" sz="2400" b="1" smtClean="0">
                <a:solidFill>
                  <a:srgbClr val="000000"/>
                </a:solidFill>
                <a:latin typeface="Times New Roman" pitchFamily="-80" charset="0"/>
              </a:rPr>
              <a:t>financial leverage multiplier (FLM),</a:t>
            </a:r>
            <a:r>
              <a:rPr lang="en-US" sz="2400" smtClean="0">
                <a:solidFill>
                  <a:srgbClr val="000000"/>
                </a:solidFill>
                <a:latin typeface="Times New Roman" pitchFamily="-80" charset="0"/>
              </a:rPr>
              <a:t> which is the ratio of total assets to common stock equity:</a:t>
            </a:r>
          </a:p>
          <a:p>
            <a:pPr algn="ctr" eaLnBrk="1" hangingPunct="1"/>
            <a:r>
              <a:rPr lang="en-US" sz="2400" smtClean="0">
                <a:solidFill>
                  <a:srgbClr val="FF0000"/>
                </a:solidFill>
                <a:latin typeface="Times New Roman" pitchFamily="-80" charset="0"/>
              </a:rPr>
              <a:t>ROE = ROA </a:t>
            </a:r>
            <a:r>
              <a:rPr lang="en-US" sz="2000" smtClean="0">
                <a:solidFill>
                  <a:srgbClr val="FF0000"/>
                </a:solidFill>
                <a:latin typeface="Times New Roman" pitchFamily="-80" charset="0"/>
                <a:sym typeface="Symbol" pitchFamily="-80" charset="2"/>
              </a:rPr>
              <a:t></a:t>
            </a:r>
            <a:r>
              <a:rPr lang="en-US" sz="2000" smtClean="0">
                <a:solidFill>
                  <a:srgbClr val="FF0000"/>
                </a:solidFill>
                <a:latin typeface="Times New Roman" pitchFamily="-80" charset="0"/>
              </a:rPr>
              <a:t> </a:t>
            </a:r>
            <a:r>
              <a:rPr lang="en-US" sz="2400" smtClean="0">
                <a:solidFill>
                  <a:srgbClr val="FF0000"/>
                </a:solidFill>
                <a:latin typeface="Times New Roman" pitchFamily="-80" charset="0"/>
              </a:rPr>
              <a:t>FLM</a:t>
            </a:r>
          </a:p>
          <a:p>
            <a:pPr eaLnBrk="1" hangingPunct="1">
              <a:buFont typeface="Arial" charset="0"/>
              <a:buChar char="•"/>
            </a:pPr>
            <a:r>
              <a:rPr lang="en-US" sz="2400" smtClean="0">
                <a:latin typeface="Times New Roman" pitchFamily="-80" charset="0"/>
              </a:rPr>
              <a:t>Substituting the appropriate formulas into the equation and simplifying results in the formula given earlier,</a:t>
            </a:r>
            <a:endParaRPr lang="en-US" sz="2400" smtClean="0">
              <a:solidFill>
                <a:srgbClr val="000000"/>
              </a:solidFill>
              <a:latin typeface="Times New Roman" pitchFamily="-80" charset="0"/>
            </a:endParaRPr>
          </a:p>
        </p:txBody>
      </p:sp>
      <p:pic>
        <p:nvPicPr>
          <p:cNvPr id="58374" name="Picture 4" descr="eq0316"/>
          <p:cNvPicPr>
            <a:picLocks noChangeAspect="1" noChangeArrowheads="1"/>
          </p:cNvPicPr>
          <p:nvPr/>
        </p:nvPicPr>
        <p:blipFill>
          <a:blip r:embed="rId2"/>
          <a:srcRect/>
          <a:stretch>
            <a:fillRect/>
          </a:stretch>
        </p:blipFill>
        <p:spPr bwMode="auto">
          <a:xfrm>
            <a:off x="344488" y="5029200"/>
            <a:ext cx="8455025" cy="94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6A2F5875-B4A1-4EB1-83BF-BAD90ADBF8DF}" type="slidenum">
              <a:rPr lang="en-US"/>
              <a:pPr>
                <a:defRPr/>
              </a:pPr>
              <a:t>54</a:t>
            </a:fld>
            <a:endParaRPr lang="en-US"/>
          </a:p>
        </p:txBody>
      </p:sp>
      <p:sp>
        <p:nvSpPr>
          <p:cNvPr id="5939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DuPont System of Analysis: </a:t>
            </a:r>
            <a:br>
              <a:rPr lang="en-US" sz="3200" smtClean="0">
                <a:solidFill>
                  <a:srgbClr val="000000"/>
                </a:solidFill>
              </a:rPr>
            </a:br>
            <a:r>
              <a:rPr lang="en-US" sz="3200" smtClean="0">
                <a:solidFill>
                  <a:srgbClr val="000000"/>
                </a:solidFill>
              </a:rPr>
              <a:t>Modified DuPont Formula (cont.)</a:t>
            </a:r>
            <a:endParaRPr lang="en-US" smtClean="0">
              <a:solidFill>
                <a:srgbClr val="000000"/>
              </a:solidFill>
            </a:endParaRPr>
          </a:p>
        </p:txBody>
      </p:sp>
      <p:sp>
        <p:nvSpPr>
          <p:cNvPr id="59397" name="Rectangle 3"/>
          <p:cNvSpPr>
            <a:spLocks noGrp="1" noChangeArrowheads="1"/>
          </p:cNvSpPr>
          <p:nvPr>
            <p:ph type="body" idx="1"/>
          </p:nvPr>
        </p:nvSpPr>
        <p:spPr/>
        <p:txBody>
          <a:bodyPr/>
          <a:lstStyle/>
          <a:p>
            <a:pPr marL="0" indent="0" eaLnBrk="1" hangingPunct="1"/>
            <a:r>
              <a:rPr lang="en-US" sz="2800" smtClean="0">
                <a:solidFill>
                  <a:srgbClr val="000000"/>
                </a:solidFill>
                <a:latin typeface="Times New Roman" pitchFamily="-80" charset="0"/>
              </a:rPr>
              <a:t>Substituting the values for Bartlett Company</a:t>
            </a:r>
            <a:r>
              <a:rPr lang="en-US" sz="2800" smtClean="0">
                <a:solidFill>
                  <a:srgbClr val="000000"/>
                </a:solidFill>
              </a:rPr>
              <a:t>’</a:t>
            </a:r>
            <a:r>
              <a:rPr lang="en-US" sz="2800" smtClean="0">
                <a:solidFill>
                  <a:srgbClr val="000000"/>
                </a:solidFill>
                <a:latin typeface="Times New Roman" pitchFamily="-80" charset="0"/>
              </a:rPr>
              <a:t>s ROA of 6.1 percent, calculated earlier, and Bartlett</a:t>
            </a:r>
            <a:r>
              <a:rPr lang="en-US" sz="2800" smtClean="0">
                <a:solidFill>
                  <a:srgbClr val="000000"/>
                </a:solidFill>
              </a:rPr>
              <a:t>’</a:t>
            </a:r>
            <a:r>
              <a:rPr lang="en-US" sz="2800" smtClean="0">
                <a:solidFill>
                  <a:srgbClr val="000000"/>
                </a:solidFill>
                <a:latin typeface="Times New Roman" pitchFamily="-80" charset="0"/>
              </a:rPr>
              <a:t>s FLM of 2.06 ($3,597,000 total assets </a:t>
            </a:r>
            <a:r>
              <a:rPr lang="en-US" sz="2400" smtClean="0">
                <a:solidFill>
                  <a:srgbClr val="000000"/>
                </a:solidFill>
                <a:latin typeface="Times New Roman" pitchFamily="-80" charset="0"/>
                <a:sym typeface="Symbol" pitchFamily="-80" charset="2"/>
              </a:rPr>
              <a:t> ÷</a:t>
            </a:r>
            <a:r>
              <a:rPr lang="en-US" sz="2800" smtClean="0">
                <a:solidFill>
                  <a:srgbClr val="000000"/>
                </a:solidFill>
                <a:latin typeface="Times New Roman" pitchFamily="-80" charset="0"/>
              </a:rPr>
              <a:t> $1,754,000 common stock equity) into the modified DuPont formula yields:</a:t>
            </a:r>
          </a:p>
          <a:p>
            <a:pPr marL="0" indent="0" algn="ctr" eaLnBrk="1" hangingPunct="1"/>
            <a:r>
              <a:rPr lang="en-US" sz="2800" smtClean="0">
                <a:latin typeface="Times New Roman" pitchFamily="-80" charset="0"/>
              </a:rPr>
              <a:t>ROE = 6.1% </a:t>
            </a:r>
            <a:r>
              <a:rPr lang="en-US" sz="2800" smtClean="0">
                <a:solidFill>
                  <a:srgbClr val="000000"/>
                </a:solidFill>
                <a:latin typeface="Times New Roman" pitchFamily="-80" charset="0"/>
                <a:sym typeface="Symbol" pitchFamily="-80" charset="2"/>
              </a:rPr>
              <a:t></a:t>
            </a:r>
            <a:r>
              <a:rPr lang="en-US" sz="2800" smtClean="0">
                <a:latin typeface="Times New Roman" pitchFamily="-80" charset="0"/>
              </a:rPr>
              <a:t> 2.06 = 12.6%</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C0678F79-ED3D-4DD9-9A88-4981F1EBEC3D}" type="slidenum">
              <a:rPr lang="en-US"/>
              <a:pPr>
                <a:defRPr/>
              </a:pPr>
              <a:t>55</a:t>
            </a:fld>
            <a:endParaRPr lang="en-US"/>
          </a:p>
        </p:txBody>
      </p:sp>
      <p:sp>
        <p:nvSpPr>
          <p:cNvPr id="6042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3.2 </a:t>
            </a:r>
            <a:br>
              <a:rPr lang="en-US" smtClean="0">
                <a:solidFill>
                  <a:srgbClr val="000000"/>
                </a:solidFill>
              </a:rPr>
            </a:br>
            <a:r>
              <a:rPr lang="en-US" smtClean="0">
                <a:solidFill>
                  <a:srgbClr val="000000"/>
                </a:solidFill>
              </a:rPr>
              <a:t>DuPont System of Analysis</a:t>
            </a:r>
          </a:p>
        </p:txBody>
      </p:sp>
      <p:pic>
        <p:nvPicPr>
          <p:cNvPr id="60421" name="Picture 5" descr="fig0302"/>
          <p:cNvPicPr>
            <a:picLocks noChangeAspect="1" noChangeArrowheads="1"/>
          </p:cNvPicPr>
          <p:nvPr/>
        </p:nvPicPr>
        <p:blipFill>
          <a:blip r:embed="rId2"/>
          <a:srcRect/>
          <a:stretch>
            <a:fillRect/>
          </a:stretch>
        </p:blipFill>
        <p:spPr bwMode="auto">
          <a:xfrm>
            <a:off x="2627313" y="-811213"/>
            <a:ext cx="5905500" cy="705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A9DB2419-7B37-4C88-881F-73A17D15B94B}" type="slidenum">
              <a:rPr lang="en-US"/>
              <a:pPr>
                <a:defRPr/>
              </a:pPr>
              <a:t>56</a:t>
            </a:fld>
            <a:endParaRPr lang="en-US"/>
          </a:p>
        </p:txBody>
      </p:sp>
      <p:sp>
        <p:nvSpPr>
          <p:cNvPr id="61444" name="Rectangle 2"/>
          <p:cNvSpPr>
            <a:spLocks noGrp="1" noChangeArrowheads="1"/>
          </p:cNvSpPr>
          <p:nvPr>
            <p:ph type="title"/>
          </p:nvPr>
        </p:nvSpPr>
        <p:spPr/>
        <p:txBody>
          <a:bodyPr/>
          <a:lstStyle/>
          <a:p>
            <a:pPr eaLnBrk="1" hangingPunct="1"/>
            <a:r>
              <a:rPr lang="en-US" smtClean="0">
                <a:solidFill>
                  <a:srgbClr val="000000"/>
                </a:solidFill>
              </a:rPr>
              <a:t>Matter of Fact</a:t>
            </a:r>
          </a:p>
        </p:txBody>
      </p:sp>
      <p:sp>
        <p:nvSpPr>
          <p:cNvPr id="61445" name="Rectangle 3"/>
          <p:cNvSpPr>
            <a:spLocks noGrp="1" noChangeArrowheads="1"/>
          </p:cNvSpPr>
          <p:nvPr>
            <p:ph type="body" idx="1"/>
          </p:nvPr>
        </p:nvSpPr>
        <p:spPr/>
        <p:txBody>
          <a:bodyPr/>
          <a:lstStyle/>
          <a:p>
            <a:pPr eaLnBrk="1" hangingPunct="1">
              <a:lnSpc>
                <a:spcPct val="90000"/>
              </a:lnSpc>
            </a:pPr>
            <a:r>
              <a:rPr lang="en-US" smtClean="0">
                <a:solidFill>
                  <a:srgbClr val="000000"/>
                </a:solidFill>
                <a:latin typeface="Times New Roman" pitchFamily="-80" charset="0"/>
              </a:rPr>
              <a:t>Dissecting ROA</a:t>
            </a:r>
          </a:p>
          <a:p>
            <a:pPr lvl="1" eaLnBrk="1" hangingPunct="1">
              <a:lnSpc>
                <a:spcPct val="90000"/>
              </a:lnSpc>
            </a:pPr>
            <a:r>
              <a:rPr lang="en-US" smtClean="0">
                <a:solidFill>
                  <a:srgbClr val="000000"/>
                </a:solidFill>
                <a:latin typeface="Times New Roman" pitchFamily="-80" charset="0"/>
              </a:rPr>
              <a:t>Return to Table 3.5 and examine the total asset turnover figures for Dell and Home Depot.</a:t>
            </a:r>
          </a:p>
          <a:p>
            <a:pPr lvl="1" eaLnBrk="1" hangingPunct="1">
              <a:lnSpc>
                <a:spcPct val="90000"/>
              </a:lnSpc>
            </a:pPr>
            <a:r>
              <a:rPr lang="en-US" smtClean="0">
                <a:solidFill>
                  <a:srgbClr val="000000"/>
                </a:solidFill>
                <a:latin typeface="Times New Roman" pitchFamily="-80" charset="0"/>
              </a:rPr>
              <a:t>Both firms turn their assets 1.6 times per year.</a:t>
            </a:r>
          </a:p>
          <a:p>
            <a:pPr lvl="1" eaLnBrk="1" hangingPunct="1">
              <a:lnSpc>
                <a:spcPct val="90000"/>
              </a:lnSpc>
            </a:pPr>
            <a:r>
              <a:rPr lang="en-US" smtClean="0">
                <a:solidFill>
                  <a:srgbClr val="000000"/>
                </a:solidFill>
                <a:latin typeface="Times New Roman" pitchFamily="-80" charset="0"/>
              </a:rPr>
              <a:t>Dell</a:t>
            </a:r>
            <a:r>
              <a:rPr lang="en-US" smtClean="0">
                <a:solidFill>
                  <a:srgbClr val="000000"/>
                </a:solidFill>
              </a:rPr>
              <a:t>’</a:t>
            </a:r>
            <a:r>
              <a:rPr lang="en-US" smtClean="0">
                <a:solidFill>
                  <a:srgbClr val="000000"/>
                </a:solidFill>
                <a:latin typeface="Times New Roman" pitchFamily="-80" charset="0"/>
              </a:rPr>
              <a:t>s ROA is 4.3%, but Home Depot</a:t>
            </a:r>
            <a:r>
              <a:rPr lang="en-US" smtClean="0">
                <a:solidFill>
                  <a:srgbClr val="000000"/>
                </a:solidFill>
              </a:rPr>
              <a:t>’</a:t>
            </a:r>
            <a:r>
              <a:rPr lang="en-US" smtClean="0">
                <a:solidFill>
                  <a:srgbClr val="000000"/>
                </a:solidFill>
                <a:latin typeface="Times New Roman" pitchFamily="-80" charset="0"/>
              </a:rPr>
              <a:t>s is significantly higher at 6.5%. Why?</a:t>
            </a:r>
          </a:p>
          <a:p>
            <a:pPr lvl="1" eaLnBrk="1" hangingPunct="1">
              <a:lnSpc>
                <a:spcPct val="90000"/>
              </a:lnSpc>
            </a:pPr>
            <a:r>
              <a:rPr lang="en-US" smtClean="0">
                <a:solidFill>
                  <a:srgbClr val="000000"/>
                </a:solidFill>
                <a:latin typeface="Times New Roman" pitchFamily="-80" charset="0"/>
              </a:rPr>
              <a:t>The answer lies in the DuPont formula.</a:t>
            </a:r>
          </a:p>
          <a:p>
            <a:pPr lvl="1" eaLnBrk="1" hangingPunct="1">
              <a:lnSpc>
                <a:spcPct val="90000"/>
              </a:lnSpc>
            </a:pPr>
            <a:r>
              <a:rPr lang="en-US" smtClean="0">
                <a:solidFill>
                  <a:srgbClr val="000000"/>
                </a:solidFill>
                <a:latin typeface="Times New Roman" pitchFamily="-80" charset="0"/>
              </a:rPr>
              <a:t>Notice that Home Depot</a:t>
            </a:r>
            <a:r>
              <a:rPr lang="en-US" smtClean="0">
                <a:solidFill>
                  <a:srgbClr val="000000"/>
                </a:solidFill>
              </a:rPr>
              <a:t>’</a:t>
            </a:r>
            <a:r>
              <a:rPr lang="en-US" smtClean="0">
                <a:solidFill>
                  <a:srgbClr val="000000"/>
                </a:solidFill>
                <a:latin typeface="Times New Roman" pitchFamily="-80" charset="0"/>
              </a:rPr>
              <a:t>s net profit margin is 4.0% compared to Dell</a:t>
            </a:r>
            <a:r>
              <a:rPr lang="en-US" smtClean="0">
                <a:solidFill>
                  <a:srgbClr val="000000"/>
                </a:solidFill>
              </a:rPr>
              <a:t>’</a:t>
            </a:r>
            <a:r>
              <a:rPr lang="en-US" smtClean="0">
                <a:solidFill>
                  <a:srgbClr val="000000"/>
                </a:solidFill>
                <a:latin typeface="Times New Roman" pitchFamily="-80" charset="0"/>
              </a:rPr>
              <a:t>s 2.7%.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62BC5705-4A81-41F9-A75A-AA1101992209}" type="slidenum">
              <a:rPr lang="en-US"/>
              <a:pPr>
                <a:defRPr/>
              </a:pPr>
              <a:t>6</a:t>
            </a:fld>
            <a:endParaRPr lang="en-US"/>
          </a:p>
        </p:txBody>
      </p:sp>
      <p:sp>
        <p:nvSpPr>
          <p:cNvPr id="8196"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pic>
        <p:nvPicPr>
          <p:cNvPr id="8197" name="Picture 6" descr="untab0301"/>
          <p:cNvPicPr>
            <a:picLocks noChangeAspect="1" noChangeArrowheads="1"/>
          </p:cNvPicPr>
          <p:nvPr/>
        </p:nvPicPr>
        <p:blipFill>
          <a:blip r:embed="rId2"/>
          <a:srcRect/>
          <a:stretch>
            <a:fillRect/>
          </a:stretch>
        </p:blipFill>
        <p:spPr bwMode="auto">
          <a:xfrm>
            <a:off x="3030538" y="1600200"/>
            <a:ext cx="308133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97F1E7B4-2142-4CD9-ABB8-79BA58BC108A}" type="slidenum">
              <a:rPr lang="en-US"/>
              <a:pPr>
                <a:defRPr/>
              </a:pPr>
              <a:t>7</a:t>
            </a:fld>
            <a:endParaRPr lang="en-US"/>
          </a:p>
        </p:txBody>
      </p:sp>
      <p:sp>
        <p:nvSpPr>
          <p:cNvPr id="922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The Four Key Financial Statements: The Balance Sheet</a:t>
            </a:r>
          </a:p>
        </p:txBody>
      </p:sp>
      <p:sp>
        <p:nvSpPr>
          <p:cNvPr id="9221" name="Rectangle 3"/>
          <p:cNvSpPr>
            <a:spLocks noGrp="1" noChangeArrowheads="1"/>
          </p:cNvSpPr>
          <p:nvPr>
            <p:ph type="body" idx="1"/>
          </p:nvPr>
        </p:nvSpPr>
        <p:spPr/>
        <p:txBody>
          <a:bodyPr/>
          <a:lstStyle/>
          <a:p>
            <a:pPr eaLnBrk="1" hangingPunct="1">
              <a:buFont typeface="Arial" charset="0"/>
              <a:buChar char="•"/>
            </a:pPr>
            <a:r>
              <a:rPr lang="en-US" sz="2800" smtClean="0">
                <a:solidFill>
                  <a:srgbClr val="000000"/>
                </a:solidFill>
                <a:latin typeface="Times New Roman" pitchFamily="-80" charset="0"/>
              </a:rPr>
              <a:t>The </a:t>
            </a:r>
            <a:r>
              <a:rPr lang="en-US" sz="2800" b="1" smtClean="0">
                <a:solidFill>
                  <a:srgbClr val="000000"/>
                </a:solidFill>
                <a:latin typeface="Times New Roman" pitchFamily="-80" charset="0"/>
              </a:rPr>
              <a:t>balance sheet</a:t>
            </a:r>
            <a:r>
              <a:rPr lang="en-US" sz="2800" smtClean="0">
                <a:solidFill>
                  <a:srgbClr val="000000"/>
                </a:solidFill>
                <a:latin typeface="Times New Roman" pitchFamily="-80" charset="0"/>
              </a:rPr>
              <a:t> presents a summary of a firm</a:t>
            </a:r>
            <a:r>
              <a:rPr lang="en-US" sz="2800" smtClean="0">
                <a:solidFill>
                  <a:srgbClr val="000000"/>
                </a:solidFill>
              </a:rPr>
              <a:t>’</a:t>
            </a:r>
            <a:r>
              <a:rPr lang="en-US" sz="2800" smtClean="0">
                <a:solidFill>
                  <a:srgbClr val="000000"/>
                </a:solidFill>
                <a:latin typeface="Times New Roman" pitchFamily="-80" charset="0"/>
              </a:rPr>
              <a:t>s financial position at a given point in time.</a:t>
            </a:r>
          </a:p>
          <a:p>
            <a:pPr eaLnBrk="1" hangingPunct="1">
              <a:buFont typeface="Arial" charset="0"/>
              <a:buChar char="•"/>
            </a:pPr>
            <a:r>
              <a:rPr lang="en-US" sz="2800" smtClean="0">
                <a:solidFill>
                  <a:srgbClr val="000000"/>
                </a:solidFill>
                <a:latin typeface="Times New Roman" pitchFamily="-80" charset="0"/>
              </a:rPr>
              <a:t>The statement balances the firm</a:t>
            </a:r>
            <a:r>
              <a:rPr lang="en-US" sz="2800" smtClean="0">
                <a:solidFill>
                  <a:srgbClr val="000000"/>
                </a:solidFill>
              </a:rPr>
              <a:t>’</a:t>
            </a:r>
            <a:r>
              <a:rPr lang="en-US" sz="2800" smtClean="0">
                <a:solidFill>
                  <a:srgbClr val="000000"/>
                </a:solidFill>
                <a:latin typeface="Times New Roman" pitchFamily="-80" charset="0"/>
              </a:rPr>
              <a:t>s assets (what it owns) against its financing, which can be either debt (what it owes) or equity (what was provided by owners).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4685F8D7-E1A3-4339-8F66-22350313A518}" type="slidenum">
              <a:rPr lang="en-US"/>
              <a:pPr>
                <a:defRPr/>
              </a:pPr>
              <a:t>8</a:t>
            </a:fld>
            <a:endParaRPr lang="en-US"/>
          </a:p>
        </p:txBody>
      </p:sp>
      <p:sp>
        <p:nvSpPr>
          <p:cNvPr id="1024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3.2a Bartlett Company Balance Sheets ($000)</a:t>
            </a:r>
          </a:p>
        </p:txBody>
      </p:sp>
      <p:pic>
        <p:nvPicPr>
          <p:cNvPr id="10245" name="Picture 6" descr="tab0302a"/>
          <p:cNvPicPr>
            <a:picLocks noChangeAspect="1" noChangeArrowheads="1"/>
          </p:cNvPicPr>
          <p:nvPr/>
        </p:nvPicPr>
        <p:blipFill>
          <a:blip r:embed="rId2"/>
          <a:srcRect/>
          <a:stretch>
            <a:fillRect/>
          </a:stretch>
        </p:blipFill>
        <p:spPr bwMode="auto">
          <a:xfrm>
            <a:off x="1614488" y="1919288"/>
            <a:ext cx="5915025" cy="394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 2012 Pearson Prentice Hall. All rights reserved.</a:t>
            </a:r>
          </a:p>
        </p:txBody>
      </p:sp>
      <p:sp>
        <p:nvSpPr>
          <p:cNvPr id="5" name="Slide Number Placeholder 4"/>
          <p:cNvSpPr>
            <a:spLocks noGrp="1"/>
          </p:cNvSpPr>
          <p:nvPr>
            <p:ph type="sldNum" sz="quarter" idx="11"/>
          </p:nvPr>
        </p:nvSpPr>
        <p:spPr/>
        <p:txBody>
          <a:bodyPr/>
          <a:lstStyle/>
          <a:p>
            <a:pPr>
              <a:defRPr/>
            </a:pPr>
            <a:r>
              <a:rPr lang="en-US"/>
              <a:t>3-</a:t>
            </a:r>
            <a:fld id="{7ED1F376-50DE-476A-90F1-22480A9175FC}" type="slidenum">
              <a:rPr lang="en-US"/>
              <a:pPr>
                <a:defRPr/>
              </a:pPr>
              <a:t>9</a:t>
            </a:fld>
            <a:endParaRPr lang="en-US"/>
          </a:p>
        </p:txBody>
      </p:sp>
      <p:sp>
        <p:nvSpPr>
          <p:cNvPr id="11268" name="Rectangle 1026"/>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Table 3.2b Bartlett Company Balance Sheets ($000)</a:t>
            </a:r>
          </a:p>
        </p:txBody>
      </p:sp>
      <p:pic>
        <p:nvPicPr>
          <p:cNvPr id="11269" name="Picture 1029" descr="tab0302b"/>
          <p:cNvPicPr>
            <a:picLocks noChangeAspect="1" noChangeArrowheads="1"/>
          </p:cNvPicPr>
          <p:nvPr/>
        </p:nvPicPr>
        <p:blipFill>
          <a:blip r:embed="rId2"/>
          <a:srcRect/>
          <a:stretch>
            <a:fillRect/>
          </a:stretch>
        </p:blipFill>
        <p:spPr bwMode="auto">
          <a:xfrm>
            <a:off x="1604963" y="1773238"/>
            <a:ext cx="5830887"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itman13e">
  <a:themeElements>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itman13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80"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Times New Roman" pitchFamily="-80" charset="0"/>
            <a:ea typeface="ＭＳ Ｐゴシック" pitchFamily="-80" charset="-128"/>
          </a:defRPr>
        </a:defPPr>
      </a:lstStyle>
    </a:lnDef>
  </a:objectDefaults>
  <a:extraClrSchemeLst>
    <a:extraClrScheme>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itman13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itman13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itman13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itman13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itman13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itman13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itman13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itman13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itman13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itman13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itman13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HD:Users:Lynn:Desktop:Gitman_13e:554402_Gitman13e_PPT:gitman13e.pot</Template>
  <TotalTime>465</TotalTime>
  <Words>2656</Words>
  <Application>Microsoft Office PowerPoint</Application>
  <PresentationFormat>On-screen Show (4:3)</PresentationFormat>
  <Paragraphs>333</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gitman13e</vt:lpstr>
      <vt:lpstr>The Stockholders’ Report</vt:lpstr>
      <vt:lpstr>The Stockholders’ Report (cont.)</vt:lpstr>
      <vt:lpstr>Global Focus</vt:lpstr>
      <vt:lpstr>The Four Key Financial Statements: The Income Statement</vt:lpstr>
      <vt:lpstr>Table 3.1 Bartlett Company Income Statements ($000)</vt:lpstr>
      <vt:lpstr>Personal Finance Example</vt:lpstr>
      <vt:lpstr>The Four Key Financial Statements: The Balance Sheet</vt:lpstr>
      <vt:lpstr>Table 3.2a Bartlett Company Balance Sheets ($000)</vt:lpstr>
      <vt:lpstr>Table 3.2b Bartlett Company Balance Sheets ($000)</vt:lpstr>
      <vt:lpstr>Personal Finance Example</vt:lpstr>
      <vt:lpstr>The Four Key Financial Statements: Statement of Retained Earnings</vt:lpstr>
      <vt:lpstr>Table 3.3 Bartlett Company Statement of Retained Earnings ($000) for the Year Ended December 31, 2012</vt:lpstr>
      <vt:lpstr>The Four Key Financial Statements: Statement of Cash Flows</vt:lpstr>
      <vt:lpstr>Table 3.4 Bartlett Company Statement of Cash Flows ($000) for the Year Ended December 31, 2012</vt:lpstr>
      <vt:lpstr>Using Financial Ratios:  Interested Parties</vt:lpstr>
      <vt:lpstr>Using Financial Ratios:  Types of Ratio Comparisons</vt:lpstr>
      <vt:lpstr>Using Financial Ratios:  Types of Ratio Comparisons (cont.)</vt:lpstr>
      <vt:lpstr>Table 3.5 Financial Ratios for Select Firms and Their Industry Median Values</vt:lpstr>
      <vt:lpstr>Using Financial Ratios: Types of Ratio Comparisons (cont.)</vt:lpstr>
      <vt:lpstr>Figure 3.1 Combined Analysis</vt:lpstr>
      <vt:lpstr>Using Financial Ratios: Cautions about Using Ratio Analysis</vt:lpstr>
      <vt:lpstr>Ratio Analysis Example</vt:lpstr>
      <vt:lpstr>Ratio Analysis</vt:lpstr>
      <vt:lpstr>Matter of Fact</vt:lpstr>
      <vt:lpstr>Personal Finance Example</vt:lpstr>
      <vt:lpstr>Ratio Analysis (cont.)</vt:lpstr>
      <vt:lpstr>Matter of Fact</vt:lpstr>
      <vt:lpstr>Ratio Analysis (cont.)</vt:lpstr>
      <vt:lpstr>Ratio Analysis (cont.)</vt:lpstr>
      <vt:lpstr>Ratio Analysis (cont.)</vt:lpstr>
      <vt:lpstr>Matter of Fact</vt:lpstr>
      <vt:lpstr>Ratio Analysis (cont.)</vt:lpstr>
      <vt:lpstr>Ratio Analysis (cont.)</vt:lpstr>
      <vt:lpstr>Matter of Fact</vt:lpstr>
      <vt:lpstr>Table 3.6 Financial Statements Associated with Patty’s Alternatives</vt:lpstr>
      <vt:lpstr>Ratio Analysis (cont.)</vt:lpstr>
      <vt:lpstr>Ratio Analysis (cont.)</vt:lpstr>
      <vt:lpstr>Table 3.7 Bartlett Company  Common-Size Income Statements</vt:lpstr>
      <vt:lpstr>Ratio Analysis (cont.)</vt:lpstr>
      <vt:lpstr>Ratio Analysis (cont.)</vt:lpstr>
      <vt:lpstr>Ratio Analysis (cont.)</vt:lpstr>
      <vt:lpstr>Ratio Analysis (cont.)</vt:lpstr>
      <vt:lpstr>Ratio Analysis (cont.)</vt:lpstr>
      <vt:lpstr>Ratio Analysis (cont.)</vt:lpstr>
      <vt:lpstr>Ratio Analysis (cont.)</vt:lpstr>
      <vt:lpstr>Ratio Analysis (cont.)</vt:lpstr>
      <vt:lpstr>Ratio Analysis (cont.)</vt:lpstr>
      <vt:lpstr>Table 3.8a Summary of  Bartlett Company Ratios </vt:lpstr>
      <vt:lpstr>Table 3.8b Summary of  Bartlett Company Ratios </vt:lpstr>
      <vt:lpstr>DuPont System of Analysis</vt:lpstr>
      <vt:lpstr>DuPont System of Analysis</vt:lpstr>
      <vt:lpstr>DuPont System of Analysis (cont.)</vt:lpstr>
      <vt:lpstr>DuPont System of Analysis:  Modified DuPont Formula</vt:lpstr>
      <vt:lpstr>DuPont System of Analysis:  Modified DuPont Formula (cont.)</vt:lpstr>
      <vt:lpstr>Figure 3.2  DuPont System of Analysis</vt:lpstr>
      <vt:lpstr>Matter of Fact</vt:lpstr>
    </vt:vector>
  </TitlesOfParts>
  <Company>NSU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Hmu</dc:creator>
  <cp:lastModifiedBy>Hp</cp:lastModifiedBy>
  <cp:revision>55</cp:revision>
  <dcterms:created xsi:type="dcterms:W3CDTF">2011-03-08T05:44:06Z</dcterms:created>
  <dcterms:modified xsi:type="dcterms:W3CDTF">2015-10-11T06:33:56Z</dcterms:modified>
</cp:coreProperties>
</file>