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0"/>
  </p:notesMasterIdLst>
  <p:sldIdLst>
    <p:sldId id="262" r:id="rId2"/>
    <p:sldId id="263" r:id="rId3"/>
    <p:sldId id="264" r:id="rId4"/>
    <p:sldId id="265"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 id="292" r:id="rId31"/>
    <p:sldId id="293" r:id="rId32"/>
    <p:sldId id="294" r:id="rId33"/>
    <p:sldId id="295" r:id="rId34"/>
    <p:sldId id="296" r:id="rId35"/>
    <p:sldId id="297" r:id="rId36"/>
    <p:sldId id="303" r:id="rId37"/>
    <p:sldId id="304" r:id="rId38"/>
    <p:sldId id="305" r:id="rId39"/>
  </p:sldIdLst>
  <p:sldSz cx="9144000" cy="6858000" type="screen4x3"/>
  <p:notesSz cx="6858000" cy="9144000"/>
  <p:defaultTextStyle>
    <a:defPPr>
      <a:defRPr lang="en-US"/>
    </a:defPPr>
    <a:lvl1pPr algn="r"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r"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r"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r"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r"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 A Sayeed" initials="SA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5833"/>
    <a:srgbClr val="D3DB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74" autoAdjust="0"/>
    <p:restoredTop sz="95534" autoAdjust="0"/>
  </p:normalViewPr>
  <p:slideViewPr>
    <p:cSldViewPr>
      <p:cViewPr varScale="1">
        <p:scale>
          <a:sx n="68" d="100"/>
          <a:sy n="68" d="100"/>
        </p:scale>
        <p:origin x="1344" y="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5-02-05T00:52:16.666" idx="1">
    <p:pos x="4892" y="1229"/>
    <p:text>due to the banking runs and panics at that time (Great Depression); measure as a safeguard for depositors. 
</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a:lvl1pPr>
          </a:lstStyle>
          <a:p>
            <a:pPr>
              <a:defRPr/>
            </a:pPr>
            <a:endParaRPr lang="en-US"/>
          </a:p>
        </p:txBody>
      </p:sp>
      <p:sp>
        <p:nvSpPr>
          <p:cNvPr id="532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018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325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325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a:lvl1pPr>
          </a:lstStyle>
          <a:p>
            <a:pPr>
              <a:defRPr/>
            </a:pPr>
            <a:endParaRPr lang="en-US"/>
          </a:p>
        </p:txBody>
      </p:sp>
      <p:sp>
        <p:nvSpPr>
          <p:cNvPr id="5325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fld id="{A57BCADF-59A7-44D0-B25F-CC0AA7A56504}" type="slidenum">
              <a:rPr lang="en-US"/>
              <a:pPr>
                <a:defRPr/>
              </a:pPr>
              <a:t>‹#›</a:t>
            </a:fld>
            <a:endParaRPr lang="en-US"/>
          </a:p>
        </p:txBody>
      </p:sp>
    </p:spTree>
    <p:extLst>
      <p:ext uri="{BB962C8B-B14F-4D97-AF65-F5344CB8AC3E}">
        <p14:creationId xmlns:p14="http://schemas.microsoft.com/office/powerpoint/2010/main" val="38302867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Rectangle 8"/>
          <p:cNvSpPr>
            <a:spLocks noChangeArrowheads="1"/>
          </p:cNvSpPr>
          <p:nvPr/>
        </p:nvSpPr>
        <p:spPr bwMode="auto">
          <a:xfrm>
            <a:off x="1219200" y="6553200"/>
            <a:ext cx="2514600" cy="228600"/>
          </a:xfrm>
          <a:prstGeom prst="rect">
            <a:avLst/>
          </a:prstGeom>
          <a:noFill/>
          <a:ln w="9525">
            <a:noFill/>
            <a:miter lim="800000"/>
            <a:headEnd/>
            <a:tailEnd/>
          </a:ln>
        </p:spPr>
        <p:txBody>
          <a:bodyPr anchor="b"/>
          <a:lstStyle/>
          <a:p>
            <a:pPr algn="l"/>
            <a:r>
              <a:rPr lang="en-US" sz="1000"/>
              <a:t>Copyright © 2012 Pearson Prentice Hall. </a:t>
            </a:r>
          </a:p>
          <a:p>
            <a:pPr algn="l"/>
            <a:r>
              <a:rPr lang="en-US" sz="1000"/>
              <a:t>All rights reserved.</a:t>
            </a:r>
          </a:p>
        </p:txBody>
      </p:sp>
      <p:sp>
        <p:nvSpPr>
          <p:cNvPr id="3" name="Rectangle 10"/>
          <p:cNvSpPr>
            <a:spLocks noChangeArrowheads="1"/>
          </p:cNvSpPr>
          <p:nvPr/>
        </p:nvSpPr>
        <p:spPr bwMode="auto">
          <a:xfrm>
            <a:off x="304800" y="457200"/>
            <a:ext cx="3429000" cy="1143000"/>
          </a:xfrm>
          <a:prstGeom prst="rect">
            <a:avLst/>
          </a:prstGeom>
          <a:noFill/>
          <a:ln w="9525">
            <a:noFill/>
            <a:miter lim="800000"/>
            <a:headEnd/>
            <a:tailEnd/>
          </a:ln>
        </p:spPr>
        <p:txBody>
          <a:bodyPr anchor="b"/>
          <a:lstStyle/>
          <a:p>
            <a:pPr algn="ctr" eaLnBrk="1" hangingPunct="1"/>
            <a:r>
              <a:rPr lang="en-US" sz="4200" b="1">
                <a:solidFill>
                  <a:schemeClr val="tx2"/>
                </a:solidFill>
              </a:rPr>
              <a:t>Chapter 2</a:t>
            </a:r>
          </a:p>
        </p:txBody>
      </p:sp>
      <p:sp>
        <p:nvSpPr>
          <p:cNvPr id="4" name="Rectangle 11"/>
          <p:cNvSpPr>
            <a:spLocks noChangeArrowheads="1"/>
          </p:cNvSpPr>
          <p:nvPr/>
        </p:nvSpPr>
        <p:spPr bwMode="auto">
          <a:xfrm>
            <a:off x="304800" y="1981200"/>
            <a:ext cx="3429000" cy="1752600"/>
          </a:xfrm>
          <a:prstGeom prst="rect">
            <a:avLst/>
          </a:prstGeom>
          <a:noFill/>
          <a:ln w="9525">
            <a:noFill/>
            <a:miter lim="800000"/>
            <a:headEnd/>
            <a:tailEnd/>
          </a:ln>
        </p:spPr>
        <p:txBody>
          <a:bodyPr/>
          <a:lstStyle/>
          <a:p>
            <a:pPr algn="ctr" eaLnBrk="1" hangingPunct="1">
              <a:spcBef>
                <a:spcPts val="600"/>
              </a:spcBef>
              <a:spcAft>
                <a:spcPts val="600"/>
              </a:spcAft>
            </a:pPr>
            <a:r>
              <a:rPr lang="en-US" sz="3600"/>
              <a:t>The Financial Market Environment</a:t>
            </a:r>
          </a:p>
        </p:txBody>
      </p:sp>
      <p:pic>
        <p:nvPicPr>
          <p:cNvPr id="5" name="Picture 13" descr="PAW"/>
          <p:cNvPicPr>
            <a:picLocks noChangeAspect="1" noChangeArrowheads="1"/>
          </p:cNvPicPr>
          <p:nvPr/>
        </p:nvPicPr>
        <p:blipFill>
          <a:blip r:embed="rId2"/>
          <a:srcRect/>
          <a:stretch>
            <a:fillRect/>
          </a:stretch>
        </p:blipFill>
        <p:spPr bwMode="auto">
          <a:xfrm>
            <a:off x="152400" y="6019800"/>
            <a:ext cx="1004888" cy="706438"/>
          </a:xfrm>
          <a:prstGeom prst="rect">
            <a:avLst/>
          </a:prstGeom>
          <a:noFill/>
          <a:ln w="9525">
            <a:noFill/>
            <a:miter lim="800000"/>
            <a:headEnd/>
            <a:tailEnd/>
          </a:ln>
        </p:spPr>
      </p:pic>
      <p:pic>
        <p:nvPicPr>
          <p:cNvPr id="6" name="Picture 16" descr="Gitman_SE_Cover_Final"/>
          <p:cNvPicPr>
            <a:picLocks noChangeAspect="1" noChangeArrowheads="1"/>
          </p:cNvPicPr>
          <p:nvPr/>
        </p:nvPicPr>
        <p:blipFill>
          <a:blip r:embed="rId3"/>
          <a:srcRect/>
          <a:stretch>
            <a:fillRect/>
          </a:stretch>
        </p:blipFill>
        <p:spPr bwMode="auto">
          <a:xfrm>
            <a:off x="3962400" y="325438"/>
            <a:ext cx="4835525" cy="6205537"/>
          </a:xfrm>
          <a:prstGeom prst="rect">
            <a:avLst/>
          </a:prstGeom>
          <a:noFill/>
          <a:ln w="9525">
            <a:noFill/>
            <a:miter lim="800000"/>
            <a:headEnd/>
            <a:tailEnd/>
          </a:ln>
          <a:effectLst>
            <a:outerShdw dist="35921" dir="2700000" algn="ctr" rotWithShape="0">
              <a:srgbClr val="808080"/>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5"/>
          <p:cNvSpPr>
            <a:spLocks noGrp="1" noChangeArrowheads="1"/>
          </p:cNvSpPr>
          <p:nvPr>
            <p:ph type="ftr" sz="quarter" idx="10"/>
          </p:nvPr>
        </p:nvSpPr>
        <p:spPr>
          <a:ln/>
        </p:spPr>
        <p:txBody>
          <a:bodyPr/>
          <a:lstStyle>
            <a:lvl1pPr>
              <a:defRPr/>
            </a:lvl1pPr>
          </a:lstStyle>
          <a:p>
            <a:pPr>
              <a:defRPr/>
            </a:pPr>
            <a:r>
              <a:rPr lang="en-US"/>
              <a:t>© 2012 Pearson Prentice Hall. All rights reserved.</a:t>
            </a:r>
          </a:p>
        </p:txBody>
      </p:sp>
      <p:sp>
        <p:nvSpPr>
          <p:cNvPr id="5" name="Rectangle 24"/>
          <p:cNvSpPr>
            <a:spLocks noGrp="1" noChangeArrowheads="1"/>
          </p:cNvSpPr>
          <p:nvPr>
            <p:ph type="sldNum" sz="quarter" idx="11"/>
          </p:nvPr>
        </p:nvSpPr>
        <p:spPr>
          <a:ln/>
        </p:spPr>
        <p:txBody>
          <a:bodyPr/>
          <a:lstStyle>
            <a:lvl1pPr>
              <a:defRPr/>
            </a:lvl1pPr>
          </a:lstStyle>
          <a:p>
            <a:pPr>
              <a:defRPr/>
            </a:pPr>
            <a:r>
              <a:rPr lang="en-US"/>
              <a:t>2-</a:t>
            </a:r>
            <a:fld id="{7DBC32E3-6EAB-44A6-8C35-211EBFEE186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95288"/>
            <a:ext cx="2209800" cy="57769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52400" y="395288"/>
            <a:ext cx="6477000" cy="57769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5"/>
          <p:cNvSpPr>
            <a:spLocks noGrp="1" noChangeArrowheads="1"/>
          </p:cNvSpPr>
          <p:nvPr>
            <p:ph type="ftr" sz="quarter" idx="10"/>
          </p:nvPr>
        </p:nvSpPr>
        <p:spPr>
          <a:ln/>
        </p:spPr>
        <p:txBody>
          <a:bodyPr/>
          <a:lstStyle>
            <a:lvl1pPr>
              <a:defRPr/>
            </a:lvl1pPr>
          </a:lstStyle>
          <a:p>
            <a:pPr>
              <a:defRPr/>
            </a:pPr>
            <a:r>
              <a:rPr lang="en-US"/>
              <a:t>© 2012 Pearson Prentice Hall. All rights reserved.</a:t>
            </a:r>
          </a:p>
        </p:txBody>
      </p:sp>
      <p:sp>
        <p:nvSpPr>
          <p:cNvPr id="5" name="Rectangle 24"/>
          <p:cNvSpPr>
            <a:spLocks noGrp="1" noChangeArrowheads="1"/>
          </p:cNvSpPr>
          <p:nvPr>
            <p:ph type="sldNum" sz="quarter" idx="11"/>
          </p:nvPr>
        </p:nvSpPr>
        <p:spPr>
          <a:ln/>
        </p:spPr>
        <p:txBody>
          <a:bodyPr/>
          <a:lstStyle>
            <a:lvl1pPr>
              <a:defRPr/>
            </a:lvl1pPr>
          </a:lstStyle>
          <a:p>
            <a:pPr>
              <a:defRPr/>
            </a:pPr>
            <a:r>
              <a:rPr lang="en-US"/>
              <a:t>2-</a:t>
            </a:r>
            <a:fld id="{F7761CE7-6B74-44BD-8271-C5A8468F7A6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5"/>
          <p:cNvSpPr>
            <a:spLocks noGrp="1" noChangeArrowheads="1"/>
          </p:cNvSpPr>
          <p:nvPr>
            <p:ph type="ftr" sz="quarter" idx="10"/>
          </p:nvPr>
        </p:nvSpPr>
        <p:spPr>
          <a:ln/>
        </p:spPr>
        <p:txBody>
          <a:bodyPr/>
          <a:lstStyle>
            <a:lvl1pPr>
              <a:defRPr/>
            </a:lvl1pPr>
          </a:lstStyle>
          <a:p>
            <a:pPr>
              <a:defRPr/>
            </a:pPr>
            <a:r>
              <a:rPr lang="en-US"/>
              <a:t>© 2012 Pearson Prentice Hall. All rights reserved.</a:t>
            </a:r>
          </a:p>
        </p:txBody>
      </p:sp>
      <p:sp>
        <p:nvSpPr>
          <p:cNvPr id="5" name="Rectangle 24"/>
          <p:cNvSpPr>
            <a:spLocks noGrp="1" noChangeArrowheads="1"/>
          </p:cNvSpPr>
          <p:nvPr>
            <p:ph type="sldNum" sz="quarter" idx="11"/>
          </p:nvPr>
        </p:nvSpPr>
        <p:spPr>
          <a:ln/>
        </p:spPr>
        <p:txBody>
          <a:bodyPr/>
          <a:lstStyle>
            <a:lvl1pPr>
              <a:defRPr/>
            </a:lvl1pPr>
          </a:lstStyle>
          <a:p>
            <a:pPr>
              <a:defRPr/>
            </a:pPr>
            <a:r>
              <a:rPr lang="en-US"/>
              <a:t>2-</a:t>
            </a:r>
            <a:fld id="{71EBF30F-29AF-463A-BECE-CC697BB9823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5"/>
          <p:cNvSpPr>
            <a:spLocks noGrp="1" noChangeArrowheads="1"/>
          </p:cNvSpPr>
          <p:nvPr>
            <p:ph type="ftr" sz="quarter" idx="10"/>
          </p:nvPr>
        </p:nvSpPr>
        <p:spPr>
          <a:ln/>
        </p:spPr>
        <p:txBody>
          <a:bodyPr/>
          <a:lstStyle>
            <a:lvl1pPr>
              <a:defRPr/>
            </a:lvl1pPr>
          </a:lstStyle>
          <a:p>
            <a:pPr>
              <a:defRPr/>
            </a:pPr>
            <a:r>
              <a:rPr lang="en-US"/>
              <a:t>© 2012 Pearson Prentice Hall. All rights reserved.</a:t>
            </a:r>
          </a:p>
        </p:txBody>
      </p:sp>
      <p:sp>
        <p:nvSpPr>
          <p:cNvPr id="5" name="Rectangle 24"/>
          <p:cNvSpPr>
            <a:spLocks noGrp="1" noChangeArrowheads="1"/>
          </p:cNvSpPr>
          <p:nvPr>
            <p:ph type="sldNum" sz="quarter" idx="11"/>
          </p:nvPr>
        </p:nvSpPr>
        <p:spPr>
          <a:ln/>
        </p:spPr>
        <p:txBody>
          <a:bodyPr/>
          <a:lstStyle>
            <a:lvl1pPr>
              <a:defRPr/>
            </a:lvl1pPr>
          </a:lstStyle>
          <a:p>
            <a:pPr>
              <a:defRPr/>
            </a:pPr>
            <a:r>
              <a:rPr lang="en-US"/>
              <a:t>2-</a:t>
            </a:r>
            <a:fld id="{83D3AEBD-32CA-403F-A6C6-F5BB884E659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1524000"/>
            <a:ext cx="4343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4343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5"/>
          <p:cNvSpPr>
            <a:spLocks noGrp="1" noChangeArrowheads="1"/>
          </p:cNvSpPr>
          <p:nvPr>
            <p:ph type="ftr" sz="quarter" idx="10"/>
          </p:nvPr>
        </p:nvSpPr>
        <p:spPr>
          <a:ln/>
        </p:spPr>
        <p:txBody>
          <a:bodyPr/>
          <a:lstStyle>
            <a:lvl1pPr>
              <a:defRPr/>
            </a:lvl1pPr>
          </a:lstStyle>
          <a:p>
            <a:pPr>
              <a:defRPr/>
            </a:pPr>
            <a:r>
              <a:rPr lang="en-US"/>
              <a:t>© 2012 Pearson Prentice Hall. All rights reserved.</a:t>
            </a:r>
          </a:p>
        </p:txBody>
      </p:sp>
      <p:sp>
        <p:nvSpPr>
          <p:cNvPr id="6" name="Rectangle 24"/>
          <p:cNvSpPr>
            <a:spLocks noGrp="1" noChangeArrowheads="1"/>
          </p:cNvSpPr>
          <p:nvPr>
            <p:ph type="sldNum" sz="quarter" idx="11"/>
          </p:nvPr>
        </p:nvSpPr>
        <p:spPr>
          <a:ln/>
        </p:spPr>
        <p:txBody>
          <a:bodyPr/>
          <a:lstStyle>
            <a:lvl1pPr>
              <a:defRPr/>
            </a:lvl1pPr>
          </a:lstStyle>
          <a:p>
            <a:pPr>
              <a:defRPr/>
            </a:pPr>
            <a:r>
              <a:rPr lang="en-US"/>
              <a:t>2-</a:t>
            </a:r>
            <a:fld id="{528E2103-7A3B-4A4F-8916-D9A7D9E66A1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5"/>
          <p:cNvSpPr>
            <a:spLocks noGrp="1" noChangeArrowheads="1"/>
          </p:cNvSpPr>
          <p:nvPr>
            <p:ph type="ftr" sz="quarter" idx="10"/>
          </p:nvPr>
        </p:nvSpPr>
        <p:spPr>
          <a:ln/>
        </p:spPr>
        <p:txBody>
          <a:bodyPr/>
          <a:lstStyle>
            <a:lvl1pPr>
              <a:defRPr/>
            </a:lvl1pPr>
          </a:lstStyle>
          <a:p>
            <a:pPr>
              <a:defRPr/>
            </a:pPr>
            <a:r>
              <a:rPr lang="en-US"/>
              <a:t>© 2012 Pearson Prentice Hall. All rights reserved.</a:t>
            </a:r>
          </a:p>
        </p:txBody>
      </p:sp>
      <p:sp>
        <p:nvSpPr>
          <p:cNvPr id="8" name="Rectangle 24"/>
          <p:cNvSpPr>
            <a:spLocks noGrp="1" noChangeArrowheads="1"/>
          </p:cNvSpPr>
          <p:nvPr>
            <p:ph type="sldNum" sz="quarter" idx="11"/>
          </p:nvPr>
        </p:nvSpPr>
        <p:spPr>
          <a:ln/>
        </p:spPr>
        <p:txBody>
          <a:bodyPr/>
          <a:lstStyle>
            <a:lvl1pPr>
              <a:defRPr/>
            </a:lvl1pPr>
          </a:lstStyle>
          <a:p>
            <a:pPr>
              <a:defRPr/>
            </a:pPr>
            <a:r>
              <a:rPr lang="en-US"/>
              <a:t>2-</a:t>
            </a:r>
            <a:fld id="{FEE99180-5339-4397-9023-CF129189751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5"/>
          <p:cNvSpPr>
            <a:spLocks noGrp="1" noChangeArrowheads="1"/>
          </p:cNvSpPr>
          <p:nvPr>
            <p:ph type="ftr" sz="quarter" idx="10"/>
          </p:nvPr>
        </p:nvSpPr>
        <p:spPr>
          <a:ln/>
        </p:spPr>
        <p:txBody>
          <a:bodyPr/>
          <a:lstStyle>
            <a:lvl1pPr>
              <a:defRPr/>
            </a:lvl1pPr>
          </a:lstStyle>
          <a:p>
            <a:pPr>
              <a:defRPr/>
            </a:pPr>
            <a:r>
              <a:rPr lang="en-US"/>
              <a:t>© 2012 Pearson Prentice Hall. All rights reserved.</a:t>
            </a:r>
          </a:p>
        </p:txBody>
      </p:sp>
      <p:sp>
        <p:nvSpPr>
          <p:cNvPr id="4" name="Rectangle 24"/>
          <p:cNvSpPr>
            <a:spLocks noGrp="1" noChangeArrowheads="1"/>
          </p:cNvSpPr>
          <p:nvPr>
            <p:ph type="sldNum" sz="quarter" idx="11"/>
          </p:nvPr>
        </p:nvSpPr>
        <p:spPr>
          <a:ln/>
        </p:spPr>
        <p:txBody>
          <a:bodyPr/>
          <a:lstStyle>
            <a:lvl1pPr>
              <a:defRPr/>
            </a:lvl1pPr>
          </a:lstStyle>
          <a:p>
            <a:pPr>
              <a:defRPr/>
            </a:pPr>
            <a:r>
              <a:rPr lang="en-US"/>
              <a:t>2-</a:t>
            </a:r>
            <a:fld id="{6011672B-26F6-4076-AF96-B5AD0F15CF7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5"/>
          <p:cNvSpPr>
            <a:spLocks noGrp="1" noChangeArrowheads="1"/>
          </p:cNvSpPr>
          <p:nvPr>
            <p:ph type="ftr" sz="quarter" idx="10"/>
          </p:nvPr>
        </p:nvSpPr>
        <p:spPr>
          <a:ln/>
        </p:spPr>
        <p:txBody>
          <a:bodyPr/>
          <a:lstStyle>
            <a:lvl1pPr>
              <a:defRPr/>
            </a:lvl1pPr>
          </a:lstStyle>
          <a:p>
            <a:pPr>
              <a:defRPr/>
            </a:pPr>
            <a:r>
              <a:rPr lang="en-US"/>
              <a:t>© 2012 Pearson Prentice Hall. All rights reserved.</a:t>
            </a:r>
          </a:p>
        </p:txBody>
      </p:sp>
      <p:sp>
        <p:nvSpPr>
          <p:cNvPr id="3" name="Rectangle 24"/>
          <p:cNvSpPr>
            <a:spLocks noGrp="1" noChangeArrowheads="1"/>
          </p:cNvSpPr>
          <p:nvPr>
            <p:ph type="sldNum" sz="quarter" idx="11"/>
          </p:nvPr>
        </p:nvSpPr>
        <p:spPr>
          <a:ln/>
        </p:spPr>
        <p:txBody>
          <a:bodyPr/>
          <a:lstStyle>
            <a:lvl1pPr>
              <a:defRPr/>
            </a:lvl1pPr>
          </a:lstStyle>
          <a:p>
            <a:pPr>
              <a:defRPr/>
            </a:pPr>
            <a:r>
              <a:rPr lang="en-US"/>
              <a:t>2-</a:t>
            </a:r>
            <a:fld id="{CB00B5BB-C5E0-4452-BB72-E736A72BB96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5"/>
          <p:cNvSpPr>
            <a:spLocks noGrp="1" noChangeArrowheads="1"/>
          </p:cNvSpPr>
          <p:nvPr>
            <p:ph type="ftr" sz="quarter" idx="10"/>
          </p:nvPr>
        </p:nvSpPr>
        <p:spPr>
          <a:ln/>
        </p:spPr>
        <p:txBody>
          <a:bodyPr/>
          <a:lstStyle>
            <a:lvl1pPr>
              <a:defRPr/>
            </a:lvl1pPr>
          </a:lstStyle>
          <a:p>
            <a:pPr>
              <a:defRPr/>
            </a:pPr>
            <a:r>
              <a:rPr lang="en-US"/>
              <a:t>© 2012 Pearson Prentice Hall. All rights reserved.</a:t>
            </a:r>
          </a:p>
        </p:txBody>
      </p:sp>
      <p:sp>
        <p:nvSpPr>
          <p:cNvPr id="6" name="Rectangle 24"/>
          <p:cNvSpPr>
            <a:spLocks noGrp="1" noChangeArrowheads="1"/>
          </p:cNvSpPr>
          <p:nvPr>
            <p:ph type="sldNum" sz="quarter" idx="11"/>
          </p:nvPr>
        </p:nvSpPr>
        <p:spPr>
          <a:ln/>
        </p:spPr>
        <p:txBody>
          <a:bodyPr/>
          <a:lstStyle>
            <a:lvl1pPr>
              <a:defRPr/>
            </a:lvl1pPr>
          </a:lstStyle>
          <a:p>
            <a:pPr>
              <a:defRPr/>
            </a:pPr>
            <a:r>
              <a:rPr lang="en-US"/>
              <a:t>2-</a:t>
            </a:r>
            <a:fld id="{11CEDD20-1EFB-4AAD-A5F0-1692DC4403F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5"/>
          <p:cNvSpPr>
            <a:spLocks noGrp="1" noChangeArrowheads="1"/>
          </p:cNvSpPr>
          <p:nvPr>
            <p:ph type="ftr" sz="quarter" idx="10"/>
          </p:nvPr>
        </p:nvSpPr>
        <p:spPr>
          <a:ln/>
        </p:spPr>
        <p:txBody>
          <a:bodyPr/>
          <a:lstStyle>
            <a:lvl1pPr>
              <a:defRPr/>
            </a:lvl1pPr>
          </a:lstStyle>
          <a:p>
            <a:pPr>
              <a:defRPr/>
            </a:pPr>
            <a:r>
              <a:rPr lang="en-US"/>
              <a:t>© 2012 Pearson Prentice Hall. All rights reserved.</a:t>
            </a:r>
          </a:p>
        </p:txBody>
      </p:sp>
      <p:sp>
        <p:nvSpPr>
          <p:cNvPr id="6" name="Rectangle 24"/>
          <p:cNvSpPr>
            <a:spLocks noGrp="1" noChangeArrowheads="1"/>
          </p:cNvSpPr>
          <p:nvPr>
            <p:ph type="sldNum" sz="quarter" idx="11"/>
          </p:nvPr>
        </p:nvSpPr>
        <p:spPr>
          <a:ln/>
        </p:spPr>
        <p:txBody>
          <a:bodyPr/>
          <a:lstStyle>
            <a:lvl1pPr>
              <a:defRPr/>
            </a:lvl1pPr>
          </a:lstStyle>
          <a:p>
            <a:pPr>
              <a:defRPr/>
            </a:pPr>
            <a:r>
              <a:rPr lang="en-US"/>
              <a:t>2-</a:t>
            </a:r>
            <a:fld id="{865B8A33-5F47-4890-B26E-A88067A6EC2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D3DBE8"/>
        </a:solidFill>
        <a:effectLst/>
      </p:bgPr>
    </p:bg>
    <p:spTree>
      <p:nvGrpSpPr>
        <p:cNvPr id="1" name=""/>
        <p:cNvGrpSpPr/>
        <p:nvPr/>
      </p:nvGrpSpPr>
      <p:grpSpPr>
        <a:xfrm>
          <a:off x="0" y="0"/>
          <a:ext cx="0" cy="0"/>
          <a:chOff x="0" y="0"/>
          <a:chExt cx="0" cy="0"/>
        </a:xfrm>
      </p:grpSpPr>
      <p:pic>
        <p:nvPicPr>
          <p:cNvPr id="1026" name="Picture 56" descr="top_graphic"/>
          <p:cNvPicPr>
            <a:picLocks noChangeAspect="1" noChangeArrowheads="1"/>
          </p:cNvPicPr>
          <p:nvPr userDrawn="1"/>
        </p:nvPicPr>
        <p:blipFill>
          <a:blip r:embed="rId13"/>
          <a:srcRect/>
          <a:stretch>
            <a:fillRect/>
          </a:stretch>
        </p:blipFill>
        <p:spPr bwMode="auto">
          <a:xfrm>
            <a:off x="0" y="0"/>
            <a:ext cx="9140825" cy="1360488"/>
          </a:xfrm>
          <a:prstGeom prst="rect">
            <a:avLst/>
          </a:prstGeom>
          <a:noFill/>
          <a:ln w="9525">
            <a:noFill/>
            <a:miter lim="800000"/>
            <a:headEnd/>
            <a:tailEnd/>
          </a:ln>
        </p:spPr>
      </p:pic>
      <p:sp>
        <p:nvSpPr>
          <p:cNvPr id="1027" name="Rectangle 21"/>
          <p:cNvSpPr>
            <a:spLocks noChangeArrowheads="1"/>
          </p:cNvSpPr>
          <p:nvPr/>
        </p:nvSpPr>
        <p:spPr bwMode="auto">
          <a:xfrm>
            <a:off x="152400" y="1524000"/>
            <a:ext cx="8839200" cy="4800600"/>
          </a:xfrm>
          <a:prstGeom prst="rect">
            <a:avLst/>
          </a:prstGeom>
          <a:solidFill>
            <a:schemeClr val="bg1"/>
          </a:solidFill>
          <a:ln w="9525">
            <a:noFill/>
            <a:miter lim="800000"/>
            <a:headEnd/>
            <a:tailEnd/>
          </a:ln>
        </p:spPr>
        <p:txBody>
          <a:bodyPr wrap="none" anchor="ctr"/>
          <a:lstStyle/>
          <a:p>
            <a:endParaRPr lang="en-US"/>
          </a:p>
        </p:txBody>
      </p:sp>
      <p:sp>
        <p:nvSpPr>
          <p:cNvPr id="1028" name="Rectangle 23"/>
          <p:cNvSpPr>
            <a:spLocks noGrp="1" noChangeArrowheads="1"/>
          </p:cNvSpPr>
          <p:nvPr>
            <p:ph type="title"/>
          </p:nvPr>
        </p:nvSpPr>
        <p:spPr bwMode="auto">
          <a:xfrm>
            <a:off x="152400" y="395288"/>
            <a:ext cx="7162800" cy="6413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p>
            <a:pPr lvl="0"/>
            <a:r>
              <a:rPr lang="en-US" smtClean="0"/>
              <a:t>Click to edit Master title style</a:t>
            </a:r>
          </a:p>
        </p:txBody>
      </p:sp>
      <p:sp>
        <p:nvSpPr>
          <p:cNvPr id="1049" name="Rectangle 25"/>
          <p:cNvSpPr>
            <a:spLocks noGrp="1" noChangeArrowheads="1"/>
          </p:cNvSpPr>
          <p:nvPr>
            <p:ph type="ftr" sz="quarter" idx="3"/>
          </p:nvPr>
        </p:nvSpPr>
        <p:spPr bwMode="auto">
          <a:xfrm>
            <a:off x="76200" y="6324600"/>
            <a:ext cx="5638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000">
                <a:cs typeface="Arial" charset="0"/>
              </a:defRPr>
            </a:lvl1pPr>
          </a:lstStyle>
          <a:p>
            <a:pPr>
              <a:defRPr/>
            </a:pPr>
            <a:r>
              <a:rPr lang="en-US"/>
              <a:t>© 2012 Pearson Prentice Hall. All rights reserved.</a:t>
            </a:r>
          </a:p>
        </p:txBody>
      </p:sp>
      <p:sp>
        <p:nvSpPr>
          <p:cNvPr id="1030" name="Rectangle 20"/>
          <p:cNvSpPr>
            <a:spLocks noGrp="1" noChangeArrowheads="1"/>
          </p:cNvSpPr>
          <p:nvPr>
            <p:ph type="body" idx="1"/>
          </p:nvPr>
        </p:nvSpPr>
        <p:spPr bwMode="auto">
          <a:xfrm>
            <a:off x="152400" y="1524000"/>
            <a:ext cx="8839200" cy="464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 name="Rectangle 24"/>
          <p:cNvSpPr>
            <a:spLocks noGrp="1" noChangeArrowheads="1"/>
          </p:cNvSpPr>
          <p:nvPr>
            <p:ph type="sldNum" sz="quarter" idx="4"/>
          </p:nvPr>
        </p:nvSpPr>
        <p:spPr bwMode="auto">
          <a:xfrm>
            <a:off x="8118475" y="6330950"/>
            <a:ext cx="9144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b="1"/>
            </a:lvl1pPr>
          </a:lstStyle>
          <a:p>
            <a:pPr>
              <a:defRPr/>
            </a:pPr>
            <a:r>
              <a:rPr lang="en-US"/>
              <a:t>2-</a:t>
            </a:r>
            <a:fld id="{C26BAC93-A9BF-485F-A062-2AE051C1BAE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5"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Lst>
  <p:hf hdr="0" dt="0"/>
  <p:txStyles>
    <p:titleStyle>
      <a:lvl1pPr algn="l" rtl="0" eaLnBrk="0" fontAlgn="base" hangingPunct="0">
        <a:spcBef>
          <a:spcPct val="0"/>
        </a:spcBef>
        <a:spcAft>
          <a:spcPct val="0"/>
        </a:spcAft>
        <a:defRPr sz="3600" b="1">
          <a:solidFill>
            <a:schemeClr val="tx2"/>
          </a:solidFill>
          <a:latin typeface="+mj-lt"/>
          <a:ea typeface="+mj-ea"/>
          <a:cs typeface="+mj-cs"/>
        </a:defRPr>
      </a:lvl1pPr>
      <a:lvl2pPr algn="l" rtl="0" eaLnBrk="0" fontAlgn="base" hangingPunct="0">
        <a:spcBef>
          <a:spcPct val="0"/>
        </a:spcBef>
        <a:spcAft>
          <a:spcPct val="0"/>
        </a:spcAft>
        <a:defRPr sz="3600" b="1">
          <a:solidFill>
            <a:schemeClr val="tx2"/>
          </a:solidFill>
          <a:latin typeface="Arial" charset="0"/>
          <a:ea typeface="ＭＳ Ｐゴシック" charset="-128"/>
        </a:defRPr>
      </a:lvl2pPr>
      <a:lvl3pPr algn="l" rtl="0" eaLnBrk="0" fontAlgn="base" hangingPunct="0">
        <a:spcBef>
          <a:spcPct val="0"/>
        </a:spcBef>
        <a:spcAft>
          <a:spcPct val="0"/>
        </a:spcAft>
        <a:defRPr sz="3600" b="1">
          <a:solidFill>
            <a:schemeClr val="tx2"/>
          </a:solidFill>
          <a:latin typeface="Arial" charset="0"/>
          <a:ea typeface="ＭＳ Ｐゴシック" charset="-128"/>
        </a:defRPr>
      </a:lvl3pPr>
      <a:lvl4pPr algn="l" rtl="0" eaLnBrk="0" fontAlgn="base" hangingPunct="0">
        <a:spcBef>
          <a:spcPct val="0"/>
        </a:spcBef>
        <a:spcAft>
          <a:spcPct val="0"/>
        </a:spcAft>
        <a:defRPr sz="3600" b="1">
          <a:solidFill>
            <a:schemeClr val="tx2"/>
          </a:solidFill>
          <a:latin typeface="Arial" charset="0"/>
          <a:ea typeface="ＭＳ Ｐゴシック" charset="-128"/>
        </a:defRPr>
      </a:lvl4pPr>
      <a:lvl5pPr algn="l" rtl="0" eaLnBrk="0" fontAlgn="base" hangingPunct="0">
        <a:spcBef>
          <a:spcPct val="0"/>
        </a:spcBef>
        <a:spcAft>
          <a:spcPct val="0"/>
        </a:spcAft>
        <a:defRPr sz="3600" b="1">
          <a:solidFill>
            <a:schemeClr val="tx2"/>
          </a:solidFill>
          <a:latin typeface="Arial" charset="0"/>
          <a:ea typeface="ＭＳ Ｐゴシック" charset="-128"/>
        </a:defRPr>
      </a:lvl5pPr>
      <a:lvl6pPr marL="457200" algn="l" rtl="0" fontAlgn="base">
        <a:spcBef>
          <a:spcPct val="0"/>
        </a:spcBef>
        <a:spcAft>
          <a:spcPct val="0"/>
        </a:spcAft>
        <a:defRPr sz="3600" b="1">
          <a:solidFill>
            <a:schemeClr val="tx2"/>
          </a:solidFill>
          <a:latin typeface="Arial" charset="0"/>
          <a:ea typeface="ＭＳ Ｐゴシック" charset="-128"/>
        </a:defRPr>
      </a:lvl6pPr>
      <a:lvl7pPr marL="914400" algn="l" rtl="0" fontAlgn="base">
        <a:spcBef>
          <a:spcPct val="0"/>
        </a:spcBef>
        <a:spcAft>
          <a:spcPct val="0"/>
        </a:spcAft>
        <a:defRPr sz="3600" b="1">
          <a:solidFill>
            <a:schemeClr val="tx2"/>
          </a:solidFill>
          <a:latin typeface="Arial" charset="0"/>
          <a:ea typeface="ＭＳ Ｐゴシック" charset="-128"/>
        </a:defRPr>
      </a:lvl7pPr>
      <a:lvl8pPr marL="1371600" algn="l" rtl="0" fontAlgn="base">
        <a:spcBef>
          <a:spcPct val="0"/>
        </a:spcBef>
        <a:spcAft>
          <a:spcPct val="0"/>
        </a:spcAft>
        <a:defRPr sz="3600" b="1">
          <a:solidFill>
            <a:schemeClr val="tx2"/>
          </a:solidFill>
          <a:latin typeface="Arial" charset="0"/>
          <a:ea typeface="ＭＳ Ｐゴシック" charset="-128"/>
        </a:defRPr>
      </a:lvl8pPr>
      <a:lvl9pPr marL="1828800" algn="l" rtl="0" fontAlgn="base">
        <a:spcBef>
          <a:spcPct val="0"/>
        </a:spcBef>
        <a:spcAft>
          <a:spcPct val="0"/>
        </a:spcAft>
        <a:defRPr sz="3600" b="1">
          <a:solidFill>
            <a:schemeClr val="tx2"/>
          </a:solidFill>
          <a:latin typeface="Arial" charset="0"/>
          <a:ea typeface="ＭＳ Ｐゴシック" charset="-128"/>
        </a:defRPr>
      </a:lvl9pPr>
    </p:titleStyle>
    <p:bodyStyle>
      <a:lvl1pPr marL="346075" indent="-346075" algn="l" rtl="0" eaLnBrk="0" fontAlgn="base" hangingPunct="0">
        <a:spcBef>
          <a:spcPts val="600"/>
        </a:spcBef>
        <a:spcAft>
          <a:spcPts val="600"/>
        </a:spcAft>
        <a:defRPr sz="3200">
          <a:solidFill>
            <a:schemeClr val="tx1"/>
          </a:solidFill>
          <a:latin typeface="+mn-lt"/>
          <a:ea typeface="+mn-ea"/>
          <a:cs typeface="+mn-cs"/>
        </a:defRPr>
      </a:lvl1pPr>
      <a:lvl2pPr marL="746125" indent="-285750" algn="l" rtl="0" eaLnBrk="0" fontAlgn="base" hangingPunct="0">
        <a:spcBef>
          <a:spcPts val="600"/>
        </a:spcBef>
        <a:spcAft>
          <a:spcPts val="600"/>
        </a:spcAft>
        <a:buFont typeface="Times" charset="0"/>
        <a:buChar char="–"/>
        <a:defRPr sz="2800">
          <a:solidFill>
            <a:schemeClr val="tx1"/>
          </a:solidFill>
          <a:latin typeface="+mn-lt"/>
          <a:ea typeface="+mn-ea"/>
        </a:defRPr>
      </a:lvl2pPr>
      <a:lvl3pPr marL="1143000" indent="-228600" algn="l" rtl="0" eaLnBrk="0" fontAlgn="base" hangingPunct="0">
        <a:spcBef>
          <a:spcPts val="600"/>
        </a:spcBef>
        <a:spcAft>
          <a:spcPts val="600"/>
        </a:spcAft>
        <a:buFont typeface="Times" charset="0"/>
        <a:buChar char="•"/>
        <a:defRPr sz="2400">
          <a:solidFill>
            <a:schemeClr val="tx1"/>
          </a:solidFill>
          <a:latin typeface="+mn-lt"/>
          <a:ea typeface="+mn-ea"/>
        </a:defRPr>
      </a:lvl3pPr>
      <a:lvl4pPr marL="1600200" indent="-228600" algn="l" rtl="0" eaLnBrk="0" fontAlgn="base" hangingPunct="0">
        <a:spcBef>
          <a:spcPts val="600"/>
        </a:spcBef>
        <a:spcAft>
          <a:spcPts val="600"/>
        </a:spcAft>
        <a:buFont typeface="Wingdings" charset="2"/>
        <a:buChar char="§"/>
        <a:defRPr sz="2000">
          <a:solidFill>
            <a:schemeClr val="tx1"/>
          </a:solidFill>
          <a:latin typeface="+mn-lt"/>
          <a:ea typeface="+mn-ea"/>
        </a:defRPr>
      </a:lvl4pPr>
      <a:lvl5pPr marL="2057400" indent="-228600" algn="l" rtl="0" eaLnBrk="0" fontAlgn="base" hangingPunct="0">
        <a:spcBef>
          <a:spcPts val="600"/>
        </a:spcBef>
        <a:spcAft>
          <a:spcPts val="600"/>
        </a:spcAft>
        <a:buChar char="»"/>
        <a:defRPr sz="2000">
          <a:solidFill>
            <a:schemeClr val="tx1"/>
          </a:solidFill>
          <a:latin typeface="+mn-lt"/>
          <a:ea typeface="+mn-ea"/>
        </a:defRPr>
      </a:lvl5pPr>
      <a:lvl6pPr marL="2514600" indent="-228600" algn="l" rtl="0" fontAlgn="base">
        <a:spcBef>
          <a:spcPts val="600"/>
        </a:spcBef>
        <a:spcAft>
          <a:spcPts val="600"/>
        </a:spcAft>
        <a:buChar char="»"/>
        <a:defRPr sz="2000">
          <a:solidFill>
            <a:schemeClr val="tx1"/>
          </a:solidFill>
          <a:latin typeface="+mn-lt"/>
          <a:ea typeface="+mn-ea"/>
        </a:defRPr>
      </a:lvl6pPr>
      <a:lvl7pPr marL="2971800" indent="-228600" algn="l" rtl="0" fontAlgn="base">
        <a:spcBef>
          <a:spcPts val="600"/>
        </a:spcBef>
        <a:spcAft>
          <a:spcPts val="600"/>
        </a:spcAft>
        <a:buChar char="»"/>
        <a:defRPr sz="2000">
          <a:solidFill>
            <a:schemeClr val="tx1"/>
          </a:solidFill>
          <a:latin typeface="+mn-lt"/>
          <a:ea typeface="+mn-ea"/>
        </a:defRPr>
      </a:lvl7pPr>
      <a:lvl8pPr marL="3429000" indent="-228600" algn="l" rtl="0" fontAlgn="base">
        <a:spcBef>
          <a:spcPts val="600"/>
        </a:spcBef>
        <a:spcAft>
          <a:spcPts val="600"/>
        </a:spcAft>
        <a:buChar char="»"/>
        <a:defRPr sz="2000">
          <a:solidFill>
            <a:schemeClr val="tx1"/>
          </a:solidFill>
          <a:latin typeface="+mn-lt"/>
          <a:ea typeface="+mn-ea"/>
        </a:defRPr>
      </a:lvl8pPr>
      <a:lvl9pPr marL="3886200" indent="-228600" algn="l" rtl="0" fontAlgn="base">
        <a:spcBef>
          <a:spcPts val="600"/>
        </a:spcBef>
        <a:spcAft>
          <a:spcPts val="60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3"/>
          <p:cNvSpPr>
            <a:spLocks noGrp="1"/>
          </p:cNvSpPr>
          <p:nvPr>
            <p:ph type="ftr" sz="quarter" idx="10"/>
          </p:nvPr>
        </p:nvSpPr>
        <p:spPr>
          <a:noFill/>
        </p:spPr>
        <p:txBody>
          <a:bodyPr/>
          <a:lstStyle/>
          <a:p>
            <a:r>
              <a:rPr lang="en-US" smtClean="0"/>
              <a:t>© 2012 Pearson Prentice Hall. All rights reserved.</a:t>
            </a:r>
          </a:p>
        </p:txBody>
      </p:sp>
      <p:sp>
        <p:nvSpPr>
          <p:cNvPr id="5123" name="Slide Number Placeholder 4"/>
          <p:cNvSpPr>
            <a:spLocks noGrp="1"/>
          </p:cNvSpPr>
          <p:nvPr>
            <p:ph type="sldNum" sz="quarter" idx="11"/>
          </p:nvPr>
        </p:nvSpPr>
        <p:spPr>
          <a:noFill/>
        </p:spPr>
        <p:txBody>
          <a:bodyPr/>
          <a:lstStyle/>
          <a:p>
            <a:r>
              <a:rPr lang="en-US" smtClean="0"/>
              <a:t>2-</a:t>
            </a:r>
            <a:fld id="{1A586F92-B1B8-4712-B4E5-DAD200592981}" type="slidenum">
              <a:rPr lang="en-US" smtClean="0"/>
              <a:pPr/>
              <a:t>1</a:t>
            </a:fld>
            <a:endParaRPr lang="en-US" smtClean="0"/>
          </a:p>
        </p:txBody>
      </p:sp>
      <p:sp>
        <p:nvSpPr>
          <p:cNvPr id="5124" name="Rectangle 2"/>
          <p:cNvSpPr>
            <a:spLocks noGrp="1" noChangeArrowheads="1"/>
          </p:cNvSpPr>
          <p:nvPr>
            <p:ph type="title"/>
          </p:nvPr>
        </p:nvSpPr>
        <p:spPr/>
        <p:txBody>
          <a:bodyPr/>
          <a:lstStyle/>
          <a:p>
            <a:pPr eaLnBrk="1" hangingPunct="1"/>
            <a:r>
              <a:rPr lang="en-US" smtClean="0">
                <a:solidFill>
                  <a:srgbClr val="000000"/>
                </a:solidFill>
              </a:rPr>
              <a:t>Financial Institutions &amp; Markets</a:t>
            </a:r>
          </a:p>
        </p:txBody>
      </p:sp>
      <p:sp>
        <p:nvSpPr>
          <p:cNvPr id="5125" name="Rectangle 3"/>
          <p:cNvSpPr>
            <a:spLocks noGrp="1" noChangeArrowheads="1"/>
          </p:cNvSpPr>
          <p:nvPr>
            <p:ph type="body" idx="1"/>
          </p:nvPr>
        </p:nvSpPr>
        <p:spPr/>
        <p:txBody>
          <a:bodyPr/>
          <a:lstStyle/>
          <a:p>
            <a:pPr marL="0" indent="0" eaLnBrk="1" hangingPunct="1"/>
            <a:r>
              <a:rPr lang="en-US" sz="2800" smtClean="0">
                <a:solidFill>
                  <a:srgbClr val="000000"/>
                </a:solidFill>
                <a:latin typeface="Times New Roman" charset="0"/>
              </a:rPr>
              <a:t>Firms that require funds from external sources can obtain them in three ways:</a:t>
            </a:r>
          </a:p>
          <a:p>
            <a:pPr marL="685800" lvl="1" indent="-457200" eaLnBrk="1" hangingPunct="1">
              <a:buFont typeface="Arial" charset="0"/>
              <a:buAutoNum type="arabicPeriod"/>
            </a:pPr>
            <a:r>
              <a:rPr lang="en-US" smtClean="0">
                <a:solidFill>
                  <a:srgbClr val="000000"/>
                </a:solidFill>
                <a:latin typeface="Times New Roman" charset="0"/>
              </a:rPr>
              <a:t>through a financial institution</a:t>
            </a:r>
          </a:p>
          <a:p>
            <a:pPr marL="685800" lvl="1" indent="-457200" eaLnBrk="1" hangingPunct="1">
              <a:buFont typeface="Arial" charset="0"/>
              <a:buAutoNum type="arabicPeriod"/>
            </a:pPr>
            <a:r>
              <a:rPr lang="en-US" smtClean="0">
                <a:solidFill>
                  <a:srgbClr val="000000"/>
                </a:solidFill>
                <a:latin typeface="Times New Roman" charset="0"/>
              </a:rPr>
              <a:t>through financial markets</a:t>
            </a:r>
          </a:p>
          <a:p>
            <a:pPr marL="685800" lvl="1" indent="-457200" eaLnBrk="1" hangingPunct="1">
              <a:buFont typeface="Arial" charset="0"/>
              <a:buAutoNum type="arabicPeriod"/>
            </a:pPr>
            <a:r>
              <a:rPr lang="en-US" smtClean="0">
                <a:solidFill>
                  <a:srgbClr val="000000"/>
                </a:solidFill>
                <a:latin typeface="Times New Roman" charset="0"/>
              </a:rPr>
              <a:t>through private placements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Footer Placeholder 3"/>
          <p:cNvSpPr>
            <a:spLocks noGrp="1"/>
          </p:cNvSpPr>
          <p:nvPr>
            <p:ph type="ftr" sz="quarter" idx="10"/>
          </p:nvPr>
        </p:nvSpPr>
        <p:spPr>
          <a:noFill/>
        </p:spPr>
        <p:txBody>
          <a:bodyPr/>
          <a:lstStyle/>
          <a:p>
            <a:r>
              <a:rPr lang="en-US" smtClean="0"/>
              <a:t>© 2012 Pearson Prentice Hall. All rights reserved.</a:t>
            </a:r>
          </a:p>
        </p:txBody>
      </p:sp>
      <p:sp>
        <p:nvSpPr>
          <p:cNvPr id="15363" name="Slide Number Placeholder 4"/>
          <p:cNvSpPr>
            <a:spLocks noGrp="1"/>
          </p:cNvSpPr>
          <p:nvPr>
            <p:ph type="sldNum" sz="quarter" idx="11"/>
          </p:nvPr>
        </p:nvSpPr>
        <p:spPr>
          <a:noFill/>
        </p:spPr>
        <p:txBody>
          <a:bodyPr/>
          <a:lstStyle/>
          <a:p>
            <a:r>
              <a:rPr lang="en-US" smtClean="0"/>
              <a:t>2-</a:t>
            </a:r>
            <a:fld id="{A8468153-64A3-49A2-85C6-8A4A0B14050A}" type="slidenum">
              <a:rPr lang="en-US" smtClean="0"/>
              <a:pPr/>
              <a:t>10</a:t>
            </a:fld>
            <a:endParaRPr lang="en-US" smtClean="0"/>
          </a:p>
        </p:txBody>
      </p:sp>
      <p:sp>
        <p:nvSpPr>
          <p:cNvPr id="15364" name="Rectangle 2"/>
          <p:cNvSpPr>
            <a:spLocks noGrp="1" noChangeArrowheads="1"/>
          </p:cNvSpPr>
          <p:nvPr>
            <p:ph type="title"/>
          </p:nvPr>
        </p:nvSpPr>
        <p:spPr/>
        <p:txBody>
          <a:bodyPr/>
          <a:lstStyle/>
          <a:p>
            <a:pPr eaLnBrk="1" hangingPunct="1"/>
            <a:r>
              <a:rPr lang="en-US" smtClean="0">
                <a:solidFill>
                  <a:srgbClr val="000000"/>
                </a:solidFill>
              </a:rPr>
              <a:t>The Capital Market</a:t>
            </a:r>
          </a:p>
        </p:txBody>
      </p:sp>
      <p:sp>
        <p:nvSpPr>
          <p:cNvPr id="15365" name="Rectangle 3"/>
          <p:cNvSpPr>
            <a:spLocks noGrp="1" noChangeArrowheads="1"/>
          </p:cNvSpPr>
          <p:nvPr>
            <p:ph type="body" idx="1"/>
          </p:nvPr>
        </p:nvSpPr>
        <p:spPr/>
        <p:txBody>
          <a:bodyPr/>
          <a:lstStyle/>
          <a:p>
            <a:pPr eaLnBrk="1" hangingPunct="1">
              <a:lnSpc>
                <a:spcPct val="90000"/>
              </a:lnSpc>
              <a:buFontTx/>
              <a:buChar char="•"/>
            </a:pPr>
            <a:r>
              <a:rPr lang="en-US" sz="2800" smtClean="0">
                <a:solidFill>
                  <a:srgbClr val="000000"/>
                </a:solidFill>
                <a:latin typeface="Times New Roman" charset="0"/>
              </a:rPr>
              <a:t>The </a:t>
            </a:r>
            <a:r>
              <a:rPr lang="en-US" sz="2800" b="1" smtClean="0">
                <a:solidFill>
                  <a:srgbClr val="000000"/>
                </a:solidFill>
                <a:latin typeface="Times New Roman" charset="0"/>
              </a:rPr>
              <a:t>capital market </a:t>
            </a:r>
            <a:r>
              <a:rPr lang="en-US" sz="2800" smtClean="0">
                <a:solidFill>
                  <a:srgbClr val="000000"/>
                </a:solidFill>
                <a:latin typeface="Times New Roman" charset="0"/>
              </a:rPr>
              <a:t>is a market that enables suppliers and demanders of long-term funds to make transactions.</a:t>
            </a:r>
          </a:p>
          <a:p>
            <a:pPr eaLnBrk="1" hangingPunct="1">
              <a:lnSpc>
                <a:spcPct val="90000"/>
              </a:lnSpc>
              <a:buFontTx/>
              <a:buChar char="•"/>
            </a:pPr>
            <a:r>
              <a:rPr lang="en-US" sz="2800" smtClean="0">
                <a:solidFill>
                  <a:srgbClr val="000000"/>
                </a:solidFill>
                <a:latin typeface="Times New Roman" charset="0"/>
              </a:rPr>
              <a:t>The key capital market securities are bonds (long-term debt) and both common and preferred stock (equity, or ownership).</a:t>
            </a:r>
          </a:p>
          <a:p>
            <a:pPr lvl="1" eaLnBrk="1" hangingPunct="1">
              <a:lnSpc>
                <a:spcPct val="90000"/>
              </a:lnSpc>
              <a:spcBef>
                <a:spcPts val="400"/>
              </a:spcBef>
              <a:spcAft>
                <a:spcPts val="400"/>
              </a:spcAft>
            </a:pPr>
            <a:r>
              <a:rPr lang="en-US" sz="2400" b="1" smtClean="0">
                <a:solidFill>
                  <a:srgbClr val="000000"/>
                </a:solidFill>
                <a:latin typeface="Times New Roman" charset="0"/>
              </a:rPr>
              <a:t>Bonds</a:t>
            </a:r>
            <a:r>
              <a:rPr lang="en-US" sz="2400" smtClean="0">
                <a:solidFill>
                  <a:srgbClr val="000000"/>
                </a:solidFill>
                <a:latin typeface="Times New Roman" charset="0"/>
              </a:rPr>
              <a:t> are long-term debt instruments used by businesses and government to raise large sums of money, generally from a diverse group of lenders.</a:t>
            </a:r>
            <a:endParaRPr lang="en-US" sz="2400" b="1" i="1" smtClean="0">
              <a:solidFill>
                <a:srgbClr val="000000"/>
              </a:solidFill>
              <a:latin typeface="Times New Roman" charset="0"/>
            </a:endParaRPr>
          </a:p>
          <a:p>
            <a:pPr lvl="1" eaLnBrk="1" hangingPunct="1">
              <a:lnSpc>
                <a:spcPct val="90000"/>
              </a:lnSpc>
              <a:spcBef>
                <a:spcPts val="400"/>
              </a:spcBef>
              <a:spcAft>
                <a:spcPts val="400"/>
              </a:spcAft>
            </a:pPr>
            <a:r>
              <a:rPr lang="en-US" sz="2400" b="1" smtClean="0">
                <a:solidFill>
                  <a:srgbClr val="000000"/>
                </a:solidFill>
                <a:latin typeface="Times New Roman" charset="0"/>
              </a:rPr>
              <a:t>Common stock </a:t>
            </a:r>
            <a:r>
              <a:rPr lang="en-US" sz="2400" smtClean="0">
                <a:solidFill>
                  <a:srgbClr val="000000"/>
                </a:solidFill>
                <a:latin typeface="Times New Roman" charset="0"/>
              </a:rPr>
              <a:t>are units of ownership interest or equity in a corporation.</a:t>
            </a:r>
          </a:p>
          <a:p>
            <a:pPr lvl="1" eaLnBrk="1" hangingPunct="1">
              <a:lnSpc>
                <a:spcPct val="90000"/>
              </a:lnSpc>
              <a:spcBef>
                <a:spcPts val="400"/>
              </a:spcBef>
              <a:spcAft>
                <a:spcPts val="400"/>
              </a:spcAft>
            </a:pPr>
            <a:r>
              <a:rPr lang="en-US" sz="2400" b="1" smtClean="0">
                <a:solidFill>
                  <a:srgbClr val="000000"/>
                </a:solidFill>
                <a:latin typeface="Times New Roman" charset="0"/>
              </a:rPr>
              <a:t>Preferred stock </a:t>
            </a:r>
            <a:r>
              <a:rPr lang="en-US" sz="2400" smtClean="0">
                <a:solidFill>
                  <a:srgbClr val="000000"/>
                </a:solidFill>
                <a:latin typeface="Times New Roman" charset="0"/>
              </a:rPr>
              <a:t>is a special form of ownership that has features of both a bond and common stock.</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Footer Placeholder 3"/>
          <p:cNvSpPr>
            <a:spLocks noGrp="1"/>
          </p:cNvSpPr>
          <p:nvPr>
            <p:ph type="ftr" sz="quarter" idx="10"/>
          </p:nvPr>
        </p:nvSpPr>
        <p:spPr>
          <a:noFill/>
        </p:spPr>
        <p:txBody>
          <a:bodyPr/>
          <a:lstStyle/>
          <a:p>
            <a:r>
              <a:rPr lang="en-US" smtClean="0"/>
              <a:t>© 2012 Pearson Prentice Hall. All rights reserved.</a:t>
            </a:r>
          </a:p>
        </p:txBody>
      </p:sp>
      <p:sp>
        <p:nvSpPr>
          <p:cNvPr id="16387" name="Slide Number Placeholder 4"/>
          <p:cNvSpPr>
            <a:spLocks noGrp="1"/>
          </p:cNvSpPr>
          <p:nvPr>
            <p:ph type="sldNum" sz="quarter" idx="11"/>
          </p:nvPr>
        </p:nvSpPr>
        <p:spPr>
          <a:noFill/>
        </p:spPr>
        <p:txBody>
          <a:bodyPr/>
          <a:lstStyle/>
          <a:p>
            <a:r>
              <a:rPr lang="en-US" smtClean="0"/>
              <a:t>2-</a:t>
            </a:r>
            <a:fld id="{220A8D2D-287D-4EC7-A1A4-54A10B1B1890}" type="slidenum">
              <a:rPr lang="en-US" smtClean="0"/>
              <a:pPr/>
              <a:t>11</a:t>
            </a:fld>
            <a:endParaRPr lang="en-US" smtClean="0"/>
          </a:p>
        </p:txBody>
      </p:sp>
      <p:sp>
        <p:nvSpPr>
          <p:cNvPr id="16388" name="Rectangle 2"/>
          <p:cNvSpPr>
            <a:spLocks noGrp="1" noChangeArrowheads="1"/>
          </p:cNvSpPr>
          <p:nvPr>
            <p:ph type="title"/>
          </p:nvPr>
        </p:nvSpPr>
        <p:spPr/>
        <p:txBody>
          <a:bodyPr/>
          <a:lstStyle/>
          <a:p>
            <a:pPr eaLnBrk="1" hangingPunct="1"/>
            <a:r>
              <a:rPr lang="en-US" smtClean="0">
                <a:solidFill>
                  <a:srgbClr val="000000"/>
                </a:solidFill>
              </a:rPr>
              <a:t>The Capital Market</a:t>
            </a:r>
          </a:p>
        </p:txBody>
      </p:sp>
      <p:sp>
        <p:nvSpPr>
          <p:cNvPr id="16389" name="Rectangle 3"/>
          <p:cNvSpPr>
            <a:spLocks noGrp="1" noChangeArrowheads="1"/>
          </p:cNvSpPr>
          <p:nvPr>
            <p:ph type="body" idx="1"/>
          </p:nvPr>
        </p:nvSpPr>
        <p:spPr/>
        <p:txBody>
          <a:bodyPr/>
          <a:lstStyle/>
          <a:p>
            <a:pPr marL="0" indent="0" eaLnBrk="1" hangingPunct="1"/>
            <a:r>
              <a:rPr lang="en-US" sz="2800" smtClean="0">
                <a:solidFill>
                  <a:srgbClr val="000000"/>
                </a:solidFill>
                <a:latin typeface="Times New Roman" charset="0"/>
              </a:rPr>
              <a:t>Lakeview Industries, a major microprocessor manufacturer, has issued a 9 percent coupon interest rate, 20-year bond with a $1,000 par value that pays interest semiannually. </a:t>
            </a:r>
          </a:p>
          <a:p>
            <a:pPr lvl="1" eaLnBrk="1" hangingPunct="1"/>
            <a:r>
              <a:rPr lang="en-US" sz="2400" smtClean="0">
                <a:solidFill>
                  <a:srgbClr val="000000"/>
                </a:solidFill>
                <a:latin typeface="Times New Roman" charset="0"/>
              </a:rPr>
              <a:t>Investors who buy this bond receive the contractual right to $90 annual interest (9% coupon interest rate </a:t>
            </a:r>
            <a:r>
              <a:rPr lang="en-US" sz="2400" smtClean="0">
                <a:solidFill>
                  <a:srgbClr val="000000"/>
                </a:solidFill>
                <a:latin typeface="Times New Roman" charset="0"/>
                <a:sym typeface="Symbol" charset="2"/>
              </a:rPr>
              <a:t></a:t>
            </a:r>
            <a:r>
              <a:rPr lang="en-US" sz="2400" smtClean="0">
                <a:solidFill>
                  <a:srgbClr val="000000"/>
                </a:solidFill>
                <a:latin typeface="Times New Roman" charset="0"/>
              </a:rPr>
              <a:t> $1,000 par value) distributed as $45 at the end of each 6 months (1/2 </a:t>
            </a:r>
            <a:r>
              <a:rPr lang="en-US" sz="2400" smtClean="0">
                <a:solidFill>
                  <a:srgbClr val="000000"/>
                </a:solidFill>
                <a:latin typeface="Times New Roman" charset="0"/>
                <a:sym typeface="Symbol" charset="2"/>
              </a:rPr>
              <a:t></a:t>
            </a:r>
            <a:r>
              <a:rPr lang="en-US" sz="2400" smtClean="0">
                <a:solidFill>
                  <a:srgbClr val="000000"/>
                </a:solidFill>
                <a:latin typeface="Times New Roman" charset="0"/>
              </a:rPr>
              <a:t> $90) for 20 years.</a:t>
            </a:r>
          </a:p>
          <a:p>
            <a:pPr lvl="1" eaLnBrk="1" hangingPunct="1"/>
            <a:r>
              <a:rPr lang="en-US" sz="2400" smtClean="0">
                <a:solidFill>
                  <a:srgbClr val="000000"/>
                </a:solidFill>
                <a:latin typeface="Times New Roman" charset="0"/>
              </a:rPr>
              <a:t>Investors are also entitled to the $1,000 par value at the end of year 20.</a:t>
            </a:r>
            <a:endParaRPr lang="en-US" sz="2400" smtClean="0">
              <a:latin typeface="Times New Roman" charset="0"/>
            </a:endParaRPr>
          </a:p>
          <a:p>
            <a:pPr lvl="1" eaLnBrk="1" hangingPunct="1"/>
            <a:endParaRPr lang="en-US" sz="2400" smtClean="0">
              <a:latin typeface="Times New Roman"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Footer Placeholder 3"/>
          <p:cNvSpPr>
            <a:spLocks noGrp="1"/>
          </p:cNvSpPr>
          <p:nvPr>
            <p:ph type="ftr" sz="quarter" idx="10"/>
          </p:nvPr>
        </p:nvSpPr>
        <p:spPr>
          <a:noFill/>
        </p:spPr>
        <p:txBody>
          <a:bodyPr/>
          <a:lstStyle/>
          <a:p>
            <a:r>
              <a:rPr lang="en-US" smtClean="0"/>
              <a:t>© 2012 Pearson Prentice Hall. All rights reserved.</a:t>
            </a:r>
          </a:p>
        </p:txBody>
      </p:sp>
      <p:sp>
        <p:nvSpPr>
          <p:cNvPr id="17411" name="Slide Number Placeholder 4"/>
          <p:cNvSpPr>
            <a:spLocks noGrp="1"/>
          </p:cNvSpPr>
          <p:nvPr>
            <p:ph type="sldNum" sz="quarter" idx="11"/>
          </p:nvPr>
        </p:nvSpPr>
        <p:spPr>
          <a:noFill/>
        </p:spPr>
        <p:txBody>
          <a:bodyPr/>
          <a:lstStyle/>
          <a:p>
            <a:r>
              <a:rPr lang="en-US" smtClean="0"/>
              <a:t>2-</a:t>
            </a:r>
            <a:fld id="{E11C27FF-D13A-4CAA-A2A1-1CFA4FE06719}" type="slidenum">
              <a:rPr lang="en-US" smtClean="0"/>
              <a:pPr/>
              <a:t>12</a:t>
            </a:fld>
            <a:endParaRPr lang="en-US" smtClean="0"/>
          </a:p>
        </p:txBody>
      </p:sp>
      <p:sp>
        <p:nvSpPr>
          <p:cNvPr id="17412" name="Rectangle 2"/>
          <p:cNvSpPr>
            <a:spLocks noGrp="1" noChangeArrowheads="1"/>
          </p:cNvSpPr>
          <p:nvPr>
            <p:ph type="title"/>
          </p:nvPr>
        </p:nvSpPr>
        <p:spPr/>
        <p:txBody>
          <a:bodyPr/>
          <a:lstStyle/>
          <a:p>
            <a:pPr eaLnBrk="1" hangingPunct="1"/>
            <a:r>
              <a:rPr lang="en-US" smtClean="0">
                <a:solidFill>
                  <a:srgbClr val="000000"/>
                </a:solidFill>
              </a:rPr>
              <a:t>Focus on Practice</a:t>
            </a:r>
          </a:p>
        </p:txBody>
      </p:sp>
      <p:sp>
        <p:nvSpPr>
          <p:cNvPr id="17413" name="Rectangle 3"/>
          <p:cNvSpPr>
            <a:spLocks noGrp="1" noChangeArrowheads="1"/>
          </p:cNvSpPr>
          <p:nvPr>
            <p:ph type="body" idx="1"/>
          </p:nvPr>
        </p:nvSpPr>
        <p:spPr/>
        <p:txBody>
          <a:bodyPr/>
          <a:lstStyle/>
          <a:p>
            <a:pPr eaLnBrk="1" hangingPunct="1"/>
            <a:r>
              <a:rPr lang="en-US" sz="2800" dirty="0" smtClean="0">
                <a:solidFill>
                  <a:srgbClr val="000000"/>
                </a:solidFill>
                <a:latin typeface="Times New Roman" charset="0"/>
              </a:rPr>
              <a:t>Berkshire Hathaway </a:t>
            </a:r>
            <a:r>
              <a:rPr lang="en-US" sz="2800" dirty="0" smtClean="0">
                <a:solidFill>
                  <a:srgbClr val="000000"/>
                </a:solidFill>
              </a:rPr>
              <a:t>–</a:t>
            </a:r>
            <a:r>
              <a:rPr lang="en-US" sz="2800" dirty="0" smtClean="0">
                <a:solidFill>
                  <a:srgbClr val="000000"/>
                </a:solidFill>
                <a:latin typeface="Times New Roman" charset="0"/>
              </a:rPr>
              <a:t> Can Buffett Be Replaced?</a:t>
            </a:r>
          </a:p>
          <a:p>
            <a:pPr lvl="1" eaLnBrk="1" hangingPunct="1"/>
            <a:r>
              <a:rPr lang="en-US" sz="2400" dirty="0" smtClean="0">
                <a:solidFill>
                  <a:srgbClr val="000000"/>
                </a:solidFill>
                <a:latin typeface="Times New Roman" charset="0"/>
              </a:rPr>
              <a:t>Since the early 1980s, Berkshire Hathaway</a:t>
            </a:r>
            <a:r>
              <a:rPr lang="en-US" sz="2400" dirty="0" smtClean="0">
                <a:solidFill>
                  <a:srgbClr val="000000"/>
                </a:solidFill>
              </a:rPr>
              <a:t>’</a:t>
            </a:r>
            <a:r>
              <a:rPr lang="en-US" sz="2400" dirty="0" smtClean="0">
                <a:solidFill>
                  <a:srgbClr val="000000"/>
                </a:solidFill>
                <a:latin typeface="Times New Roman" charset="0"/>
              </a:rPr>
              <a:t>s Class A common stock price has climbed from $285/share to </a:t>
            </a:r>
            <a:r>
              <a:rPr lang="en-US" sz="2400" dirty="0" smtClean="0">
                <a:solidFill>
                  <a:srgbClr val="000000"/>
                </a:solidFill>
                <a:latin typeface="Times New Roman" charset="0"/>
              </a:rPr>
              <a:t>$304,180/share</a:t>
            </a:r>
            <a:r>
              <a:rPr lang="en-US" sz="2400" dirty="0" smtClean="0">
                <a:solidFill>
                  <a:srgbClr val="000000"/>
                </a:solidFill>
                <a:latin typeface="Times New Roman" charset="0"/>
              </a:rPr>
              <a:t>.</a:t>
            </a:r>
          </a:p>
          <a:p>
            <a:pPr lvl="1" eaLnBrk="1" hangingPunct="1"/>
            <a:r>
              <a:rPr lang="en-US" sz="2400" dirty="0" smtClean="0">
                <a:solidFill>
                  <a:srgbClr val="000000"/>
                </a:solidFill>
                <a:latin typeface="Times New Roman" charset="0"/>
              </a:rPr>
              <a:t>The company is led by Chairman Warren Buffett (</a:t>
            </a:r>
            <a:r>
              <a:rPr lang="en-US" sz="2400" dirty="0" smtClean="0">
                <a:solidFill>
                  <a:srgbClr val="000000"/>
                </a:solidFill>
                <a:latin typeface="Times New Roman" charset="0"/>
              </a:rPr>
              <a:t>87) </a:t>
            </a:r>
            <a:r>
              <a:rPr lang="en-US" sz="2400" dirty="0" smtClean="0">
                <a:solidFill>
                  <a:srgbClr val="000000"/>
                </a:solidFill>
                <a:latin typeface="Times New Roman" charset="0"/>
              </a:rPr>
              <a:t>and Vice-Chairman Charlie </a:t>
            </a:r>
            <a:r>
              <a:rPr lang="en-US" sz="2400" dirty="0" err="1" smtClean="0">
                <a:solidFill>
                  <a:srgbClr val="000000"/>
                </a:solidFill>
                <a:latin typeface="Times New Roman" charset="0"/>
              </a:rPr>
              <a:t>Munger</a:t>
            </a:r>
            <a:r>
              <a:rPr lang="en-US" sz="2400" dirty="0" smtClean="0">
                <a:solidFill>
                  <a:srgbClr val="000000"/>
                </a:solidFill>
                <a:latin typeface="Times New Roman" charset="0"/>
              </a:rPr>
              <a:t> </a:t>
            </a:r>
            <a:r>
              <a:rPr lang="en-US" sz="2400" dirty="0" smtClean="0">
                <a:solidFill>
                  <a:srgbClr val="000000"/>
                </a:solidFill>
                <a:latin typeface="Times New Roman" charset="0"/>
              </a:rPr>
              <a:t>(</a:t>
            </a:r>
            <a:r>
              <a:rPr lang="en-US" sz="2400" dirty="0" smtClean="0">
                <a:solidFill>
                  <a:srgbClr val="000000"/>
                </a:solidFill>
                <a:latin typeface="Times New Roman" charset="0"/>
              </a:rPr>
              <a:t>94</a:t>
            </a:r>
            <a:r>
              <a:rPr lang="en-US" sz="2400" dirty="0" smtClean="0">
                <a:solidFill>
                  <a:srgbClr val="000000"/>
                </a:solidFill>
                <a:latin typeface="Times New Roman" charset="0"/>
              </a:rPr>
              <a:t>).</a:t>
            </a:r>
            <a:endParaRPr lang="en-US" sz="2400" dirty="0" smtClean="0">
              <a:solidFill>
                <a:srgbClr val="000000"/>
              </a:solidFill>
              <a:latin typeface="Times New Roman" charset="0"/>
            </a:endParaRPr>
          </a:p>
          <a:p>
            <a:pPr lvl="1" eaLnBrk="1" hangingPunct="1"/>
            <a:r>
              <a:rPr lang="en-US" sz="2400" dirty="0" smtClean="0">
                <a:solidFill>
                  <a:srgbClr val="000000"/>
                </a:solidFill>
                <a:latin typeface="Times New Roman" charset="0"/>
              </a:rPr>
              <a:t>The share price of BRKA has never been split. Why might the company refuse to split its shares to make them more affordable to average investors?</a:t>
            </a:r>
          </a:p>
          <a:p>
            <a:pPr lvl="1" eaLnBrk="1" hangingPunct="1"/>
            <a:endParaRPr lang="en-US" sz="2400" dirty="0" smtClean="0">
              <a:latin typeface="Times New Roman"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Footer Placeholder 3"/>
          <p:cNvSpPr>
            <a:spLocks noGrp="1"/>
          </p:cNvSpPr>
          <p:nvPr>
            <p:ph type="ftr" sz="quarter" idx="10"/>
          </p:nvPr>
        </p:nvSpPr>
        <p:spPr>
          <a:noFill/>
        </p:spPr>
        <p:txBody>
          <a:bodyPr/>
          <a:lstStyle/>
          <a:p>
            <a:r>
              <a:rPr lang="en-US" smtClean="0"/>
              <a:t>© 2012 Pearson Prentice Hall. All rights reserved.</a:t>
            </a:r>
          </a:p>
        </p:txBody>
      </p:sp>
      <p:sp>
        <p:nvSpPr>
          <p:cNvPr id="18435" name="Slide Number Placeholder 4"/>
          <p:cNvSpPr>
            <a:spLocks noGrp="1"/>
          </p:cNvSpPr>
          <p:nvPr>
            <p:ph type="sldNum" sz="quarter" idx="11"/>
          </p:nvPr>
        </p:nvSpPr>
        <p:spPr>
          <a:noFill/>
        </p:spPr>
        <p:txBody>
          <a:bodyPr/>
          <a:lstStyle/>
          <a:p>
            <a:r>
              <a:rPr lang="en-US" smtClean="0"/>
              <a:t>2-</a:t>
            </a:r>
            <a:fld id="{8386CB59-C3B9-4328-AE37-AFF91BECC19C}" type="slidenum">
              <a:rPr lang="en-US" smtClean="0"/>
              <a:pPr/>
              <a:t>13</a:t>
            </a:fld>
            <a:endParaRPr lang="en-US" smtClean="0"/>
          </a:p>
        </p:txBody>
      </p:sp>
      <p:sp>
        <p:nvSpPr>
          <p:cNvPr id="18436" name="Rectangle 2"/>
          <p:cNvSpPr>
            <a:spLocks noGrp="1" noChangeArrowheads="1"/>
          </p:cNvSpPr>
          <p:nvPr>
            <p:ph type="title"/>
          </p:nvPr>
        </p:nvSpPr>
        <p:spPr>
          <a:xfrm>
            <a:off x="152400" y="120650"/>
            <a:ext cx="7162800" cy="1190625"/>
          </a:xfrm>
        </p:spPr>
        <p:txBody>
          <a:bodyPr/>
          <a:lstStyle/>
          <a:p>
            <a:pPr eaLnBrk="1" hangingPunct="1"/>
            <a:r>
              <a:rPr lang="en-US" smtClean="0">
                <a:solidFill>
                  <a:srgbClr val="000000"/>
                </a:solidFill>
              </a:rPr>
              <a:t>Broker Markets and </a:t>
            </a:r>
            <a:br>
              <a:rPr lang="en-US" smtClean="0">
                <a:solidFill>
                  <a:srgbClr val="000000"/>
                </a:solidFill>
              </a:rPr>
            </a:br>
            <a:r>
              <a:rPr lang="en-US" smtClean="0">
                <a:solidFill>
                  <a:srgbClr val="000000"/>
                </a:solidFill>
              </a:rPr>
              <a:t>Dealer Markets</a:t>
            </a:r>
          </a:p>
        </p:txBody>
      </p:sp>
      <p:sp>
        <p:nvSpPr>
          <p:cNvPr id="18437" name="Rectangle 3"/>
          <p:cNvSpPr>
            <a:spLocks noGrp="1" noChangeArrowheads="1"/>
          </p:cNvSpPr>
          <p:nvPr>
            <p:ph type="body" idx="1"/>
          </p:nvPr>
        </p:nvSpPr>
        <p:spPr/>
        <p:txBody>
          <a:bodyPr/>
          <a:lstStyle/>
          <a:p>
            <a:pPr eaLnBrk="1" hangingPunct="1"/>
            <a:r>
              <a:rPr lang="en-US" sz="2800" b="1" dirty="0" smtClean="0">
                <a:solidFill>
                  <a:srgbClr val="000000"/>
                </a:solidFill>
                <a:latin typeface="Times New Roman" charset="0"/>
              </a:rPr>
              <a:t>Broker markets </a:t>
            </a:r>
            <a:r>
              <a:rPr lang="en-US" sz="2800" dirty="0" smtClean="0">
                <a:solidFill>
                  <a:srgbClr val="000000"/>
                </a:solidFill>
                <a:latin typeface="Times New Roman" charset="0"/>
              </a:rPr>
              <a:t>are securities exchanges on which the two sides of a transaction, the buyer and seller, are brought together to trade securities.</a:t>
            </a:r>
          </a:p>
          <a:p>
            <a:pPr lvl="1" eaLnBrk="1" hangingPunct="1"/>
            <a:r>
              <a:rPr lang="en-US" sz="2400" dirty="0" smtClean="0">
                <a:solidFill>
                  <a:srgbClr val="000000"/>
                </a:solidFill>
                <a:latin typeface="Times New Roman" charset="0"/>
              </a:rPr>
              <a:t>Trading takes place on centralized trading floors.</a:t>
            </a:r>
          </a:p>
          <a:p>
            <a:pPr lvl="1" eaLnBrk="1" hangingPunct="1"/>
            <a:r>
              <a:rPr lang="en-US" sz="2400" dirty="0" smtClean="0">
                <a:solidFill>
                  <a:srgbClr val="000000"/>
                </a:solidFill>
                <a:latin typeface="Times New Roman" charset="0"/>
              </a:rPr>
              <a:t>Examples include: </a:t>
            </a:r>
            <a:r>
              <a:rPr lang="en-US" sz="2400" dirty="0" smtClean="0">
                <a:solidFill>
                  <a:srgbClr val="000000"/>
                </a:solidFill>
                <a:latin typeface="Times New Roman" charset="0"/>
              </a:rPr>
              <a:t>NYSE, </a:t>
            </a:r>
            <a:r>
              <a:rPr lang="en-US" sz="2400" dirty="0" smtClean="0">
                <a:solidFill>
                  <a:srgbClr val="000000"/>
                </a:solidFill>
                <a:latin typeface="Times New Roman" charset="0"/>
              </a:rPr>
              <a:t>American Stock Exchange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Footer Placeholder 3"/>
          <p:cNvSpPr>
            <a:spLocks noGrp="1"/>
          </p:cNvSpPr>
          <p:nvPr>
            <p:ph type="ftr" sz="quarter" idx="10"/>
          </p:nvPr>
        </p:nvSpPr>
        <p:spPr>
          <a:noFill/>
        </p:spPr>
        <p:txBody>
          <a:bodyPr/>
          <a:lstStyle/>
          <a:p>
            <a:r>
              <a:rPr lang="en-US" smtClean="0"/>
              <a:t>© 2012 Pearson Prentice Hall. All rights reserved.</a:t>
            </a:r>
          </a:p>
        </p:txBody>
      </p:sp>
      <p:sp>
        <p:nvSpPr>
          <p:cNvPr id="19459" name="Slide Number Placeholder 4"/>
          <p:cNvSpPr>
            <a:spLocks noGrp="1"/>
          </p:cNvSpPr>
          <p:nvPr>
            <p:ph type="sldNum" sz="quarter" idx="11"/>
          </p:nvPr>
        </p:nvSpPr>
        <p:spPr>
          <a:noFill/>
        </p:spPr>
        <p:txBody>
          <a:bodyPr/>
          <a:lstStyle/>
          <a:p>
            <a:r>
              <a:rPr lang="en-US" smtClean="0"/>
              <a:t>2-</a:t>
            </a:r>
            <a:fld id="{742A5EF8-F1C3-4661-88B3-4070908FC84B}" type="slidenum">
              <a:rPr lang="en-US" smtClean="0"/>
              <a:pPr/>
              <a:t>14</a:t>
            </a:fld>
            <a:endParaRPr lang="en-US" smtClean="0"/>
          </a:p>
        </p:txBody>
      </p:sp>
      <p:sp>
        <p:nvSpPr>
          <p:cNvPr id="19460" name="Rectangle 2"/>
          <p:cNvSpPr>
            <a:spLocks noGrp="1" noChangeArrowheads="1"/>
          </p:cNvSpPr>
          <p:nvPr>
            <p:ph type="title"/>
          </p:nvPr>
        </p:nvSpPr>
        <p:spPr>
          <a:xfrm>
            <a:off x="152400" y="120650"/>
            <a:ext cx="7162800" cy="1190625"/>
          </a:xfrm>
        </p:spPr>
        <p:txBody>
          <a:bodyPr/>
          <a:lstStyle/>
          <a:p>
            <a:pPr eaLnBrk="1" hangingPunct="1"/>
            <a:r>
              <a:rPr lang="en-US" smtClean="0">
                <a:solidFill>
                  <a:srgbClr val="000000"/>
                </a:solidFill>
              </a:rPr>
              <a:t>Broker Markets and </a:t>
            </a:r>
            <a:br>
              <a:rPr lang="en-US" smtClean="0">
                <a:solidFill>
                  <a:srgbClr val="000000"/>
                </a:solidFill>
              </a:rPr>
            </a:br>
            <a:r>
              <a:rPr lang="en-US" smtClean="0">
                <a:solidFill>
                  <a:srgbClr val="000000"/>
                </a:solidFill>
              </a:rPr>
              <a:t>Dealer Markets (cont.)</a:t>
            </a:r>
          </a:p>
        </p:txBody>
      </p:sp>
      <p:sp>
        <p:nvSpPr>
          <p:cNvPr id="19461" name="Rectangle 3"/>
          <p:cNvSpPr>
            <a:spLocks noGrp="1" noChangeArrowheads="1"/>
          </p:cNvSpPr>
          <p:nvPr>
            <p:ph type="body" idx="1"/>
          </p:nvPr>
        </p:nvSpPr>
        <p:spPr/>
        <p:txBody>
          <a:bodyPr/>
          <a:lstStyle/>
          <a:p>
            <a:pPr marL="0" indent="0" eaLnBrk="1" hangingPunct="1"/>
            <a:r>
              <a:rPr lang="en-US" sz="2800" b="1" smtClean="0">
                <a:solidFill>
                  <a:srgbClr val="000000"/>
                </a:solidFill>
                <a:latin typeface="Times New Roman" charset="0"/>
              </a:rPr>
              <a:t>Dealer markets </a:t>
            </a:r>
            <a:r>
              <a:rPr lang="en-US" sz="2800" smtClean="0">
                <a:solidFill>
                  <a:srgbClr val="000000"/>
                </a:solidFill>
                <a:latin typeface="Times New Roman" charset="0"/>
              </a:rPr>
              <a:t>are markets in which the buyer and seller are not brought together directly but instead have their orders executed by securities dealers that </a:t>
            </a:r>
            <a:r>
              <a:rPr lang="en-US" sz="2800" smtClean="0">
                <a:solidFill>
                  <a:srgbClr val="000000"/>
                </a:solidFill>
              </a:rPr>
              <a:t>“</a:t>
            </a:r>
            <a:r>
              <a:rPr lang="en-US" sz="2800" smtClean="0">
                <a:solidFill>
                  <a:srgbClr val="000000"/>
                </a:solidFill>
                <a:latin typeface="Times New Roman" charset="0"/>
              </a:rPr>
              <a:t>make markets</a:t>
            </a:r>
            <a:r>
              <a:rPr lang="en-US" sz="2800" smtClean="0">
                <a:solidFill>
                  <a:srgbClr val="000000"/>
                </a:solidFill>
              </a:rPr>
              <a:t>”</a:t>
            </a:r>
            <a:r>
              <a:rPr lang="en-US" sz="2800" smtClean="0">
                <a:solidFill>
                  <a:srgbClr val="000000"/>
                </a:solidFill>
                <a:latin typeface="Times New Roman" charset="0"/>
              </a:rPr>
              <a:t> in the given security.</a:t>
            </a:r>
          </a:p>
          <a:p>
            <a:pPr lvl="1" eaLnBrk="1" hangingPunct="1"/>
            <a:r>
              <a:rPr lang="en-US" sz="2400" smtClean="0">
                <a:solidFill>
                  <a:srgbClr val="000000"/>
                </a:solidFill>
                <a:latin typeface="Times New Roman" charset="0"/>
              </a:rPr>
              <a:t>The </a:t>
            </a:r>
            <a:r>
              <a:rPr lang="en-US" sz="2400" i="1" smtClean="0">
                <a:solidFill>
                  <a:srgbClr val="000000"/>
                </a:solidFill>
                <a:latin typeface="Times New Roman" charset="0"/>
              </a:rPr>
              <a:t>dealer market</a:t>
            </a:r>
            <a:r>
              <a:rPr lang="en-US" sz="2400" smtClean="0">
                <a:solidFill>
                  <a:srgbClr val="000000"/>
                </a:solidFill>
                <a:latin typeface="Times New Roman" charset="0"/>
              </a:rPr>
              <a:t> has no centralized trading floors. Instead, it is made up of a large number of </a:t>
            </a:r>
            <a:r>
              <a:rPr lang="en-US" sz="2400" i="1" smtClean="0">
                <a:solidFill>
                  <a:srgbClr val="000000"/>
                </a:solidFill>
                <a:latin typeface="Times New Roman" charset="0"/>
              </a:rPr>
              <a:t>market makers</a:t>
            </a:r>
            <a:r>
              <a:rPr lang="en-US" sz="2400" smtClean="0">
                <a:solidFill>
                  <a:srgbClr val="000000"/>
                </a:solidFill>
                <a:latin typeface="Times New Roman" charset="0"/>
              </a:rPr>
              <a:t> who are linked together via a mass-telecommunications network.</a:t>
            </a:r>
          </a:p>
          <a:p>
            <a:pPr lvl="1" eaLnBrk="1" hangingPunct="1"/>
            <a:r>
              <a:rPr lang="en-US" sz="2400" smtClean="0">
                <a:solidFill>
                  <a:srgbClr val="000000"/>
                </a:solidFill>
                <a:latin typeface="Times New Roman" charset="0"/>
              </a:rPr>
              <a:t>The Nasdaq market is one example</a:t>
            </a:r>
          </a:p>
          <a:p>
            <a:pPr marL="0" indent="0" eaLnBrk="1" hangingPunct="1"/>
            <a:r>
              <a:rPr lang="en-US" sz="2800" smtClean="0">
                <a:latin typeface="Times New Roman" charset="0"/>
              </a:rPr>
              <a:t>As compensation for executing orders, market makers make money on the spread (bid price </a:t>
            </a:r>
            <a:r>
              <a:rPr lang="en-US" sz="2800" smtClean="0"/>
              <a:t>–</a:t>
            </a:r>
            <a:r>
              <a:rPr lang="en-US" sz="2800" smtClean="0">
                <a:latin typeface="Times New Roman" charset="0"/>
              </a:rPr>
              <a:t> ask price).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Footer Placeholder 3"/>
          <p:cNvSpPr>
            <a:spLocks noGrp="1"/>
          </p:cNvSpPr>
          <p:nvPr>
            <p:ph type="ftr" sz="quarter" idx="10"/>
          </p:nvPr>
        </p:nvSpPr>
        <p:spPr>
          <a:noFill/>
        </p:spPr>
        <p:txBody>
          <a:bodyPr/>
          <a:lstStyle/>
          <a:p>
            <a:r>
              <a:rPr lang="en-US" smtClean="0"/>
              <a:t>© 2012 Pearson Prentice Hall. All rights reserved.</a:t>
            </a:r>
          </a:p>
        </p:txBody>
      </p:sp>
      <p:sp>
        <p:nvSpPr>
          <p:cNvPr id="20483" name="Slide Number Placeholder 4"/>
          <p:cNvSpPr>
            <a:spLocks noGrp="1"/>
          </p:cNvSpPr>
          <p:nvPr>
            <p:ph type="sldNum" sz="quarter" idx="11"/>
          </p:nvPr>
        </p:nvSpPr>
        <p:spPr>
          <a:noFill/>
        </p:spPr>
        <p:txBody>
          <a:bodyPr/>
          <a:lstStyle/>
          <a:p>
            <a:r>
              <a:rPr lang="en-US" smtClean="0"/>
              <a:t>2-</a:t>
            </a:r>
            <a:fld id="{3893F899-66DC-4AD8-AD56-41582BFE5C9D}" type="slidenum">
              <a:rPr lang="en-US" smtClean="0"/>
              <a:pPr/>
              <a:t>15</a:t>
            </a:fld>
            <a:endParaRPr lang="en-US" smtClean="0"/>
          </a:p>
        </p:txBody>
      </p:sp>
      <p:sp>
        <p:nvSpPr>
          <p:cNvPr id="20484" name="Rectangle 2"/>
          <p:cNvSpPr>
            <a:spLocks noGrp="1" noChangeArrowheads="1"/>
          </p:cNvSpPr>
          <p:nvPr>
            <p:ph type="title"/>
          </p:nvPr>
        </p:nvSpPr>
        <p:spPr/>
        <p:txBody>
          <a:bodyPr/>
          <a:lstStyle/>
          <a:p>
            <a:pPr eaLnBrk="1" hangingPunct="1"/>
            <a:r>
              <a:rPr lang="en-US" smtClean="0">
                <a:solidFill>
                  <a:srgbClr val="000000"/>
                </a:solidFill>
              </a:rPr>
              <a:t>Matter of Fact</a:t>
            </a:r>
          </a:p>
        </p:txBody>
      </p:sp>
      <p:sp>
        <p:nvSpPr>
          <p:cNvPr id="20485" name="Rectangle 3"/>
          <p:cNvSpPr>
            <a:spLocks noGrp="1" noChangeArrowheads="1"/>
          </p:cNvSpPr>
          <p:nvPr>
            <p:ph type="body" idx="1"/>
          </p:nvPr>
        </p:nvSpPr>
        <p:spPr/>
        <p:txBody>
          <a:bodyPr/>
          <a:lstStyle/>
          <a:p>
            <a:pPr eaLnBrk="1" hangingPunct="1"/>
            <a:r>
              <a:rPr lang="en-US" sz="2800" dirty="0" smtClean="0">
                <a:solidFill>
                  <a:srgbClr val="000000"/>
                </a:solidFill>
                <a:latin typeface="Times New Roman" charset="0"/>
              </a:rPr>
              <a:t>NYSE Euronext is the World</a:t>
            </a:r>
            <a:r>
              <a:rPr lang="en-US" sz="2800" dirty="0" smtClean="0">
                <a:solidFill>
                  <a:srgbClr val="000000"/>
                </a:solidFill>
              </a:rPr>
              <a:t>’</a:t>
            </a:r>
            <a:r>
              <a:rPr lang="en-US" sz="2800" dirty="0" smtClean="0">
                <a:solidFill>
                  <a:srgbClr val="000000"/>
                </a:solidFill>
                <a:latin typeface="Times New Roman" charset="0"/>
              </a:rPr>
              <a:t>s Largest Stock Exchange</a:t>
            </a:r>
          </a:p>
          <a:p>
            <a:pPr lvl="1" eaLnBrk="1" hangingPunct="1"/>
            <a:r>
              <a:rPr lang="en-US" sz="2400" dirty="0" smtClean="0">
                <a:solidFill>
                  <a:srgbClr val="000000"/>
                </a:solidFill>
                <a:latin typeface="Times New Roman" charset="0"/>
              </a:rPr>
              <a:t>NYSE </a:t>
            </a:r>
            <a:r>
              <a:rPr lang="en-US" sz="2400" dirty="0" smtClean="0">
                <a:solidFill>
                  <a:srgbClr val="000000"/>
                </a:solidFill>
                <a:latin typeface="Times New Roman" charset="0"/>
              </a:rPr>
              <a:t>is the largest stock market in the world, as measured by the total market value of securities listed on that market.</a:t>
            </a:r>
          </a:p>
          <a:p>
            <a:pPr lvl="1" eaLnBrk="1" hangingPunct="1"/>
            <a:r>
              <a:rPr lang="en-US" sz="2400" dirty="0" smtClean="0">
                <a:solidFill>
                  <a:srgbClr val="000000"/>
                </a:solidFill>
                <a:latin typeface="Times New Roman" charset="0"/>
              </a:rPr>
              <a:t>NYSE </a:t>
            </a:r>
            <a:r>
              <a:rPr lang="en-US" sz="2400" dirty="0" smtClean="0">
                <a:solidFill>
                  <a:srgbClr val="000000"/>
                </a:solidFill>
                <a:latin typeface="Times New Roman" charset="0"/>
              </a:rPr>
              <a:t>has </a:t>
            </a:r>
            <a:r>
              <a:rPr lang="en-US" sz="2400" dirty="0" smtClean="0">
                <a:solidFill>
                  <a:srgbClr val="000000"/>
                </a:solidFill>
                <a:latin typeface="Times New Roman" charset="0"/>
              </a:rPr>
              <a:t>listed securities worth more than $</a:t>
            </a:r>
            <a:r>
              <a:rPr lang="en-US" sz="2400" dirty="0" smtClean="0">
                <a:solidFill>
                  <a:srgbClr val="000000"/>
                </a:solidFill>
                <a:latin typeface="Times New Roman" charset="0"/>
              </a:rPr>
              <a:t>16 trillion.</a:t>
            </a:r>
            <a:endParaRPr lang="en-US" sz="2400" dirty="0" smtClean="0">
              <a:solidFill>
                <a:srgbClr val="000000"/>
              </a:solidFill>
              <a:latin typeface="Times New Roman" charset="0"/>
            </a:endParaRPr>
          </a:p>
          <a:p>
            <a:pPr lvl="1" eaLnBrk="1" hangingPunct="1"/>
            <a:r>
              <a:rPr lang="en-US" sz="2400" dirty="0" smtClean="0">
                <a:solidFill>
                  <a:srgbClr val="000000"/>
                </a:solidFill>
                <a:latin typeface="Times New Roman" charset="0"/>
              </a:rPr>
              <a:t>Third</a:t>
            </a:r>
            <a:r>
              <a:rPr lang="en-US" sz="2400" dirty="0" smtClean="0">
                <a:solidFill>
                  <a:srgbClr val="000000"/>
                </a:solidFill>
                <a:latin typeface="Times New Roman" charset="0"/>
              </a:rPr>
              <a:t> </a:t>
            </a:r>
            <a:r>
              <a:rPr lang="en-US" sz="2400" dirty="0" smtClean="0">
                <a:solidFill>
                  <a:srgbClr val="000000"/>
                </a:solidFill>
                <a:latin typeface="Times New Roman" charset="0"/>
              </a:rPr>
              <a:t>largest is the London Stock Exchange with securities valued at </a:t>
            </a:r>
            <a:r>
              <a:rPr lang="en-US" sz="2400" dirty="0" smtClean="0"/>
              <a:t>£</a:t>
            </a:r>
            <a:r>
              <a:rPr lang="en-US" sz="2400" dirty="0" smtClean="0">
                <a:solidFill>
                  <a:srgbClr val="000000"/>
                </a:solidFill>
                <a:latin typeface="Times New Roman" charset="0"/>
              </a:rPr>
              <a:t>4.5</a:t>
            </a:r>
            <a:r>
              <a:rPr lang="en-US" sz="2400" dirty="0" smtClean="0">
                <a:solidFill>
                  <a:srgbClr val="000000"/>
                </a:solidFill>
                <a:latin typeface="Times New Roman" charset="0"/>
              </a:rPr>
              <a:t> </a:t>
            </a:r>
            <a:r>
              <a:rPr lang="en-US" sz="2400" dirty="0" smtClean="0">
                <a:solidFill>
                  <a:srgbClr val="000000"/>
                </a:solidFill>
                <a:latin typeface="Times New Roman" charset="0"/>
              </a:rPr>
              <a:t>trillion, which is equivalent to </a:t>
            </a:r>
            <a:r>
              <a:rPr lang="en-US" sz="2400" dirty="0" smtClean="0">
                <a:solidFill>
                  <a:srgbClr val="000000"/>
                </a:solidFill>
                <a:latin typeface="Times New Roman" charset="0"/>
              </a:rPr>
              <a:t>$</a:t>
            </a:r>
            <a:r>
              <a:rPr lang="en-US" sz="2400" dirty="0" smtClean="0">
                <a:solidFill>
                  <a:srgbClr val="000000"/>
                </a:solidFill>
                <a:latin typeface="Times New Roman" charset="0"/>
              </a:rPr>
              <a:t>6.06</a:t>
            </a:r>
            <a:r>
              <a:rPr lang="en-US" sz="2400" dirty="0" smtClean="0">
                <a:solidFill>
                  <a:srgbClr val="000000"/>
                </a:solidFill>
                <a:latin typeface="Times New Roman" charset="0"/>
              </a:rPr>
              <a:t> trillion.</a:t>
            </a:r>
            <a:endParaRPr lang="en-US" sz="2400" dirty="0" smtClean="0">
              <a:solidFill>
                <a:srgbClr val="000000"/>
              </a:solidFill>
              <a:latin typeface="Times New Roman"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Footer Placeholder 3"/>
          <p:cNvSpPr>
            <a:spLocks noGrp="1"/>
          </p:cNvSpPr>
          <p:nvPr>
            <p:ph type="ftr" sz="quarter" idx="10"/>
          </p:nvPr>
        </p:nvSpPr>
        <p:spPr>
          <a:noFill/>
        </p:spPr>
        <p:txBody>
          <a:bodyPr/>
          <a:lstStyle/>
          <a:p>
            <a:r>
              <a:rPr lang="en-US" smtClean="0"/>
              <a:t>© 2012 Pearson Prentice Hall. All rights reserved.</a:t>
            </a:r>
          </a:p>
        </p:txBody>
      </p:sp>
      <p:sp>
        <p:nvSpPr>
          <p:cNvPr id="21507" name="Slide Number Placeholder 4"/>
          <p:cNvSpPr>
            <a:spLocks noGrp="1"/>
          </p:cNvSpPr>
          <p:nvPr>
            <p:ph type="sldNum" sz="quarter" idx="11"/>
          </p:nvPr>
        </p:nvSpPr>
        <p:spPr>
          <a:noFill/>
        </p:spPr>
        <p:txBody>
          <a:bodyPr/>
          <a:lstStyle/>
          <a:p>
            <a:r>
              <a:rPr lang="en-US" smtClean="0"/>
              <a:t>2-</a:t>
            </a:r>
            <a:fld id="{3AF9CF73-2657-488C-A15D-DDC280CD06A1}" type="slidenum">
              <a:rPr lang="en-US" smtClean="0"/>
              <a:pPr/>
              <a:t>16</a:t>
            </a:fld>
            <a:endParaRPr lang="en-US" smtClean="0"/>
          </a:p>
        </p:txBody>
      </p:sp>
      <p:sp>
        <p:nvSpPr>
          <p:cNvPr id="21508" name="Rectangle 2"/>
          <p:cNvSpPr>
            <a:spLocks noGrp="1" noChangeArrowheads="1"/>
          </p:cNvSpPr>
          <p:nvPr>
            <p:ph type="title"/>
          </p:nvPr>
        </p:nvSpPr>
        <p:spPr/>
        <p:txBody>
          <a:bodyPr/>
          <a:lstStyle/>
          <a:p>
            <a:pPr eaLnBrk="1" hangingPunct="1"/>
            <a:r>
              <a:rPr lang="en-US" smtClean="0">
                <a:solidFill>
                  <a:srgbClr val="000000"/>
                </a:solidFill>
              </a:rPr>
              <a:t>International Capital Markets</a:t>
            </a:r>
          </a:p>
        </p:txBody>
      </p:sp>
      <p:sp>
        <p:nvSpPr>
          <p:cNvPr id="21509" name="Rectangle 3"/>
          <p:cNvSpPr>
            <a:spLocks noGrp="1" noChangeArrowheads="1"/>
          </p:cNvSpPr>
          <p:nvPr>
            <p:ph type="body" idx="1"/>
          </p:nvPr>
        </p:nvSpPr>
        <p:spPr/>
        <p:txBody>
          <a:bodyPr/>
          <a:lstStyle/>
          <a:p>
            <a:pPr eaLnBrk="1" hangingPunct="1">
              <a:lnSpc>
                <a:spcPct val="90000"/>
              </a:lnSpc>
              <a:buFontTx/>
              <a:buChar char="•"/>
            </a:pPr>
            <a:r>
              <a:rPr lang="en-US" sz="2800" smtClean="0">
                <a:solidFill>
                  <a:srgbClr val="000000"/>
                </a:solidFill>
                <a:latin typeface="Times New Roman" charset="0"/>
              </a:rPr>
              <a:t>In the </a:t>
            </a:r>
            <a:r>
              <a:rPr lang="en-US" sz="2800" b="1" smtClean="0">
                <a:solidFill>
                  <a:srgbClr val="000000"/>
                </a:solidFill>
                <a:latin typeface="Times New Roman" charset="0"/>
              </a:rPr>
              <a:t>Eurobond market</a:t>
            </a:r>
            <a:r>
              <a:rPr lang="en-US" sz="2800" smtClean="0">
                <a:solidFill>
                  <a:srgbClr val="000000"/>
                </a:solidFill>
                <a:latin typeface="Times New Roman" charset="0"/>
              </a:rPr>
              <a:t>, corporations and governments typically issue bonds denominated in dollars and sell them to investors located outside the United States.</a:t>
            </a:r>
          </a:p>
          <a:p>
            <a:pPr eaLnBrk="1" hangingPunct="1">
              <a:lnSpc>
                <a:spcPct val="90000"/>
              </a:lnSpc>
              <a:buFontTx/>
              <a:buChar char="•"/>
            </a:pPr>
            <a:r>
              <a:rPr lang="en-US" sz="2800" smtClean="0">
                <a:solidFill>
                  <a:srgbClr val="000000"/>
                </a:solidFill>
                <a:latin typeface="Times New Roman" charset="0"/>
              </a:rPr>
              <a:t>The </a:t>
            </a:r>
            <a:r>
              <a:rPr lang="en-US" sz="2800" b="1" smtClean="0">
                <a:solidFill>
                  <a:srgbClr val="000000"/>
                </a:solidFill>
                <a:latin typeface="Times New Roman" charset="0"/>
              </a:rPr>
              <a:t>foreign bond market</a:t>
            </a:r>
            <a:r>
              <a:rPr lang="en-US" sz="2800" smtClean="0">
                <a:solidFill>
                  <a:srgbClr val="000000"/>
                </a:solidFill>
                <a:latin typeface="Times New Roman" charset="0"/>
              </a:rPr>
              <a:t> is a market for bonds issued by a foreign corporation or government that is denominated in the investor</a:t>
            </a:r>
            <a:r>
              <a:rPr lang="en-US" sz="2800" smtClean="0">
                <a:solidFill>
                  <a:srgbClr val="000000"/>
                </a:solidFill>
              </a:rPr>
              <a:t>’</a:t>
            </a:r>
            <a:r>
              <a:rPr lang="en-US" sz="2800" smtClean="0">
                <a:solidFill>
                  <a:srgbClr val="000000"/>
                </a:solidFill>
                <a:latin typeface="Times New Roman" charset="0"/>
              </a:rPr>
              <a:t>s home currency and sold in the investor</a:t>
            </a:r>
            <a:r>
              <a:rPr lang="en-US" sz="2800" smtClean="0">
                <a:solidFill>
                  <a:srgbClr val="000000"/>
                </a:solidFill>
              </a:rPr>
              <a:t>’</a:t>
            </a:r>
            <a:r>
              <a:rPr lang="en-US" sz="2800" smtClean="0">
                <a:solidFill>
                  <a:srgbClr val="000000"/>
                </a:solidFill>
                <a:latin typeface="Times New Roman" charset="0"/>
              </a:rPr>
              <a:t>s home market.</a:t>
            </a:r>
          </a:p>
          <a:p>
            <a:pPr eaLnBrk="1" hangingPunct="1">
              <a:lnSpc>
                <a:spcPct val="90000"/>
              </a:lnSpc>
              <a:buFontTx/>
              <a:buChar char="•"/>
            </a:pPr>
            <a:r>
              <a:rPr lang="en-US" sz="2800" smtClean="0">
                <a:solidFill>
                  <a:srgbClr val="000000"/>
                </a:solidFill>
                <a:latin typeface="Times New Roman" charset="0"/>
              </a:rPr>
              <a:t>The </a:t>
            </a:r>
            <a:r>
              <a:rPr lang="en-US" sz="2800" b="1" smtClean="0">
                <a:solidFill>
                  <a:srgbClr val="000000"/>
                </a:solidFill>
                <a:latin typeface="Times New Roman" charset="0"/>
              </a:rPr>
              <a:t>international equity market</a:t>
            </a:r>
            <a:r>
              <a:rPr lang="en-US" sz="2800" smtClean="0">
                <a:solidFill>
                  <a:srgbClr val="000000"/>
                </a:solidFill>
                <a:latin typeface="Times New Roman" charset="0"/>
              </a:rPr>
              <a:t> allows corporations to sell blocks of shares to investors in a number of different countries simultaneously.</a:t>
            </a:r>
          </a:p>
          <a:p>
            <a:pPr eaLnBrk="1" hangingPunct="1">
              <a:lnSpc>
                <a:spcPct val="90000"/>
              </a:lnSpc>
            </a:pPr>
            <a:endParaRPr lang="en-US" sz="2800" smtClean="0">
              <a:latin typeface="Times New Roman"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Footer Placeholder 3"/>
          <p:cNvSpPr>
            <a:spLocks noGrp="1"/>
          </p:cNvSpPr>
          <p:nvPr>
            <p:ph type="ftr" sz="quarter" idx="10"/>
          </p:nvPr>
        </p:nvSpPr>
        <p:spPr>
          <a:noFill/>
        </p:spPr>
        <p:txBody>
          <a:bodyPr/>
          <a:lstStyle/>
          <a:p>
            <a:r>
              <a:rPr lang="en-US" smtClean="0"/>
              <a:t>© 2012 Pearson Prentice Hall. All rights reserved.</a:t>
            </a:r>
          </a:p>
        </p:txBody>
      </p:sp>
      <p:sp>
        <p:nvSpPr>
          <p:cNvPr id="22531" name="Slide Number Placeholder 4"/>
          <p:cNvSpPr>
            <a:spLocks noGrp="1"/>
          </p:cNvSpPr>
          <p:nvPr>
            <p:ph type="sldNum" sz="quarter" idx="11"/>
          </p:nvPr>
        </p:nvSpPr>
        <p:spPr>
          <a:noFill/>
        </p:spPr>
        <p:txBody>
          <a:bodyPr/>
          <a:lstStyle/>
          <a:p>
            <a:r>
              <a:rPr lang="en-US" smtClean="0"/>
              <a:t>2-</a:t>
            </a:r>
            <a:fld id="{AFCEAB3A-7BEF-459F-A058-8409D27460DF}" type="slidenum">
              <a:rPr lang="en-US" smtClean="0"/>
              <a:pPr/>
              <a:t>17</a:t>
            </a:fld>
            <a:endParaRPr lang="en-US" smtClean="0"/>
          </a:p>
        </p:txBody>
      </p:sp>
      <p:sp>
        <p:nvSpPr>
          <p:cNvPr id="22532" name="Rectangle 2"/>
          <p:cNvSpPr>
            <a:spLocks noGrp="1" noChangeArrowheads="1"/>
          </p:cNvSpPr>
          <p:nvPr>
            <p:ph type="title"/>
          </p:nvPr>
        </p:nvSpPr>
        <p:spPr/>
        <p:txBody>
          <a:bodyPr/>
          <a:lstStyle/>
          <a:p>
            <a:pPr eaLnBrk="1" hangingPunct="1"/>
            <a:r>
              <a:rPr lang="en-US" smtClean="0">
                <a:solidFill>
                  <a:srgbClr val="000000"/>
                </a:solidFill>
              </a:rPr>
              <a:t>The Role of Capital Markets</a:t>
            </a:r>
          </a:p>
        </p:txBody>
      </p:sp>
      <p:sp>
        <p:nvSpPr>
          <p:cNvPr id="22533" name="Rectangle 3"/>
          <p:cNvSpPr>
            <a:spLocks noGrp="1" noChangeArrowheads="1"/>
          </p:cNvSpPr>
          <p:nvPr>
            <p:ph type="body" idx="1"/>
          </p:nvPr>
        </p:nvSpPr>
        <p:spPr/>
        <p:txBody>
          <a:bodyPr/>
          <a:lstStyle/>
          <a:p>
            <a:pPr eaLnBrk="1" hangingPunct="1">
              <a:spcBef>
                <a:spcPts val="400"/>
              </a:spcBef>
              <a:spcAft>
                <a:spcPts val="400"/>
              </a:spcAft>
              <a:buFontTx/>
              <a:buChar char="•"/>
            </a:pPr>
            <a:r>
              <a:rPr lang="en-US" sz="2400" smtClean="0">
                <a:solidFill>
                  <a:srgbClr val="000000"/>
                </a:solidFill>
                <a:latin typeface="Times New Roman" charset="0"/>
              </a:rPr>
              <a:t>From a firm</a:t>
            </a:r>
            <a:r>
              <a:rPr lang="en-US" sz="2400" smtClean="0">
                <a:solidFill>
                  <a:srgbClr val="000000"/>
                </a:solidFill>
              </a:rPr>
              <a:t>’</a:t>
            </a:r>
            <a:r>
              <a:rPr lang="en-US" sz="2400" smtClean="0">
                <a:solidFill>
                  <a:srgbClr val="000000"/>
                </a:solidFill>
                <a:latin typeface="Times New Roman" charset="0"/>
              </a:rPr>
              <a:t>s perspective, the role of capital markets is to be a liquid market where firms can interact with investors in order to obtain valuable external financing resources. </a:t>
            </a:r>
          </a:p>
          <a:p>
            <a:pPr eaLnBrk="1" hangingPunct="1">
              <a:spcBef>
                <a:spcPts val="400"/>
              </a:spcBef>
              <a:spcAft>
                <a:spcPts val="400"/>
              </a:spcAft>
              <a:buFontTx/>
              <a:buChar char="•"/>
            </a:pPr>
            <a:r>
              <a:rPr lang="en-US" sz="2400" smtClean="0">
                <a:solidFill>
                  <a:srgbClr val="000000"/>
                </a:solidFill>
                <a:latin typeface="Times New Roman" charset="0"/>
              </a:rPr>
              <a:t>From investors</a:t>
            </a:r>
            <a:r>
              <a:rPr lang="en-US" sz="2400" smtClean="0">
                <a:solidFill>
                  <a:srgbClr val="000000"/>
                </a:solidFill>
              </a:rPr>
              <a:t>’</a:t>
            </a:r>
            <a:r>
              <a:rPr lang="en-US" sz="2400" smtClean="0">
                <a:solidFill>
                  <a:srgbClr val="000000"/>
                </a:solidFill>
                <a:latin typeface="Times New Roman" charset="0"/>
              </a:rPr>
              <a:t> perspectives, the role of capital markets is to be an efficient market that allocates funds to their most productive uses. </a:t>
            </a:r>
          </a:p>
          <a:p>
            <a:pPr eaLnBrk="1" hangingPunct="1">
              <a:spcBef>
                <a:spcPts val="400"/>
              </a:spcBef>
              <a:spcAft>
                <a:spcPts val="400"/>
              </a:spcAft>
              <a:buFontTx/>
              <a:buChar char="•"/>
            </a:pPr>
            <a:r>
              <a:rPr lang="en-US" sz="2400" smtClean="0">
                <a:solidFill>
                  <a:srgbClr val="000000"/>
                </a:solidFill>
                <a:latin typeface="Times New Roman" charset="0"/>
              </a:rPr>
              <a:t>An </a:t>
            </a:r>
            <a:r>
              <a:rPr lang="en-US" sz="2400" b="1" smtClean="0">
                <a:solidFill>
                  <a:srgbClr val="000000"/>
                </a:solidFill>
                <a:latin typeface="Times New Roman" charset="0"/>
              </a:rPr>
              <a:t>efficient</a:t>
            </a:r>
            <a:r>
              <a:rPr lang="en-US" sz="2400" smtClean="0">
                <a:solidFill>
                  <a:srgbClr val="000000"/>
                </a:solidFill>
                <a:latin typeface="Times New Roman" charset="0"/>
              </a:rPr>
              <a:t> </a:t>
            </a:r>
            <a:r>
              <a:rPr lang="en-US" sz="2400" b="1" smtClean="0">
                <a:solidFill>
                  <a:srgbClr val="000000"/>
                </a:solidFill>
                <a:latin typeface="Times New Roman" charset="0"/>
              </a:rPr>
              <a:t>market</a:t>
            </a:r>
            <a:r>
              <a:rPr lang="en-US" sz="2400" smtClean="0">
                <a:solidFill>
                  <a:srgbClr val="000000"/>
                </a:solidFill>
                <a:latin typeface="Times New Roman" charset="0"/>
              </a:rPr>
              <a:t> allocates funds to their most productive uses as a result of competition among wealth-maximizing investors </a:t>
            </a:r>
            <a:r>
              <a:rPr lang="en-US" sz="2400" u="sng" smtClean="0">
                <a:solidFill>
                  <a:srgbClr val="000000"/>
                </a:solidFill>
                <a:latin typeface="Times New Roman" charset="0"/>
              </a:rPr>
              <a:t>and</a:t>
            </a:r>
            <a:r>
              <a:rPr lang="en-US" sz="2400" smtClean="0">
                <a:solidFill>
                  <a:srgbClr val="000000"/>
                </a:solidFill>
                <a:latin typeface="Times New Roman" charset="0"/>
              </a:rPr>
              <a:t> determines and publicizes prices that are believed to be close to their true value.</a:t>
            </a:r>
          </a:p>
        </p:txBody>
      </p:sp>
      <p:pic>
        <p:nvPicPr>
          <p:cNvPr id="22534" name="Picture 4" descr="InMoreDepth"/>
          <p:cNvPicPr>
            <a:picLocks noChangeAspect="1" noChangeArrowheads="1"/>
          </p:cNvPicPr>
          <p:nvPr/>
        </p:nvPicPr>
        <p:blipFill>
          <a:blip r:embed="rId2"/>
          <a:srcRect/>
          <a:stretch>
            <a:fillRect/>
          </a:stretch>
        </p:blipFill>
        <p:spPr bwMode="auto">
          <a:xfrm>
            <a:off x="558800" y="5334000"/>
            <a:ext cx="3117850" cy="5318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Footer Placeholder 3"/>
          <p:cNvSpPr>
            <a:spLocks noGrp="1"/>
          </p:cNvSpPr>
          <p:nvPr>
            <p:ph type="ftr" sz="quarter" idx="10"/>
          </p:nvPr>
        </p:nvSpPr>
        <p:spPr>
          <a:noFill/>
        </p:spPr>
        <p:txBody>
          <a:bodyPr/>
          <a:lstStyle/>
          <a:p>
            <a:r>
              <a:rPr lang="en-US" smtClean="0"/>
              <a:t>© 2012 Pearson Prentice Hall. All rights reserved.</a:t>
            </a:r>
          </a:p>
        </p:txBody>
      </p:sp>
      <p:sp>
        <p:nvSpPr>
          <p:cNvPr id="23555" name="Slide Number Placeholder 4"/>
          <p:cNvSpPr>
            <a:spLocks noGrp="1"/>
          </p:cNvSpPr>
          <p:nvPr>
            <p:ph type="sldNum" sz="quarter" idx="11"/>
          </p:nvPr>
        </p:nvSpPr>
        <p:spPr>
          <a:noFill/>
        </p:spPr>
        <p:txBody>
          <a:bodyPr/>
          <a:lstStyle/>
          <a:p>
            <a:r>
              <a:rPr lang="en-US" smtClean="0"/>
              <a:t>2-</a:t>
            </a:r>
            <a:fld id="{A7B0E978-1BDE-4870-8549-0D1144FBD441}" type="slidenum">
              <a:rPr lang="en-US" smtClean="0"/>
              <a:pPr/>
              <a:t>18</a:t>
            </a:fld>
            <a:endParaRPr lang="en-US" smtClean="0"/>
          </a:p>
        </p:txBody>
      </p:sp>
      <p:sp>
        <p:nvSpPr>
          <p:cNvPr id="23556" name="Rectangle 2"/>
          <p:cNvSpPr>
            <a:spLocks noGrp="1" noChangeArrowheads="1"/>
          </p:cNvSpPr>
          <p:nvPr>
            <p:ph type="title"/>
          </p:nvPr>
        </p:nvSpPr>
        <p:spPr>
          <a:xfrm>
            <a:off x="152400" y="120650"/>
            <a:ext cx="7162800" cy="1190625"/>
          </a:xfrm>
        </p:spPr>
        <p:txBody>
          <a:bodyPr/>
          <a:lstStyle/>
          <a:p>
            <a:pPr eaLnBrk="1" hangingPunct="1"/>
            <a:r>
              <a:rPr lang="en-US" smtClean="0">
                <a:solidFill>
                  <a:srgbClr val="000000"/>
                </a:solidFill>
              </a:rPr>
              <a:t>The Role of Capital Markets (cont.)</a:t>
            </a:r>
          </a:p>
        </p:txBody>
      </p:sp>
      <p:sp>
        <p:nvSpPr>
          <p:cNvPr id="23557" name="Rectangle 3"/>
          <p:cNvSpPr>
            <a:spLocks noGrp="1" noChangeArrowheads="1"/>
          </p:cNvSpPr>
          <p:nvPr>
            <p:ph type="body" idx="1"/>
          </p:nvPr>
        </p:nvSpPr>
        <p:spPr/>
        <p:txBody>
          <a:bodyPr/>
          <a:lstStyle/>
          <a:p>
            <a:pPr eaLnBrk="1" hangingPunct="1">
              <a:lnSpc>
                <a:spcPct val="90000"/>
              </a:lnSpc>
              <a:buFontTx/>
              <a:buChar char="•"/>
            </a:pPr>
            <a:r>
              <a:rPr lang="en-US" sz="2800" smtClean="0">
                <a:solidFill>
                  <a:srgbClr val="000000"/>
                </a:solidFill>
                <a:latin typeface="Times New Roman" charset="0"/>
              </a:rPr>
              <a:t>Advocates of behavioral finance, an emerging field that blends ideas from finance and psychology, argue that stock prices and prices of other securities can deviate from their true values for extended periods. </a:t>
            </a:r>
          </a:p>
          <a:p>
            <a:pPr eaLnBrk="1" hangingPunct="1">
              <a:lnSpc>
                <a:spcPct val="90000"/>
              </a:lnSpc>
              <a:buFontTx/>
              <a:buChar char="•"/>
            </a:pPr>
            <a:r>
              <a:rPr lang="en-US" sz="2800" smtClean="0">
                <a:solidFill>
                  <a:srgbClr val="000000"/>
                </a:solidFill>
                <a:latin typeface="Times New Roman" charset="0"/>
              </a:rPr>
              <a:t>These people point to episodes such as the huge run up and subsequent collapse of the prices of Internet stocks in the late 1990s, or the failure of markets to accurately assess the risk of mortgage-backed securities in the more recent financial crisis, as examples of the principle that stock prices sometimes can be wildly inaccurate measures of value.</a:t>
            </a:r>
          </a:p>
          <a:p>
            <a:pPr eaLnBrk="1" hangingPunct="1">
              <a:lnSpc>
                <a:spcPct val="90000"/>
              </a:lnSpc>
            </a:pPr>
            <a:endParaRPr lang="en-US" sz="2800" smtClean="0">
              <a:latin typeface="Times New Roman"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Footer Placeholder 3"/>
          <p:cNvSpPr>
            <a:spLocks noGrp="1"/>
          </p:cNvSpPr>
          <p:nvPr>
            <p:ph type="ftr" sz="quarter" idx="10"/>
          </p:nvPr>
        </p:nvSpPr>
        <p:spPr>
          <a:noFill/>
        </p:spPr>
        <p:txBody>
          <a:bodyPr/>
          <a:lstStyle/>
          <a:p>
            <a:r>
              <a:rPr lang="en-US" smtClean="0"/>
              <a:t>© 2012 Pearson Prentice Hall. All rights reserved.</a:t>
            </a:r>
          </a:p>
        </p:txBody>
      </p:sp>
      <p:sp>
        <p:nvSpPr>
          <p:cNvPr id="24579" name="Slide Number Placeholder 4"/>
          <p:cNvSpPr>
            <a:spLocks noGrp="1"/>
          </p:cNvSpPr>
          <p:nvPr>
            <p:ph type="sldNum" sz="quarter" idx="11"/>
          </p:nvPr>
        </p:nvSpPr>
        <p:spPr>
          <a:noFill/>
        </p:spPr>
        <p:txBody>
          <a:bodyPr/>
          <a:lstStyle/>
          <a:p>
            <a:r>
              <a:rPr lang="en-US" smtClean="0"/>
              <a:t>2-</a:t>
            </a:r>
            <a:fld id="{676814E6-22BF-4DB4-A612-32C399D97658}" type="slidenum">
              <a:rPr lang="en-US" smtClean="0"/>
              <a:pPr/>
              <a:t>19</a:t>
            </a:fld>
            <a:endParaRPr lang="en-US" smtClean="0"/>
          </a:p>
        </p:txBody>
      </p:sp>
      <p:sp>
        <p:nvSpPr>
          <p:cNvPr id="24580" name="Rectangle 2"/>
          <p:cNvSpPr>
            <a:spLocks noGrp="1" noChangeArrowheads="1"/>
          </p:cNvSpPr>
          <p:nvPr>
            <p:ph type="title"/>
          </p:nvPr>
        </p:nvSpPr>
        <p:spPr/>
        <p:txBody>
          <a:bodyPr/>
          <a:lstStyle/>
          <a:p>
            <a:pPr eaLnBrk="1" hangingPunct="1"/>
            <a:r>
              <a:rPr lang="en-US" smtClean="0">
                <a:solidFill>
                  <a:srgbClr val="000000"/>
                </a:solidFill>
              </a:rPr>
              <a:t>Focus on Ethics</a:t>
            </a:r>
          </a:p>
        </p:txBody>
      </p:sp>
      <p:sp>
        <p:nvSpPr>
          <p:cNvPr id="24581" name="Rectangle 3"/>
          <p:cNvSpPr>
            <a:spLocks noGrp="1" noChangeArrowheads="1"/>
          </p:cNvSpPr>
          <p:nvPr>
            <p:ph type="body" idx="1"/>
          </p:nvPr>
        </p:nvSpPr>
        <p:spPr/>
        <p:txBody>
          <a:bodyPr/>
          <a:lstStyle/>
          <a:p>
            <a:pPr eaLnBrk="1" hangingPunct="1"/>
            <a:r>
              <a:rPr lang="en-US" sz="2400" smtClean="0">
                <a:solidFill>
                  <a:srgbClr val="000000"/>
                </a:solidFill>
                <a:latin typeface="Times New Roman" charset="0"/>
              </a:rPr>
              <a:t>The Ethics of Insider Trading</a:t>
            </a:r>
          </a:p>
          <a:p>
            <a:pPr lvl="1" eaLnBrk="1" hangingPunct="1"/>
            <a:r>
              <a:rPr lang="en-US" sz="2000" smtClean="0">
                <a:solidFill>
                  <a:srgbClr val="000000"/>
                </a:solidFill>
                <a:latin typeface="Times New Roman" charset="0"/>
              </a:rPr>
              <a:t>Martha Stewart was convicted of conspiracy, obstruction, and making false statements to federal investigators and served 5 months in jail, 5 months of home confinement, 2 years of probation, and a $30,000 fine. </a:t>
            </a:r>
          </a:p>
          <a:p>
            <a:pPr lvl="1" eaLnBrk="1" hangingPunct="1"/>
            <a:r>
              <a:rPr lang="en-US" sz="2000" smtClean="0">
                <a:solidFill>
                  <a:srgbClr val="000000"/>
                </a:solidFill>
                <a:latin typeface="Times New Roman" charset="0"/>
              </a:rPr>
              <a:t>Laws prohibiting insider trading were established in the United States in the 1930s. These laws are designed to ensure that all investors have access to relevant information on the same terms. </a:t>
            </a:r>
          </a:p>
          <a:p>
            <a:pPr lvl="1" eaLnBrk="1" hangingPunct="1"/>
            <a:r>
              <a:rPr lang="en-US" sz="2000" smtClean="0">
                <a:solidFill>
                  <a:srgbClr val="000000"/>
                </a:solidFill>
                <a:latin typeface="Times New Roman" charset="0"/>
              </a:rPr>
              <a:t>However, many market participants believe that insider trading should be permitted. </a:t>
            </a:r>
          </a:p>
          <a:p>
            <a:pPr lvl="1" eaLnBrk="1" hangingPunct="1"/>
            <a:r>
              <a:rPr lang="en-US" sz="2000" smtClean="0">
                <a:solidFill>
                  <a:srgbClr val="000000"/>
                </a:solidFill>
                <a:latin typeface="Times New Roman" charset="0"/>
              </a:rPr>
              <a:t>If efficiency is the goal of financial markets, is allowing or disallowing insider trading more unethical?</a:t>
            </a:r>
          </a:p>
          <a:p>
            <a:pPr lvl="1" eaLnBrk="1" hangingPunct="1"/>
            <a:r>
              <a:rPr lang="en-US" sz="2000" smtClean="0">
                <a:solidFill>
                  <a:srgbClr val="000000"/>
                </a:solidFill>
                <a:latin typeface="Times New Roman" charset="0"/>
              </a:rPr>
              <a:t>Does allowing insider trading create an ethical dilemma for insiders?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Footer Placeholder 3"/>
          <p:cNvSpPr>
            <a:spLocks noGrp="1"/>
          </p:cNvSpPr>
          <p:nvPr>
            <p:ph type="ftr" sz="quarter" idx="10"/>
          </p:nvPr>
        </p:nvSpPr>
        <p:spPr>
          <a:noFill/>
        </p:spPr>
        <p:txBody>
          <a:bodyPr/>
          <a:lstStyle/>
          <a:p>
            <a:r>
              <a:rPr lang="en-US" smtClean="0"/>
              <a:t>© 2012 Pearson Prentice Hall. All rights reserved.</a:t>
            </a:r>
          </a:p>
        </p:txBody>
      </p:sp>
      <p:sp>
        <p:nvSpPr>
          <p:cNvPr id="6147" name="Slide Number Placeholder 4"/>
          <p:cNvSpPr>
            <a:spLocks noGrp="1"/>
          </p:cNvSpPr>
          <p:nvPr>
            <p:ph type="sldNum" sz="quarter" idx="11"/>
          </p:nvPr>
        </p:nvSpPr>
        <p:spPr>
          <a:noFill/>
        </p:spPr>
        <p:txBody>
          <a:bodyPr/>
          <a:lstStyle/>
          <a:p>
            <a:r>
              <a:rPr lang="en-US" smtClean="0"/>
              <a:t>2-</a:t>
            </a:r>
            <a:fld id="{9F8C2308-A5A3-4E83-BAF1-F06C75061037}" type="slidenum">
              <a:rPr lang="en-US" smtClean="0"/>
              <a:pPr/>
              <a:t>2</a:t>
            </a:fld>
            <a:endParaRPr lang="en-US" smtClean="0"/>
          </a:p>
        </p:txBody>
      </p:sp>
      <p:sp>
        <p:nvSpPr>
          <p:cNvPr id="6148" name="Rectangle 2"/>
          <p:cNvSpPr>
            <a:spLocks noGrp="1" noChangeArrowheads="1"/>
          </p:cNvSpPr>
          <p:nvPr>
            <p:ph type="title"/>
          </p:nvPr>
        </p:nvSpPr>
        <p:spPr>
          <a:xfrm>
            <a:off x="152400" y="120650"/>
            <a:ext cx="7162800" cy="1190625"/>
          </a:xfrm>
        </p:spPr>
        <p:txBody>
          <a:bodyPr/>
          <a:lstStyle/>
          <a:p>
            <a:pPr eaLnBrk="1" hangingPunct="1"/>
            <a:r>
              <a:rPr lang="en-US" smtClean="0">
                <a:solidFill>
                  <a:srgbClr val="000000"/>
                </a:solidFill>
              </a:rPr>
              <a:t>Financial Institutions &amp; Markets: Financial Institutions</a:t>
            </a:r>
          </a:p>
        </p:txBody>
      </p:sp>
      <p:sp>
        <p:nvSpPr>
          <p:cNvPr id="6149" name="Rectangle 3"/>
          <p:cNvSpPr>
            <a:spLocks noGrp="1" noChangeArrowheads="1"/>
          </p:cNvSpPr>
          <p:nvPr>
            <p:ph type="body" idx="1"/>
          </p:nvPr>
        </p:nvSpPr>
        <p:spPr/>
        <p:txBody>
          <a:bodyPr/>
          <a:lstStyle/>
          <a:p>
            <a:pPr eaLnBrk="1" hangingPunct="1">
              <a:buFontTx/>
              <a:buChar char="•"/>
            </a:pPr>
            <a:r>
              <a:rPr lang="en-US" sz="2800" smtClean="0">
                <a:solidFill>
                  <a:srgbClr val="000000"/>
                </a:solidFill>
                <a:latin typeface="Times New Roman" charset="0"/>
              </a:rPr>
              <a:t>Financial institutions are </a:t>
            </a:r>
            <a:r>
              <a:rPr lang="en-US" sz="2800" b="1" smtClean="0">
                <a:solidFill>
                  <a:srgbClr val="000000"/>
                </a:solidFill>
                <a:latin typeface="Times New Roman" charset="0"/>
              </a:rPr>
              <a:t>intermediaries</a:t>
            </a:r>
            <a:r>
              <a:rPr lang="en-US" sz="2800" smtClean="0">
                <a:solidFill>
                  <a:srgbClr val="000000"/>
                </a:solidFill>
                <a:latin typeface="Times New Roman" charset="0"/>
              </a:rPr>
              <a:t> that channel the savings of individuals, businesses, and governments into loans or investments.</a:t>
            </a:r>
          </a:p>
          <a:p>
            <a:pPr eaLnBrk="1" hangingPunct="1">
              <a:buFontTx/>
              <a:buChar char="•"/>
            </a:pPr>
            <a:r>
              <a:rPr lang="en-US" sz="2800" smtClean="0">
                <a:solidFill>
                  <a:srgbClr val="000000"/>
                </a:solidFill>
                <a:latin typeface="Times New Roman" charset="0"/>
              </a:rPr>
              <a:t>The key suppliers and demanders of funds are individuals, businesses, and governments.</a:t>
            </a:r>
          </a:p>
          <a:p>
            <a:pPr eaLnBrk="1" hangingPunct="1">
              <a:buFontTx/>
              <a:buChar char="•"/>
            </a:pPr>
            <a:r>
              <a:rPr lang="en-US" sz="2800" smtClean="0">
                <a:solidFill>
                  <a:srgbClr val="000000"/>
                </a:solidFill>
                <a:latin typeface="Times New Roman" charset="0"/>
              </a:rPr>
              <a:t>In general, individuals are net suppliers of funds, while businesses and governments are net demanders of funds.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Footer Placeholder 3"/>
          <p:cNvSpPr>
            <a:spLocks noGrp="1"/>
          </p:cNvSpPr>
          <p:nvPr>
            <p:ph type="ftr" sz="quarter" idx="10"/>
          </p:nvPr>
        </p:nvSpPr>
        <p:spPr>
          <a:noFill/>
        </p:spPr>
        <p:txBody>
          <a:bodyPr/>
          <a:lstStyle/>
          <a:p>
            <a:r>
              <a:rPr lang="en-US" smtClean="0"/>
              <a:t>© 2012 Pearson Prentice Hall. All rights reserved.</a:t>
            </a:r>
          </a:p>
        </p:txBody>
      </p:sp>
      <p:sp>
        <p:nvSpPr>
          <p:cNvPr id="25603" name="Slide Number Placeholder 4"/>
          <p:cNvSpPr>
            <a:spLocks noGrp="1"/>
          </p:cNvSpPr>
          <p:nvPr>
            <p:ph type="sldNum" sz="quarter" idx="11"/>
          </p:nvPr>
        </p:nvSpPr>
        <p:spPr>
          <a:noFill/>
        </p:spPr>
        <p:txBody>
          <a:bodyPr/>
          <a:lstStyle/>
          <a:p>
            <a:r>
              <a:rPr lang="en-US" smtClean="0"/>
              <a:t>2-</a:t>
            </a:r>
            <a:fld id="{5FBCC0C8-72AB-459A-AC62-B3E77C6CE1E5}" type="slidenum">
              <a:rPr lang="en-US" smtClean="0"/>
              <a:pPr/>
              <a:t>20</a:t>
            </a:fld>
            <a:endParaRPr lang="en-US" smtClean="0"/>
          </a:p>
        </p:txBody>
      </p:sp>
      <p:sp>
        <p:nvSpPr>
          <p:cNvPr id="25604" name="Rectangle 2"/>
          <p:cNvSpPr>
            <a:spLocks noGrp="1" noChangeArrowheads="1"/>
          </p:cNvSpPr>
          <p:nvPr>
            <p:ph type="title"/>
          </p:nvPr>
        </p:nvSpPr>
        <p:spPr>
          <a:xfrm>
            <a:off x="152400" y="182563"/>
            <a:ext cx="7162800" cy="1066800"/>
          </a:xfrm>
        </p:spPr>
        <p:txBody>
          <a:bodyPr/>
          <a:lstStyle/>
          <a:p>
            <a:pPr eaLnBrk="1" hangingPunct="1"/>
            <a:r>
              <a:rPr lang="en-US" sz="3200" smtClean="0">
                <a:solidFill>
                  <a:srgbClr val="000000"/>
                </a:solidFill>
              </a:rPr>
              <a:t>The Financial Crisis: Financial Institutions and Real Estate Finance</a:t>
            </a:r>
            <a:endParaRPr lang="en-US" smtClean="0">
              <a:solidFill>
                <a:srgbClr val="000000"/>
              </a:solidFill>
            </a:endParaRPr>
          </a:p>
        </p:txBody>
      </p:sp>
      <p:sp>
        <p:nvSpPr>
          <p:cNvPr id="25605" name="Rectangle 3"/>
          <p:cNvSpPr>
            <a:spLocks noGrp="1" noChangeArrowheads="1"/>
          </p:cNvSpPr>
          <p:nvPr>
            <p:ph type="body" idx="1"/>
          </p:nvPr>
        </p:nvSpPr>
        <p:spPr/>
        <p:txBody>
          <a:bodyPr/>
          <a:lstStyle/>
          <a:p>
            <a:pPr eaLnBrk="1" hangingPunct="1">
              <a:lnSpc>
                <a:spcPct val="90000"/>
              </a:lnSpc>
              <a:buFontTx/>
              <a:buChar char="•"/>
            </a:pPr>
            <a:r>
              <a:rPr lang="en-US" sz="2800" b="1" smtClean="0">
                <a:solidFill>
                  <a:srgbClr val="000000"/>
                </a:solidFill>
                <a:latin typeface="Times New Roman" charset="0"/>
              </a:rPr>
              <a:t>Securitization</a:t>
            </a:r>
            <a:r>
              <a:rPr lang="en-US" sz="2800" smtClean="0">
                <a:solidFill>
                  <a:srgbClr val="000000"/>
                </a:solidFill>
                <a:latin typeface="Times New Roman" charset="0"/>
              </a:rPr>
              <a:t> is the process of pooling mortgages or other types of loans and then selling claims or securities against that pool in a secondary market. </a:t>
            </a:r>
          </a:p>
          <a:p>
            <a:pPr eaLnBrk="1" hangingPunct="1">
              <a:lnSpc>
                <a:spcPct val="90000"/>
              </a:lnSpc>
              <a:buFontTx/>
              <a:buChar char="•"/>
            </a:pPr>
            <a:r>
              <a:rPr lang="en-US" sz="2800" smtClean="0">
                <a:solidFill>
                  <a:srgbClr val="000000"/>
                </a:solidFill>
                <a:latin typeface="Times New Roman" charset="0"/>
              </a:rPr>
              <a:t>M</a:t>
            </a:r>
            <a:r>
              <a:rPr lang="en-US" sz="2800" b="1" smtClean="0">
                <a:solidFill>
                  <a:srgbClr val="000000"/>
                </a:solidFill>
                <a:latin typeface="Times New Roman" charset="0"/>
              </a:rPr>
              <a:t>ortgage-backed securities </a:t>
            </a:r>
            <a:r>
              <a:rPr lang="en-US" sz="2800" smtClean="0">
                <a:solidFill>
                  <a:srgbClr val="000000"/>
                </a:solidFill>
                <a:latin typeface="Times New Roman" charset="0"/>
              </a:rPr>
              <a:t>represent claims on the cash flows generated by a pool of mortgages and can be purchased by individual investors, pension funds, mutual funds, or virtually any other investor. </a:t>
            </a:r>
          </a:p>
          <a:p>
            <a:pPr eaLnBrk="1" hangingPunct="1">
              <a:lnSpc>
                <a:spcPct val="90000"/>
              </a:lnSpc>
              <a:buFontTx/>
              <a:buChar char="•"/>
            </a:pPr>
            <a:r>
              <a:rPr lang="en-US" sz="2800" smtClean="0">
                <a:solidFill>
                  <a:srgbClr val="000000"/>
                </a:solidFill>
                <a:latin typeface="Times New Roman" charset="0"/>
              </a:rPr>
              <a:t>A primary risk associated with mortgage-back securities is that homeowners may not be able to, or may choose not to, repay their loans.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Footer Placeholder 3"/>
          <p:cNvSpPr>
            <a:spLocks noGrp="1"/>
          </p:cNvSpPr>
          <p:nvPr>
            <p:ph type="ftr" sz="quarter" idx="10"/>
          </p:nvPr>
        </p:nvSpPr>
        <p:spPr>
          <a:noFill/>
        </p:spPr>
        <p:txBody>
          <a:bodyPr/>
          <a:lstStyle/>
          <a:p>
            <a:r>
              <a:rPr lang="en-US" smtClean="0"/>
              <a:t>© 2012 Pearson Prentice Hall. All rights reserved.</a:t>
            </a:r>
          </a:p>
        </p:txBody>
      </p:sp>
      <p:sp>
        <p:nvSpPr>
          <p:cNvPr id="26627" name="Slide Number Placeholder 4"/>
          <p:cNvSpPr>
            <a:spLocks noGrp="1"/>
          </p:cNvSpPr>
          <p:nvPr>
            <p:ph type="sldNum" sz="quarter" idx="11"/>
          </p:nvPr>
        </p:nvSpPr>
        <p:spPr>
          <a:noFill/>
        </p:spPr>
        <p:txBody>
          <a:bodyPr/>
          <a:lstStyle/>
          <a:p>
            <a:r>
              <a:rPr lang="en-US" smtClean="0"/>
              <a:t>2-</a:t>
            </a:r>
            <a:fld id="{FECDEB51-23D8-4D4A-B8BA-9A40D8D0D609}" type="slidenum">
              <a:rPr lang="en-US" smtClean="0"/>
              <a:pPr/>
              <a:t>21</a:t>
            </a:fld>
            <a:endParaRPr lang="en-US" smtClean="0"/>
          </a:p>
        </p:txBody>
      </p:sp>
      <p:sp>
        <p:nvSpPr>
          <p:cNvPr id="26628" name="Rectangle 2"/>
          <p:cNvSpPr>
            <a:spLocks noGrp="1" noChangeArrowheads="1"/>
          </p:cNvSpPr>
          <p:nvPr>
            <p:ph type="title"/>
          </p:nvPr>
        </p:nvSpPr>
        <p:spPr>
          <a:xfrm>
            <a:off x="152400" y="241300"/>
            <a:ext cx="7162800" cy="946150"/>
          </a:xfrm>
        </p:spPr>
        <p:txBody>
          <a:bodyPr/>
          <a:lstStyle/>
          <a:p>
            <a:pPr eaLnBrk="1" hangingPunct="1"/>
            <a:r>
              <a:rPr lang="en-US" sz="2800" smtClean="0">
                <a:solidFill>
                  <a:srgbClr val="000000"/>
                </a:solidFill>
              </a:rPr>
              <a:t>The Financial Crisis: Falling Home Prices and Delinquent Mortgages (Figure 2.2)</a:t>
            </a:r>
            <a:endParaRPr lang="en-US" smtClean="0">
              <a:solidFill>
                <a:srgbClr val="000000"/>
              </a:solidFill>
            </a:endParaRPr>
          </a:p>
        </p:txBody>
      </p:sp>
      <p:pic>
        <p:nvPicPr>
          <p:cNvPr id="26629" name="Picture 4" descr="fig0202"/>
          <p:cNvPicPr>
            <a:picLocks noChangeAspect="1" noChangeArrowheads="1"/>
          </p:cNvPicPr>
          <p:nvPr/>
        </p:nvPicPr>
        <p:blipFill>
          <a:blip r:embed="rId2"/>
          <a:srcRect/>
          <a:stretch>
            <a:fillRect/>
          </a:stretch>
        </p:blipFill>
        <p:spPr bwMode="auto">
          <a:xfrm>
            <a:off x="371475" y="2470150"/>
            <a:ext cx="8401050" cy="2863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Footer Placeholder 3"/>
          <p:cNvSpPr>
            <a:spLocks noGrp="1"/>
          </p:cNvSpPr>
          <p:nvPr>
            <p:ph type="ftr" sz="quarter" idx="10"/>
          </p:nvPr>
        </p:nvSpPr>
        <p:spPr>
          <a:noFill/>
        </p:spPr>
        <p:txBody>
          <a:bodyPr/>
          <a:lstStyle/>
          <a:p>
            <a:r>
              <a:rPr lang="en-US" smtClean="0"/>
              <a:t>© 2012 Pearson Prentice Hall. All rights reserved.</a:t>
            </a:r>
          </a:p>
        </p:txBody>
      </p:sp>
      <p:sp>
        <p:nvSpPr>
          <p:cNvPr id="27651" name="Slide Number Placeholder 4"/>
          <p:cNvSpPr>
            <a:spLocks noGrp="1"/>
          </p:cNvSpPr>
          <p:nvPr>
            <p:ph type="sldNum" sz="quarter" idx="11"/>
          </p:nvPr>
        </p:nvSpPr>
        <p:spPr>
          <a:noFill/>
        </p:spPr>
        <p:txBody>
          <a:bodyPr/>
          <a:lstStyle/>
          <a:p>
            <a:r>
              <a:rPr lang="en-US" smtClean="0"/>
              <a:t>2-</a:t>
            </a:r>
            <a:fld id="{5AFDA873-4225-4555-A99B-4BAF1B8C9DAF}" type="slidenum">
              <a:rPr lang="en-US" smtClean="0"/>
              <a:pPr/>
              <a:t>22</a:t>
            </a:fld>
            <a:endParaRPr lang="en-US" smtClean="0"/>
          </a:p>
        </p:txBody>
      </p:sp>
      <p:sp>
        <p:nvSpPr>
          <p:cNvPr id="27652" name="Rectangle 2"/>
          <p:cNvSpPr>
            <a:spLocks noGrp="1" noChangeArrowheads="1"/>
          </p:cNvSpPr>
          <p:nvPr>
            <p:ph type="title"/>
          </p:nvPr>
        </p:nvSpPr>
        <p:spPr>
          <a:xfrm>
            <a:off x="152400" y="182563"/>
            <a:ext cx="7162800" cy="1066800"/>
          </a:xfrm>
        </p:spPr>
        <p:txBody>
          <a:bodyPr/>
          <a:lstStyle/>
          <a:p>
            <a:pPr eaLnBrk="1" hangingPunct="1"/>
            <a:r>
              <a:rPr lang="en-US" sz="3200" smtClean="0">
                <a:solidFill>
                  <a:srgbClr val="000000"/>
                </a:solidFill>
              </a:rPr>
              <a:t>The Financial Crisis: Crisis of Confidence in Banks (Figure 2.3)</a:t>
            </a:r>
            <a:endParaRPr lang="en-US" smtClean="0">
              <a:solidFill>
                <a:srgbClr val="000000"/>
              </a:solidFill>
            </a:endParaRPr>
          </a:p>
        </p:txBody>
      </p:sp>
      <p:pic>
        <p:nvPicPr>
          <p:cNvPr id="27653" name="Picture 4" descr="fig0203"/>
          <p:cNvPicPr>
            <a:picLocks noChangeAspect="1" noChangeArrowheads="1"/>
          </p:cNvPicPr>
          <p:nvPr/>
        </p:nvPicPr>
        <p:blipFill>
          <a:blip r:embed="rId2"/>
          <a:srcRect/>
          <a:stretch>
            <a:fillRect/>
          </a:stretch>
        </p:blipFill>
        <p:spPr bwMode="auto">
          <a:xfrm>
            <a:off x="361950" y="2297113"/>
            <a:ext cx="8418513" cy="32654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Footer Placeholder 3"/>
          <p:cNvSpPr>
            <a:spLocks noGrp="1"/>
          </p:cNvSpPr>
          <p:nvPr>
            <p:ph type="ftr" sz="quarter" idx="10"/>
          </p:nvPr>
        </p:nvSpPr>
        <p:spPr>
          <a:noFill/>
        </p:spPr>
        <p:txBody>
          <a:bodyPr/>
          <a:lstStyle/>
          <a:p>
            <a:r>
              <a:rPr lang="en-US" smtClean="0"/>
              <a:t>© 2012 Pearson Prentice Hall. All rights reserved.</a:t>
            </a:r>
          </a:p>
        </p:txBody>
      </p:sp>
      <p:sp>
        <p:nvSpPr>
          <p:cNvPr id="28675" name="Slide Number Placeholder 4"/>
          <p:cNvSpPr>
            <a:spLocks noGrp="1"/>
          </p:cNvSpPr>
          <p:nvPr>
            <p:ph type="sldNum" sz="quarter" idx="11"/>
          </p:nvPr>
        </p:nvSpPr>
        <p:spPr>
          <a:noFill/>
        </p:spPr>
        <p:txBody>
          <a:bodyPr/>
          <a:lstStyle/>
          <a:p>
            <a:r>
              <a:rPr lang="en-US" smtClean="0"/>
              <a:t>2-</a:t>
            </a:r>
            <a:fld id="{4B6DE3AA-E404-4101-8104-C4685F8DD27E}" type="slidenum">
              <a:rPr lang="en-US" smtClean="0"/>
              <a:pPr/>
              <a:t>23</a:t>
            </a:fld>
            <a:endParaRPr lang="en-US" smtClean="0"/>
          </a:p>
        </p:txBody>
      </p:sp>
      <p:sp>
        <p:nvSpPr>
          <p:cNvPr id="28676" name="Rectangle 2"/>
          <p:cNvSpPr>
            <a:spLocks noGrp="1" noChangeArrowheads="1"/>
          </p:cNvSpPr>
          <p:nvPr>
            <p:ph type="title"/>
          </p:nvPr>
        </p:nvSpPr>
        <p:spPr>
          <a:xfrm>
            <a:off x="152400" y="182563"/>
            <a:ext cx="7162800" cy="1066800"/>
          </a:xfrm>
        </p:spPr>
        <p:txBody>
          <a:bodyPr/>
          <a:lstStyle/>
          <a:p>
            <a:pPr eaLnBrk="1" hangingPunct="1"/>
            <a:r>
              <a:rPr lang="en-US" sz="3200" smtClean="0">
                <a:solidFill>
                  <a:srgbClr val="000000"/>
                </a:solidFill>
              </a:rPr>
              <a:t>The Financial Crisis: Spillover Effects and the Great Recession</a:t>
            </a:r>
            <a:endParaRPr lang="en-US" smtClean="0">
              <a:solidFill>
                <a:srgbClr val="000000"/>
              </a:solidFill>
            </a:endParaRPr>
          </a:p>
        </p:txBody>
      </p:sp>
      <p:sp>
        <p:nvSpPr>
          <p:cNvPr id="28677" name="Rectangle 3"/>
          <p:cNvSpPr>
            <a:spLocks noGrp="1" noChangeArrowheads="1"/>
          </p:cNvSpPr>
          <p:nvPr>
            <p:ph type="body" idx="1"/>
          </p:nvPr>
        </p:nvSpPr>
        <p:spPr/>
        <p:txBody>
          <a:bodyPr/>
          <a:lstStyle/>
          <a:p>
            <a:pPr eaLnBrk="1" hangingPunct="1">
              <a:buFontTx/>
              <a:buChar char="•"/>
            </a:pPr>
            <a:r>
              <a:rPr lang="en-US" sz="2800" smtClean="0">
                <a:solidFill>
                  <a:srgbClr val="000000"/>
                </a:solidFill>
                <a:latin typeface="Times New Roman" charset="0"/>
              </a:rPr>
              <a:t>As banks came under intense financial pressure in 2008, they tightened their lending standards and dramatically reduced the quantity of loans they made. </a:t>
            </a:r>
          </a:p>
          <a:p>
            <a:pPr eaLnBrk="1" hangingPunct="1">
              <a:buFontTx/>
              <a:buChar char="•"/>
            </a:pPr>
            <a:r>
              <a:rPr lang="en-US" sz="2800" smtClean="0">
                <a:solidFill>
                  <a:srgbClr val="000000"/>
                </a:solidFill>
                <a:latin typeface="Times New Roman" charset="0"/>
              </a:rPr>
              <a:t>Corporations found that they could no longer raise money in the money market, or could only do so at extraordinarily high rates.</a:t>
            </a:r>
          </a:p>
          <a:p>
            <a:pPr eaLnBrk="1" hangingPunct="1">
              <a:buFontTx/>
              <a:buChar char="•"/>
            </a:pPr>
            <a:r>
              <a:rPr lang="en-US" sz="2800" smtClean="0">
                <a:solidFill>
                  <a:srgbClr val="000000"/>
                </a:solidFill>
                <a:latin typeface="Times New Roman" charset="0"/>
              </a:rPr>
              <a:t>As a consequence, businesses began to hoard cash and cut back on expenditures, and economic activity contracted. </a:t>
            </a:r>
            <a:endParaRPr lang="en-US" sz="2800" smtClean="0">
              <a:latin typeface="Times New Roman"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ooter Placeholder 3"/>
          <p:cNvSpPr>
            <a:spLocks noGrp="1"/>
          </p:cNvSpPr>
          <p:nvPr>
            <p:ph type="ftr" sz="quarter" idx="10"/>
          </p:nvPr>
        </p:nvSpPr>
        <p:spPr>
          <a:noFill/>
        </p:spPr>
        <p:txBody>
          <a:bodyPr/>
          <a:lstStyle/>
          <a:p>
            <a:r>
              <a:rPr lang="en-US" smtClean="0"/>
              <a:t>© 2012 Pearson Prentice Hall. All rights reserved.</a:t>
            </a:r>
          </a:p>
        </p:txBody>
      </p:sp>
      <p:sp>
        <p:nvSpPr>
          <p:cNvPr id="29699" name="Slide Number Placeholder 4"/>
          <p:cNvSpPr>
            <a:spLocks noGrp="1"/>
          </p:cNvSpPr>
          <p:nvPr>
            <p:ph type="sldNum" sz="quarter" idx="11"/>
          </p:nvPr>
        </p:nvSpPr>
        <p:spPr>
          <a:noFill/>
        </p:spPr>
        <p:txBody>
          <a:bodyPr/>
          <a:lstStyle/>
          <a:p>
            <a:r>
              <a:rPr lang="en-US" smtClean="0"/>
              <a:t>2-</a:t>
            </a:r>
            <a:fld id="{9D7CADE7-6EAF-4218-A3C7-1DAD518BF90C}" type="slidenum">
              <a:rPr lang="en-US" smtClean="0"/>
              <a:pPr/>
              <a:t>24</a:t>
            </a:fld>
            <a:endParaRPr lang="en-US" smtClean="0"/>
          </a:p>
        </p:txBody>
      </p:sp>
      <p:sp>
        <p:nvSpPr>
          <p:cNvPr id="29700" name="Rectangle 2"/>
          <p:cNvSpPr>
            <a:spLocks noGrp="1" noChangeArrowheads="1"/>
          </p:cNvSpPr>
          <p:nvPr>
            <p:ph type="title"/>
          </p:nvPr>
        </p:nvSpPr>
        <p:spPr>
          <a:xfrm>
            <a:off x="152400" y="303213"/>
            <a:ext cx="7467600" cy="822325"/>
          </a:xfrm>
        </p:spPr>
        <p:txBody>
          <a:bodyPr/>
          <a:lstStyle/>
          <a:p>
            <a:pPr eaLnBrk="1" hangingPunct="1"/>
            <a:r>
              <a:rPr lang="en-US" sz="2400" smtClean="0">
                <a:solidFill>
                  <a:srgbClr val="000000"/>
                </a:solidFill>
              </a:rPr>
              <a:t>Regulation of Financial Institutions and Markets: Regulations Governing Financial Institutions</a:t>
            </a:r>
            <a:endParaRPr lang="en-US" smtClean="0">
              <a:solidFill>
                <a:srgbClr val="000000"/>
              </a:solidFill>
            </a:endParaRPr>
          </a:p>
        </p:txBody>
      </p:sp>
      <p:sp>
        <p:nvSpPr>
          <p:cNvPr id="29701" name="Rectangle 3"/>
          <p:cNvSpPr>
            <a:spLocks noGrp="1" noChangeArrowheads="1"/>
          </p:cNvSpPr>
          <p:nvPr>
            <p:ph type="body" idx="1"/>
          </p:nvPr>
        </p:nvSpPr>
        <p:spPr/>
        <p:txBody>
          <a:bodyPr/>
          <a:lstStyle/>
          <a:p>
            <a:pPr eaLnBrk="1" hangingPunct="1">
              <a:buFontTx/>
              <a:buChar char="•"/>
            </a:pPr>
            <a:r>
              <a:rPr lang="en-US" sz="2400" smtClean="0">
                <a:solidFill>
                  <a:srgbClr val="000000"/>
                </a:solidFill>
                <a:latin typeface="Times New Roman" charset="0"/>
              </a:rPr>
              <a:t>The Glass-Steagall Act (1933) established </a:t>
            </a:r>
            <a:r>
              <a:rPr lang="en-US" sz="2400" b="1" smtClean="0">
                <a:solidFill>
                  <a:srgbClr val="000000"/>
                </a:solidFill>
                <a:latin typeface="Times New Roman" charset="0"/>
              </a:rPr>
              <a:t>the Federal Deposit Insurance Corporation (FDIC) </a:t>
            </a:r>
            <a:r>
              <a:rPr lang="en-US" sz="2400" smtClean="0">
                <a:solidFill>
                  <a:srgbClr val="000000"/>
                </a:solidFill>
                <a:latin typeface="Times New Roman" charset="0"/>
              </a:rPr>
              <a:t>which provides insurance for deposits at banks and monitors banks to ensure their safety and soundness.</a:t>
            </a:r>
          </a:p>
          <a:p>
            <a:pPr eaLnBrk="1" hangingPunct="1">
              <a:buFontTx/>
              <a:buChar char="•"/>
            </a:pPr>
            <a:r>
              <a:rPr lang="en-US" sz="2400" smtClean="0">
                <a:solidFill>
                  <a:srgbClr val="000000"/>
                </a:solidFill>
                <a:latin typeface="Times New Roman" charset="0"/>
              </a:rPr>
              <a:t>The Glass-Steagall Act also prohibited institutions that took deposits from engaging in activities such as securities underwriting and trading, thereby effectively separating commercial banks from investment banks.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Footer Placeholder 3"/>
          <p:cNvSpPr>
            <a:spLocks noGrp="1"/>
          </p:cNvSpPr>
          <p:nvPr>
            <p:ph type="ftr" sz="quarter" idx="10"/>
          </p:nvPr>
        </p:nvSpPr>
        <p:spPr>
          <a:noFill/>
        </p:spPr>
        <p:txBody>
          <a:bodyPr/>
          <a:lstStyle/>
          <a:p>
            <a:r>
              <a:rPr lang="en-US" smtClean="0"/>
              <a:t>© 2012 Pearson Prentice Hall. All rights reserved.</a:t>
            </a:r>
          </a:p>
        </p:txBody>
      </p:sp>
      <p:sp>
        <p:nvSpPr>
          <p:cNvPr id="30723" name="Slide Number Placeholder 4"/>
          <p:cNvSpPr>
            <a:spLocks noGrp="1"/>
          </p:cNvSpPr>
          <p:nvPr>
            <p:ph type="sldNum" sz="quarter" idx="11"/>
          </p:nvPr>
        </p:nvSpPr>
        <p:spPr>
          <a:noFill/>
        </p:spPr>
        <p:txBody>
          <a:bodyPr/>
          <a:lstStyle/>
          <a:p>
            <a:r>
              <a:rPr lang="en-US" smtClean="0"/>
              <a:t>2-</a:t>
            </a:r>
            <a:fld id="{D5905131-A913-4901-9083-C198DCE19A5A}" type="slidenum">
              <a:rPr lang="en-US" smtClean="0"/>
              <a:pPr/>
              <a:t>25</a:t>
            </a:fld>
            <a:endParaRPr lang="en-US" smtClean="0"/>
          </a:p>
        </p:txBody>
      </p:sp>
      <p:sp>
        <p:nvSpPr>
          <p:cNvPr id="30724" name="Rectangle 2"/>
          <p:cNvSpPr>
            <a:spLocks noGrp="1" noChangeArrowheads="1"/>
          </p:cNvSpPr>
          <p:nvPr>
            <p:ph type="title"/>
          </p:nvPr>
        </p:nvSpPr>
        <p:spPr>
          <a:xfrm>
            <a:off x="152400" y="304800"/>
            <a:ext cx="7467600" cy="822325"/>
          </a:xfrm>
        </p:spPr>
        <p:txBody>
          <a:bodyPr/>
          <a:lstStyle/>
          <a:p>
            <a:pPr eaLnBrk="1" hangingPunct="1"/>
            <a:r>
              <a:rPr lang="en-US" sz="2400" smtClean="0">
                <a:solidFill>
                  <a:srgbClr val="000000"/>
                </a:solidFill>
              </a:rPr>
              <a:t>Regulation of Financial Institutions and Markets: Regulations Governing Financial Institutions</a:t>
            </a:r>
            <a:endParaRPr lang="en-US" smtClean="0">
              <a:solidFill>
                <a:srgbClr val="000000"/>
              </a:solidFill>
            </a:endParaRPr>
          </a:p>
        </p:txBody>
      </p:sp>
      <p:sp>
        <p:nvSpPr>
          <p:cNvPr id="30725" name="Rectangle 3"/>
          <p:cNvSpPr>
            <a:spLocks noGrp="1" noChangeArrowheads="1"/>
          </p:cNvSpPr>
          <p:nvPr>
            <p:ph type="body" idx="1"/>
          </p:nvPr>
        </p:nvSpPr>
        <p:spPr/>
        <p:txBody>
          <a:bodyPr/>
          <a:lstStyle/>
          <a:p>
            <a:pPr eaLnBrk="1" hangingPunct="1">
              <a:buFontTx/>
              <a:buChar char="•"/>
            </a:pPr>
            <a:r>
              <a:rPr lang="en-US" sz="2400" smtClean="0">
                <a:solidFill>
                  <a:srgbClr val="000000"/>
                </a:solidFill>
                <a:latin typeface="Times New Roman" charset="0"/>
              </a:rPr>
              <a:t>The </a:t>
            </a:r>
            <a:r>
              <a:rPr lang="en-US" sz="2400" b="1" smtClean="0">
                <a:solidFill>
                  <a:srgbClr val="000000"/>
                </a:solidFill>
                <a:latin typeface="Times New Roman" charset="0"/>
              </a:rPr>
              <a:t>Gramm-Leach-Bliley Act (1999)</a:t>
            </a:r>
            <a:r>
              <a:rPr lang="en-US" sz="2400" smtClean="0">
                <a:solidFill>
                  <a:srgbClr val="000000"/>
                </a:solidFill>
                <a:latin typeface="Times New Roman" charset="0"/>
              </a:rPr>
              <a:t> allows business combinations (e.g. mergers) between commercial banks, investment banks, and insurance companies, and thus permits these institutions to compete in markets that prior regulations prohibited them from entering.</a:t>
            </a:r>
          </a:p>
          <a:p>
            <a:pPr eaLnBrk="1" hangingPunct="1">
              <a:buFontTx/>
              <a:buChar char="•"/>
            </a:pPr>
            <a:r>
              <a:rPr lang="en-US" sz="2400" smtClean="0">
                <a:solidFill>
                  <a:srgbClr val="000000"/>
                </a:solidFill>
                <a:latin typeface="Times New Roman" charset="0"/>
              </a:rPr>
              <a:t>Some leaders have argued that Congress should reenact Glass-Steagall, which would effectively mandate the breakup of large financial conglomerates. </a:t>
            </a:r>
          </a:p>
          <a:p>
            <a:pPr eaLnBrk="1" hangingPunct="1">
              <a:buFontTx/>
              <a:buChar char="•"/>
            </a:pPr>
            <a:r>
              <a:rPr lang="en-US" sz="2400" smtClean="0">
                <a:solidFill>
                  <a:srgbClr val="000000"/>
                </a:solidFill>
                <a:latin typeface="Times New Roman" charset="0"/>
              </a:rPr>
              <a:t>Others have proposed the implementation of new regulations, particularly on the large financial institutions that received the most assistance from the government during the financial crisis.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Footer Placeholder 3"/>
          <p:cNvSpPr>
            <a:spLocks noGrp="1"/>
          </p:cNvSpPr>
          <p:nvPr>
            <p:ph type="ftr" sz="quarter" idx="10"/>
          </p:nvPr>
        </p:nvSpPr>
        <p:spPr>
          <a:noFill/>
        </p:spPr>
        <p:txBody>
          <a:bodyPr/>
          <a:lstStyle/>
          <a:p>
            <a:r>
              <a:rPr lang="en-US" smtClean="0"/>
              <a:t>© 2012 Pearson Prentice Hall. All rights reserved.</a:t>
            </a:r>
          </a:p>
        </p:txBody>
      </p:sp>
      <p:sp>
        <p:nvSpPr>
          <p:cNvPr id="31747" name="Slide Number Placeholder 4"/>
          <p:cNvSpPr>
            <a:spLocks noGrp="1"/>
          </p:cNvSpPr>
          <p:nvPr>
            <p:ph type="sldNum" sz="quarter" idx="11"/>
          </p:nvPr>
        </p:nvSpPr>
        <p:spPr>
          <a:noFill/>
        </p:spPr>
        <p:txBody>
          <a:bodyPr/>
          <a:lstStyle/>
          <a:p>
            <a:r>
              <a:rPr lang="en-US" smtClean="0"/>
              <a:t>2-</a:t>
            </a:r>
            <a:fld id="{7526665A-B532-4DA7-8D53-B5B37DF6C433}" type="slidenum">
              <a:rPr lang="en-US" smtClean="0"/>
              <a:pPr/>
              <a:t>26</a:t>
            </a:fld>
            <a:endParaRPr lang="en-US" smtClean="0"/>
          </a:p>
        </p:txBody>
      </p:sp>
      <p:sp>
        <p:nvSpPr>
          <p:cNvPr id="31748" name="Rectangle 2"/>
          <p:cNvSpPr>
            <a:spLocks noGrp="1" noChangeArrowheads="1"/>
          </p:cNvSpPr>
          <p:nvPr>
            <p:ph type="title"/>
          </p:nvPr>
        </p:nvSpPr>
        <p:spPr>
          <a:xfrm>
            <a:off x="152400" y="304800"/>
            <a:ext cx="7772400" cy="822325"/>
          </a:xfrm>
        </p:spPr>
        <p:txBody>
          <a:bodyPr/>
          <a:lstStyle/>
          <a:p>
            <a:pPr eaLnBrk="1" hangingPunct="1"/>
            <a:r>
              <a:rPr lang="en-US" sz="2400" smtClean="0">
                <a:solidFill>
                  <a:srgbClr val="000000"/>
                </a:solidFill>
              </a:rPr>
              <a:t>Regulation of Financial Institutions and Markets: Regulations Governing Financial Markets</a:t>
            </a:r>
            <a:endParaRPr lang="en-US" smtClean="0">
              <a:solidFill>
                <a:srgbClr val="000000"/>
              </a:solidFill>
            </a:endParaRPr>
          </a:p>
        </p:txBody>
      </p:sp>
      <p:sp>
        <p:nvSpPr>
          <p:cNvPr id="31749" name="Rectangle 3"/>
          <p:cNvSpPr>
            <a:spLocks noGrp="1" noChangeArrowheads="1"/>
          </p:cNvSpPr>
          <p:nvPr>
            <p:ph type="body" idx="1"/>
          </p:nvPr>
        </p:nvSpPr>
        <p:spPr/>
        <p:txBody>
          <a:bodyPr/>
          <a:lstStyle/>
          <a:p>
            <a:pPr eaLnBrk="1" hangingPunct="1">
              <a:lnSpc>
                <a:spcPct val="90000"/>
              </a:lnSpc>
              <a:buFontTx/>
              <a:buChar char="•"/>
            </a:pPr>
            <a:r>
              <a:rPr lang="en-US" sz="2400" smtClean="0">
                <a:solidFill>
                  <a:srgbClr val="000000"/>
                </a:solidFill>
                <a:latin typeface="Times New Roman" charset="0"/>
              </a:rPr>
              <a:t>The </a:t>
            </a:r>
            <a:r>
              <a:rPr lang="en-US" sz="2400" b="1" smtClean="0">
                <a:solidFill>
                  <a:srgbClr val="000000"/>
                </a:solidFill>
                <a:latin typeface="Times New Roman" charset="0"/>
              </a:rPr>
              <a:t>Securities Act of 1933 </a:t>
            </a:r>
            <a:r>
              <a:rPr lang="en-US" sz="2400" smtClean="0">
                <a:solidFill>
                  <a:srgbClr val="000000"/>
                </a:solidFill>
                <a:latin typeface="Times New Roman" charset="0"/>
              </a:rPr>
              <a:t>regulates the sale of securities to the public via the primary market.</a:t>
            </a:r>
          </a:p>
          <a:p>
            <a:pPr lvl="1" eaLnBrk="1" hangingPunct="1">
              <a:lnSpc>
                <a:spcPct val="90000"/>
              </a:lnSpc>
            </a:pPr>
            <a:r>
              <a:rPr lang="en-US" sz="2000" smtClean="0">
                <a:solidFill>
                  <a:srgbClr val="000000"/>
                </a:solidFill>
                <a:latin typeface="Times New Roman" charset="0"/>
              </a:rPr>
              <a:t>Requires sellers of new securities to provide extensive disclosures to the potential buyers of those securities.</a:t>
            </a:r>
          </a:p>
          <a:p>
            <a:pPr eaLnBrk="1" hangingPunct="1">
              <a:lnSpc>
                <a:spcPct val="90000"/>
              </a:lnSpc>
              <a:buFontTx/>
              <a:buChar char="•"/>
            </a:pPr>
            <a:r>
              <a:rPr lang="en-US" sz="2400" smtClean="0">
                <a:solidFill>
                  <a:srgbClr val="000000"/>
                </a:solidFill>
                <a:latin typeface="Times New Roman" charset="0"/>
              </a:rPr>
              <a:t>The </a:t>
            </a:r>
            <a:r>
              <a:rPr lang="en-US" sz="2400" b="1" smtClean="0">
                <a:solidFill>
                  <a:srgbClr val="000000"/>
                </a:solidFill>
                <a:latin typeface="Times New Roman" charset="0"/>
              </a:rPr>
              <a:t>Securities Exchange Act of 1934 </a:t>
            </a:r>
            <a:r>
              <a:rPr lang="en-US" sz="2400" smtClean="0">
                <a:solidFill>
                  <a:srgbClr val="000000"/>
                </a:solidFill>
                <a:latin typeface="Times New Roman" charset="0"/>
              </a:rPr>
              <a:t>regulates the trading of securities such as stocks and bonds in the secondary market.</a:t>
            </a:r>
          </a:p>
          <a:p>
            <a:pPr lvl="1" eaLnBrk="1" hangingPunct="1">
              <a:lnSpc>
                <a:spcPct val="90000"/>
              </a:lnSpc>
            </a:pPr>
            <a:r>
              <a:rPr lang="en-US" sz="2000" smtClean="0">
                <a:solidFill>
                  <a:srgbClr val="000000"/>
                </a:solidFill>
                <a:latin typeface="Times New Roman" charset="0"/>
              </a:rPr>
              <a:t>Created the </a:t>
            </a:r>
            <a:r>
              <a:rPr lang="en-US" sz="2000" b="1" smtClean="0">
                <a:solidFill>
                  <a:srgbClr val="000000"/>
                </a:solidFill>
                <a:latin typeface="Times New Roman" charset="0"/>
              </a:rPr>
              <a:t>Securities Exchange Commission</a:t>
            </a:r>
            <a:r>
              <a:rPr lang="en-US" sz="2000" smtClean="0">
                <a:solidFill>
                  <a:srgbClr val="000000"/>
                </a:solidFill>
                <a:latin typeface="Times New Roman" charset="0"/>
              </a:rPr>
              <a:t>, which is the primary government agency responsible for enforcing federal securities laws.</a:t>
            </a:r>
          </a:p>
          <a:p>
            <a:pPr lvl="1" eaLnBrk="1" hangingPunct="1">
              <a:lnSpc>
                <a:spcPct val="90000"/>
              </a:lnSpc>
            </a:pPr>
            <a:r>
              <a:rPr lang="en-US" sz="2000" smtClean="0">
                <a:solidFill>
                  <a:srgbClr val="000000"/>
                </a:solidFill>
                <a:latin typeface="Times New Roman" charset="0"/>
              </a:rPr>
              <a:t>Requires ongoing disclosure by companies whose securities trade in secondary markets (e.g., 10-Q, 10-K).</a:t>
            </a:r>
          </a:p>
          <a:p>
            <a:pPr lvl="1" eaLnBrk="1" hangingPunct="1">
              <a:lnSpc>
                <a:spcPct val="90000"/>
              </a:lnSpc>
            </a:pPr>
            <a:r>
              <a:rPr lang="en-US" sz="2000" smtClean="0">
                <a:solidFill>
                  <a:srgbClr val="000000"/>
                </a:solidFill>
                <a:latin typeface="Times New Roman" charset="0"/>
              </a:rPr>
              <a:t>Imposes limits on the extent to which </a:t>
            </a:r>
            <a:r>
              <a:rPr lang="en-US" sz="2000" smtClean="0">
                <a:solidFill>
                  <a:srgbClr val="000000"/>
                </a:solidFill>
              </a:rPr>
              <a:t>“</a:t>
            </a:r>
            <a:r>
              <a:rPr lang="en-US" sz="2000" smtClean="0">
                <a:solidFill>
                  <a:srgbClr val="000000"/>
                </a:solidFill>
                <a:latin typeface="Times New Roman" charset="0"/>
              </a:rPr>
              <a:t>insiders</a:t>
            </a:r>
            <a:r>
              <a:rPr lang="en-US" sz="2000" smtClean="0">
                <a:solidFill>
                  <a:srgbClr val="000000"/>
                </a:solidFill>
              </a:rPr>
              <a:t>”</a:t>
            </a:r>
            <a:r>
              <a:rPr lang="en-US" sz="2000" smtClean="0">
                <a:solidFill>
                  <a:srgbClr val="000000"/>
                </a:solidFill>
                <a:latin typeface="Times New Roman" charset="0"/>
              </a:rPr>
              <a:t> can trade in their firm</a:t>
            </a:r>
            <a:r>
              <a:rPr lang="en-US" sz="2000" smtClean="0">
                <a:solidFill>
                  <a:srgbClr val="000000"/>
                </a:solidFill>
              </a:rPr>
              <a:t>’</a:t>
            </a:r>
            <a:r>
              <a:rPr lang="en-US" sz="2000" smtClean="0">
                <a:solidFill>
                  <a:srgbClr val="000000"/>
                </a:solidFill>
                <a:latin typeface="Times New Roman" charset="0"/>
              </a:rPr>
              <a:t>s securities.</a:t>
            </a:r>
          </a:p>
          <a:p>
            <a:pPr eaLnBrk="1" hangingPunct="1">
              <a:lnSpc>
                <a:spcPct val="90000"/>
              </a:lnSpc>
            </a:pPr>
            <a:endParaRPr lang="en-US" sz="2400" smtClean="0">
              <a:solidFill>
                <a:srgbClr val="000000"/>
              </a:solidFill>
              <a:latin typeface="Times New Roman"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Footer Placeholder 3"/>
          <p:cNvSpPr>
            <a:spLocks noGrp="1"/>
          </p:cNvSpPr>
          <p:nvPr>
            <p:ph type="ftr" sz="quarter" idx="10"/>
          </p:nvPr>
        </p:nvSpPr>
        <p:spPr>
          <a:noFill/>
        </p:spPr>
        <p:txBody>
          <a:bodyPr/>
          <a:lstStyle/>
          <a:p>
            <a:r>
              <a:rPr lang="en-US" smtClean="0"/>
              <a:t>© 2012 Pearson Prentice Hall. All rights reserved.</a:t>
            </a:r>
          </a:p>
        </p:txBody>
      </p:sp>
      <p:sp>
        <p:nvSpPr>
          <p:cNvPr id="32771" name="Slide Number Placeholder 4"/>
          <p:cNvSpPr>
            <a:spLocks noGrp="1"/>
          </p:cNvSpPr>
          <p:nvPr>
            <p:ph type="sldNum" sz="quarter" idx="11"/>
          </p:nvPr>
        </p:nvSpPr>
        <p:spPr>
          <a:noFill/>
        </p:spPr>
        <p:txBody>
          <a:bodyPr/>
          <a:lstStyle/>
          <a:p>
            <a:r>
              <a:rPr lang="en-US" smtClean="0"/>
              <a:t>2-</a:t>
            </a:r>
            <a:fld id="{29EFABF0-AEE7-493C-B9CB-7A38A5616149}" type="slidenum">
              <a:rPr lang="en-US" smtClean="0"/>
              <a:pPr/>
              <a:t>27</a:t>
            </a:fld>
            <a:endParaRPr lang="en-US" smtClean="0"/>
          </a:p>
        </p:txBody>
      </p:sp>
      <p:sp>
        <p:nvSpPr>
          <p:cNvPr id="32772" name="Rectangle 2"/>
          <p:cNvSpPr>
            <a:spLocks noGrp="1" noChangeArrowheads="1"/>
          </p:cNvSpPr>
          <p:nvPr>
            <p:ph type="title"/>
          </p:nvPr>
        </p:nvSpPr>
        <p:spPr>
          <a:xfrm>
            <a:off x="152400" y="403225"/>
            <a:ext cx="7162800" cy="625475"/>
          </a:xfrm>
        </p:spPr>
        <p:txBody>
          <a:bodyPr/>
          <a:lstStyle/>
          <a:p>
            <a:pPr eaLnBrk="1" hangingPunct="1"/>
            <a:r>
              <a:rPr lang="en-US" smtClean="0">
                <a:solidFill>
                  <a:srgbClr val="000000"/>
                </a:solidFill>
              </a:rPr>
              <a:t>Business Taxes</a:t>
            </a:r>
          </a:p>
        </p:txBody>
      </p:sp>
      <p:sp>
        <p:nvSpPr>
          <p:cNvPr id="32773" name="Rectangle 3"/>
          <p:cNvSpPr>
            <a:spLocks noGrp="1" noChangeArrowheads="1"/>
          </p:cNvSpPr>
          <p:nvPr>
            <p:ph type="body" idx="1"/>
          </p:nvPr>
        </p:nvSpPr>
        <p:spPr/>
        <p:txBody>
          <a:bodyPr/>
          <a:lstStyle/>
          <a:p>
            <a:pPr eaLnBrk="1" hangingPunct="1">
              <a:buFontTx/>
              <a:buChar char="•"/>
            </a:pPr>
            <a:r>
              <a:rPr lang="en-US" sz="2400" smtClean="0">
                <a:solidFill>
                  <a:srgbClr val="000000"/>
                </a:solidFill>
                <a:latin typeface="Times New Roman" charset="0"/>
              </a:rPr>
              <a:t>Both individuals and businesses must pay taxes on income.</a:t>
            </a:r>
          </a:p>
          <a:p>
            <a:pPr eaLnBrk="1" hangingPunct="1">
              <a:buFontTx/>
              <a:buChar char="•"/>
            </a:pPr>
            <a:r>
              <a:rPr lang="en-US" sz="2400" smtClean="0">
                <a:solidFill>
                  <a:srgbClr val="000000"/>
                </a:solidFill>
                <a:latin typeface="Times New Roman" charset="0"/>
              </a:rPr>
              <a:t>The income of sole proprietorships and partnerships is taxed as the income of the individual owners, whereas corporate income is subject to corporate taxes.</a:t>
            </a:r>
          </a:p>
          <a:p>
            <a:pPr eaLnBrk="1" hangingPunct="1">
              <a:buFontTx/>
              <a:buChar char="•"/>
            </a:pPr>
            <a:r>
              <a:rPr lang="en-US" sz="2400" smtClean="0">
                <a:solidFill>
                  <a:srgbClr val="000000"/>
                </a:solidFill>
                <a:latin typeface="Times New Roman" charset="0"/>
              </a:rPr>
              <a:t>Both individuals and businesses can earn two types of income</a:t>
            </a:r>
            <a:r>
              <a:rPr lang="en-US" sz="2400" smtClean="0">
                <a:solidFill>
                  <a:srgbClr val="000000"/>
                </a:solidFill>
              </a:rPr>
              <a:t>—</a:t>
            </a:r>
            <a:r>
              <a:rPr lang="en-US" sz="2400" smtClean="0">
                <a:solidFill>
                  <a:srgbClr val="000000"/>
                </a:solidFill>
                <a:latin typeface="Times New Roman" charset="0"/>
              </a:rPr>
              <a:t>ordinary income and capital gains income.</a:t>
            </a:r>
          </a:p>
          <a:p>
            <a:pPr eaLnBrk="1" hangingPunct="1">
              <a:buFontTx/>
              <a:buChar char="•"/>
            </a:pPr>
            <a:r>
              <a:rPr lang="en-US" sz="2400" smtClean="0">
                <a:solidFill>
                  <a:srgbClr val="000000"/>
                </a:solidFill>
                <a:latin typeface="Times New Roman" charset="0"/>
              </a:rPr>
              <a:t>Under current law, tax treatment of ordinary income and capital gains income change frequently due frequently changing tax laws.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3"/>
          <p:cNvSpPr>
            <a:spLocks noGrp="1"/>
          </p:cNvSpPr>
          <p:nvPr>
            <p:ph type="ftr" sz="quarter" idx="10"/>
          </p:nvPr>
        </p:nvSpPr>
        <p:spPr>
          <a:noFill/>
        </p:spPr>
        <p:txBody>
          <a:bodyPr/>
          <a:lstStyle/>
          <a:p>
            <a:r>
              <a:rPr lang="en-US" smtClean="0"/>
              <a:t>© 2012 Pearson Prentice Hall. All rights reserved.</a:t>
            </a:r>
          </a:p>
        </p:txBody>
      </p:sp>
      <p:sp>
        <p:nvSpPr>
          <p:cNvPr id="33795" name="Slide Number Placeholder 4"/>
          <p:cNvSpPr>
            <a:spLocks noGrp="1"/>
          </p:cNvSpPr>
          <p:nvPr>
            <p:ph type="sldNum" sz="quarter" idx="11"/>
          </p:nvPr>
        </p:nvSpPr>
        <p:spPr>
          <a:noFill/>
        </p:spPr>
        <p:txBody>
          <a:bodyPr/>
          <a:lstStyle/>
          <a:p>
            <a:r>
              <a:rPr lang="en-US" smtClean="0"/>
              <a:t>2-</a:t>
            </a:r>
            <a:fld id="{C9015D38-08D4-4016-82B0-CE1FCA0B98CD}" type="slidenum">
              <a:rPr lang="en-US" smtClean="0"/>
              <a:pPr/>
              <a:t>28</a:t>
            </a:fld>
            <a:endParaRPr lang="en-US" smtClean="0"/>
          </a:p>
        </p:txBody>
      </p:sp>
      <p:sp>
        <p:nvSpPr>
          <p:cNvPr id="33796" name="Rectangle 2"/>
          <p:cNvSpPr>
            <a:spLocks noGrp="1" noChangeArrowheads="1"/>
          </p:cNvSpPr>
          <p:nvPr>
            <p:ph type="title"/>
          </p:nvPr>
        </p:nvSpPr>
        <p:spPr>
          <a:xfrm>
            <a:off x="152400" y="120650"/>
            <a:ext cx="7162800" cy="1190625"/>
          </a:xfrm>
        </p:spPr>
        <p:txBody>
          <a:bodyPr/>
          <a:lstStyle/>
          <a:p>
            <a:pPr eaLnBrk="1" hangingPunct="1"/>
            <a:r>
              <a:rPr lang="en-US" smtClean="0">
                <a:solidFill>
                  <a:srgbClr val="000000"/>
                </a:solidFill>
              </a:rPr>
              <a:t>Table 2.1 </a:t>
            </a:r>
            <a:br>
              <a:rPr lang="en-US" smtClean="0">
                <a:solidFill>
                  <a:srgbClr val="000000"/>
                </a:solidFill>
              </a:rPr>
            </a:br>
            <a:r>
              <a:rPr lang="en-US" smtClean="0">
                <a:solidFill>
                  <a:srgbClr val="000000"/>
                </a:solidFill>
              </a:rPr>
              <a:t>Corporate Tax Rate Schedule</a:t>
            </a:r>
          </a:p>
        </p:txBody>
      </p:sp>
      <p:pic>
        <p:nvPicPr>
          <p:cNvPr id="33797" name="Picture 4" descr="tab0201"/>
          <p:cNvPicPr>
            <a:picLocks noChangeAspect="1" noChangeArrowheads="1"/>
          </p:cNvPicPr>
          <p:nvPr/>
        </p:nvPicPr>
        <p:blipFill>
          <a:blip r:embed="rId2"/>
          <a:srcRect/>
          <a:stretch>
            <a:fillRect/>
          </a:stretch>
        </p:blipFill>
        <p:spPr bwMode="auto">
          <a:xfrm>
            <a:off x="385763" y="2100263"/>
            <a:ext cx="8372475" cy="36147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Footer Placeholder 3"/>
          <p:cNvSpPr>
            <a:spLocks noGrp="1"/>
          </p:cNvSpPr>
          <p:nvPr>
            <p:ph type="ftr" sz="quarter" idx="10"/>
          </p:nvPr>
        </p:nvSpPr>
        <p:spPr>
          <a:noFill/>
        </p:spPr>
        <p:txBody>
          <a:bodyPr/>
          <a:lstStyle/>
          <a:p>
            <a:r>
              <a:rPr lang="en-US" smtClean="0"/>
              <a:t>© 2012 Pearson Prentice Hall. All rights reserved.</a:t>
            </a:r>
          </a:p>
        </p:txBody>
      </p:sp>
      <p:sp>
        <p:nvSpPr>
          <p:cNvPr id="34819" name="Slide Number Placeholder 4"/>
          <p:cNvSpPr>
            <a:spLocks noGrp="1"/>
          </p:cNvSpPr>
          <p:nvPr>
            <p:ph type="sldNum" sz="quarter" idx="11"/>
          </p:nvPr>
        </p:nvSpPr>
        <p:spPr>
          <a:noFill/>
        </p:spPr>
        <p:txBody>
          <a:bodyPr/>
          <a:lstStyle/>
          <a:p>
            <a:r>
              <a:rPr lang="en-US" smtClean="0"/>
              <a:t>2-</a:t>
            </a:r>
            <a:fld id="{6829DB71-6F5B-42F7-9A02-74645612B1D6}" type="slidenum">
              <a:rPr lang="en-US" smtClean="0"/>
              <a:pPr/>
              <a:t>29</a:t>
            </a:fld>
            <a:endParaRPr lang="en-US" smtClean="0"/>
          </a:p>
        </p:txBody>
      </p:sp>
      <p:sp>
        <p:nvSpPr>
          <p:cNvPr id="34820" name="Rectangle 2"/>
          <p:cNvSpPr>
            <a:spLocks noGrp="1" noChangeArrowheads="1"/>
          </p:cNvSpPr>
          <p:nvPr>
            <p:ph type="title"/>
          </p:nvPr>
        </p:nvSpPr>
        <p:spPr>
          <a:xfrm>
            <a:off x="152400" y="120650"/>
            <a:ext cx="7162800" cy="1190625"/>
          </a:xfrm>
        </p:spPr>
        <p:txBody>
          <a:bodyPr/>
          <a:lstStyle/>
          <a:p>
            <a:pPr eaLnBrk="1" hangingPunct="1"/>
            <a:r>
              <a:rPr lang="en-US" smtClean="0">
                <a:solidFill>
                  <a:srgbClr val="000000"/>
                </a:solidFill>
              </a:rPr>
              <a:t>Business Taxes: </a:t>
            </a:r>
            <a:br>
              <a:rPr lang="en-US" smtClean="0">
                <a:solidFill>
                  <a:srgbClr val="000000"/>
                </a:solidFill>
              </a:rPr>
            </a:br>
            <a:r>
              <a:rPr lang="en-US" smtClean="0">
                <a:solidFill>
                  <a:srgbClr val="000000"/>
                </a:solidFill>
              </a:rPr>
              <a:t>Ordinary Income</a:t>
            </a:r>
          </a:p>
        </p:txBody>
      </p:sp>
      <p:sp>
        <p:nvSpPr>
          <p:cNvPr id="34821" name="Rectangle 3"/>
          <p:cNvSpPr>
            <a:spLocks noGrp="1" noChangeArrowheads="1"/>
          </p:cNvSpPr>
          <p:nvPr>
            <p:ph type="body" idx="1"/>
          </p:nvPr>
        </p:nvSpPr>
        <p:spPr/>
        <p:txBody>
          <a:bodyPr/>
          <a:lstStyle/>
          <a:p>
            <a:pPr marL="0" indent="0" eaLnBrk="1" hangingPunct="1"/>
            <a:r>
              <a:rPr lang="en-US" sz="2800" smtClean="0">
                <a:solidFill>
                  <a:srgbClr val="000000"/>
                </a:solidFill>
                <a:latin typeface="Times New Roman" charset="0"/>
              </a:rPr>
              <a:t>Ordinary income is earned through the sale of a firm</a:t>
            </a:r>
            <a:r>
              <a:rPr lang="en-US" sz="2800" smtClean="0">
                <a:solidFill>
                  <a:srgbClr val="000000"/>
                </a:solidFill>
              </a:rPr>
              <a:t>’</a:t>
            </a:r>
            <a:r>
              <a:rPr lang="en-US" sz="2800" smtClean="0">
                <a:solidFill>
                  <a:srgbClr val="000000"/>
                </a:solidFill>
                <a:latin typeface="Times New Roman" charset="0"/>
              </a:rPr>
              <a:t>s goods or services and is taxed at the rates depicted in Table 2.1 on the previous slide.</a:t>
            </a:r>
          </a:p>
        </p:txBody>
      </p:sp>
      <p:sp>
        <p:nvSpPr>
          <p:cNvPr id="34822" name="Rectangle 3"/>
          <p:cNvSpPr>
            <a:spLocks noChangeArrowheads="1"/>
          </p:cNvSpPr>
          <p:nvPr/>
        </p:nvSpPr>
        <p:spPr bwMode="auto">
          <a:xfrm>
            <a:off x="609600" y="3276600"/>
            <a:ext cx="8001000" cy="2657475"/>
          </a:xfrm>
          <a:prstGeom prst="rect">
            <a:avLst/>
          </a:prstGeom>
          <a:solidFill>
            <a:srgbClr val="FFFFFF"/>
          </a:solidFill>
          <a:ln w="9525">
            <a:solidFill>
              <a:srgbClr val="000000"/>
            </a:solidFill>
            <a:miter lim="800000"/>
            <a:headEnd/>
            <a:tailEnd/>
          </a:ln>
        </p:spPr>
        <p:txBody>
          <a:bodyPr lIns="92075" tIns="46038" rIns="92075" bIns="46038">
            <a:spAutoFit/>
          </a:bodyPr>
          <a:lstStyle/>
          <a:p>
            <a:pPr algn="ctr">
              <a:spcBef>
                <a:spcPct val="50000"/>
              </a:spcBef>
            </a:pPr>
            <a:r>
              <a:rPr lang="en-US" u="sng">
                <a:latin typeface="Times New Roman" charset="0"/>
              </a:rPr>
              <a:t>Example</a:t>
            </a:r>
          </a:p>
          <a:p>
            <a:pPr algn="l">
              <a:spcBef>
                <a:spcPct val="50000"/>
              </a:spcBef>
            </a:pPr>
            <a:r>
              <a:rPr lang="en-US">
                <a:latin typeface="Times New Roman" charset="0"/>
              </a:rPr>
              <a:t>Weber Manufacturing Inc. has before-tax earnings of $250,000.</a:t>
            </a:r>
          </a:p>
          <a:p>
            <a:pPr algn="l">
              <a:spcBef>
                <a:spcPct val="50000"/>
              </a:spcBef>
            </a:pPr>
            <a:r>
              <a:rPr lang="en-US">
                <a:latin typeface="Times New Roman" charset="0"/>
              </a:rPr>
              <a:t>Tax = $22,500 + [0.39 </a:t>
            </a:r>
            <a:r>
              <a:rPr lang="en-US">
                <a:latin typeface="Symbol" charset="2"/>
                <a:sym typeface="Symbol" charset="2"/>
              </a:rPr>
              <a:t></a:t>
            </a:r>
            <a:r>
              <a:rPr lang="en-US">
                <a:latin typeface="Times New Roman" charset="0"/>
              </a:rPr>
              <a:t> ($250,000 – $100,000)]</a:t>
            </a:r>
          </a:p>
          <a:p>
            <a:pPr algn="l">
              <a:spcBef>
                <a:spcPct val="50000"/>
              </a:spcBef>
            </a:pPr>
            <a:r>
              <a:rPr lang="en-US">
                <a:latin typeface="Times New Roman" charset="0"/>
              </a:rPr>
              <a:t>Tax = $22,500 + (0.39 </a:t>
            </a:r>
            <a:r>
              <a:rPr lang="en-US">
                <a:latin typeface="Symbol" charset="2"/>
                <a:sym typeface="Symbol" charset="2"/>
              </a:rPr>
              <a:t></a:t>
            </a:r>
            <a:r>
              <a:rPr lang="en-US">
                <a:latin typeface="Times New Roman" charset="0"/>
              </a:rPr>
              <a:t> $150,000)</a:t>
            </a:r>
          </a:p>
          <a:p>
            <a:pPr algn="l">
              <a:spcBef>
                <a:spcPct val="50000"/>
              </a:spcBef>
            </a:pPr>
            <a:r>
              <a:rPr lang="en-US">
                <a:latin typeface="Times New Roman" charset="0"/>
              </a:rPr>
              <a:t>Tax = $22,500 + $58,500 = </a:t>
            </a:r>
            <a:r>
              <a:rPr lang="en-US" u="sng">
                <a:latin typeface="Times New Roman" charset="0"/>
              </a:rPr>
              <a:t>$80,750</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oter Placeholder 3"/>
          <p:cNvSpPr>
            <a:spLocks noGrp="1"/>
          </p:cNvSpPr>
          <p:nvPr>
            <p:ph type="ftr" sz="quarter" idx="10"/>
          </p:nvPr>
        </p:nvSpPr>
        <p:spPr>
          <a:noFill/>
        </p:spPr>
        <p:txBody>
          <a:bodyPr/>
          <a:lstStyle/>
          <a:p>
            <a:r>
              <a:rPr lang="en-US" smtClean="0"/>
              <a:t>© 2012 Pearson Prentice Hall. All rights reserved.</a:t>
            </a:r>
          </a:p>
        </p:txBody>
      </p:sp>
      <p:sp>
        <p:nvSpPr>
          <p:cNvPr id="7171" name="Slide Number Placeholder 4"/>
          <p:cNvSpPr>
            <a:spLocks noGrp="1"/>
          </p:cNvSpPr>
          <p:nvPr>
            <p:ph type="sldNum" sz="quarter" idx="11"/>
          </p:nvPr>
        </p:nvSpPr>
        <p:spPr>
          <a:noFill/>
        </p:spPr>
        <p:txBody>
          <a:bodyPr/>
          <a:lstStyle/>
          <a:p>
            <a:r>
              <a:rPr lang="en-US" smtClean="0"/>
              <a:t>2-</a:t>
            </a:r>
            <a:fld id="{8CA15448-B0E6-493F-9D75-0C0DB38657D1}" type="slidenum">
              <a:rPr lang="en-US" smtClean="0"/>
              <a:pPr/>
              <a:t>3</a:t>
            </a:fld>
            <a:endParaRPr lang="en-US" smtClean="0"/>
          </a:p>
        </p:txBody>
      </p:sp>
      <p:sp>
        <p:nvSpPr>
          <p:cNvPr id="7172" name="Rectangle 2"/>
          <p:cNvSpPr>
            <a:spLocks noGrp="1" noChangeArrowheads="1"/>
          </p:cNvSpPr>
          <p:nvPr>
            <p:ph type="title"/>
          </p:nvPr>
        </p:nvSpPr>
        <p:spPr>
          <a:xfrm>
            <a:off x="152400" y="242888"/>
            <a:ext cx="7162800" cy="946150"/>
          </a:xfrm>
        </p:spPr>
        <p:txBody>
          <a:bodyPr/>
          <a:lstStyle/>
          <a:p>
            <a:pPr eaLnBrk="1" hangingPunct="1"/>
            <a:r>
              <a:rPr lang="en-US" sz="2800" smtClean="0">
                <a:solidFill>
                  <a:srgbClr val="000000"/>
                </a:solidFill>
              </a:rPr>
              <a:t>Commercial Banks, Investment Banks, and the Shadow Banking System</a:t>
            </a:r>
            <a:endParaRPr lang="en-US" smtClean="0">
              <a:solidFill>
                <a:srgbClr val="000000"/>
              </a:solidFill>
            </a:endParaRPr>
          </a:p>
        </p:txBody>
      </p:sp>
      <p:sp>
        <p:nvSpPr>
          <p:cNvPr id="7173" name="Rectangle 3"/>
          <p:cNvSpPr>
            <a:spLocks noGrp="1" noChangeArrowheads="1"/>
          </p:cNvSpPr>
          <p:nvPr>
            <p:ph type="body" idx="1"/>
          </p:nvPr>
        </p:nvSpPr>
        <p:spPr/>
        <p:txBody>
          <a:bodyPr/>
          <a:lstStyle/>
          <a:p>
            <a:pPr eaLnBrk="1" hangingPunct="1">
              <a:buFontTx/>
              <a:buChar char="•"/>
            </a:pPr>
            <a:r>
              <a:rPr lang="en-US" sz="2800" b="1" smtClean="0">
                <a:solidFill>
                  <a:srgbClr val="000000"/>
                </a:solidFill>
                <a:latin typeface="Times New Roman" charset="0"/>
              </a:rPr>
              <a:t>Commercial banks</a:t>
            </a:r>
            <a:r>
              <a:rPr lang="en-US" sz="2800" smtClean="0">
                <a:solidFill>
                  <a:srgbClr val="000000"/>
                </a:solidFill>
                <a:latin typeface="Times New Roman" charset="0"/>
              </a:rPr>
              <a:t> are institutions that provide savers with a secure place to invest their funds and that offer loans to individual and business borrowers.</a:t>
            </a:r>
          </a:p>
          <a:p>
            <a:pPr eaLnBrk="1" hangingPunct="1">
              <a:buFontTx/>
              <a:buChar char="•"/>
            </a:pPr>
            <a:r>
              <a:rPr lang="en-US" sz="2800" b="1" smtClean="0">
                <a:solidFill>
                  <a:srgbClr val="000000"/>
                </a:solidFill>
                <a:latin typeface="Times New Roman" charset="0"/>
              </a:rPr>
              <a:t>Investment banks</a:t>
            </a:r>
            <a:r>
              <a:rPr lang="en-US" sz="2800" smtClean="0">
                <a:solidFill>
                  <a:srgbClr val="000000"/>
                </a:solidFill>
                <a:latin typeface="Times New Roman" charset="0"/>
              </a:rPr>
              <a:t> are institutions that assist companies in raising capital, advise firms on major transactions such as mergers or financial restructurings, and engage in trading and market making activities.</a:t>
            </a:r>
            <a:r>
              <a:rPr lang="en-US" sz="2800" b="1" i="1" smtClean="0">
                <a:solidFill>
                  <a:srgbClr val="000000"/>
                </a:solidFill>
                <a:latin typeface="Times New Roman" charset="0"/>
              </a:rPr>
              <a:t> </a:t>
            </a:r>
            <a:endParaRPr lang="en-US" sz="2800" smtClean="0">
              <a:solidFill>
                <a:srgbClr val="000000"/>
              </a:solidFill>
              <a:latin typeface="Times New Roman"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Footer Placeholder 3"/>
          <p:cNvSpPr>
            <a:spLocks noGrp="1"/>
          </p:cNvSpPr>
          <p:nvPr>
            <p:ph type="ftr" sz="quarter" idx="10"/>
          </p:nvPr>
        </p:nvSpPr>
        <p:spPr>
          <a:noFill/>
        </p:spPr>
        <p:txBody>
          <a:bodyPr/>
          <a:lstStyle/>
          <a:p>
            <a:r>
              <a:rPr lang="en-US" smtClean="0"/>
              <a:t>© 2012 Pearson Prentice Hall. All rights reserved.</a:t>
            </a:r>
          </a:p>
        </p:txBody>
      </p:sp>
      <p:sp>
        <p:nvSpPr>
          <p:cNvPr id="35843" name="Slide Number Placeholder 4"/>
          <p:cNvSpPr>
            <a:spLocks noGrp="1"/>
          </p:cNvSpPr>
          <p:nvPr>
            <p:ph type="sldNum" sz="quarter" idx="11"/>
          </p:nvPr>
        </p:nvSpPr>
        <p:spPr>
          <a:noFill/>
        </p:spPr>
        <p:txBody>
          <a:bodyPr/>
          <a:lstStyle/>
          <a:p>
            <a:r>
              <a:rPr lang="en-US" smtClean="0"/>
              <a:t>2-</a:t>
            </a:r>
            <a:fld id="{BA00A14F-6692-4194-8F06-73211C9B1765}" type="slidenum">
              <a:rPr lang="en-US" smtClean="0"/>
              <a:pPr/>
              <a:t>30</a:t>
            </a:fld>
            <a:endParaRPr lang="en-US" smtClean="0"/>
          </a:p>
        </p:txBody>
      </p:sp>
      <p:sp>
        <p:nvSpPr>
          <p:cNvPr id="35844" name="Rectangle 2"/>
          <p:cNvSpPr>
            <a:spLocks noGrp="1" noChangeArrowheads="1"/>
          </p:cNvSpPr>
          <p:nvPr>
            <p:ph type="title"/>
          </p:nvPr>
        </p:nvSpPr>
        <p:spPr>
          <a:xfrm>
            <a:off x="152400" y="120650"/>
            <a:ext cx="7162800" cy="1190625"/>
          </a:xfrm>
        </p:spPr>
        <p:txBody>
          <a:bodyPr/>
          <a:lstStyle/>
          <a:p>
            <a:pPr eaLnBrk="1" hangingPunct="1"/>
            <a:r>
              <a:rPr lang="en-US" smtClean="0">
                <a:solidFill>
                  <a:srgbClr val="000000"/>
                </a:solidFill>
              </a:rPr>
              <a:t>Business Taxation: Marginal versus Average Tax Rates</a:t>
            </a:r>
          </a:p>
        </p:txBody>
      </p:sp>
      <p:sp>
        <p:nvSpPr>
          <p:cNvPr id="35845" name="Rectangle 3"/>
          <p:cNvSpPr>
            <a:spLocks noGrp="1" noChangeArrowheads="1"/>
          </p:cNvSpPr>
          <p:nvPr>
            <p:ph type="body" idx="1"/>
          </p:nvPr>
        </p:nvSpPr>
        <p:spPr>
          <a:xfrm>
            <a:off x="152400" y="1524000"/>
            <a:ext cx="8839200" cy="1905000"/>
          </a:xfrm>
        </p:spPr>
        <p:txBody>
          <a:bodyPr/>
          <a:lstStyle/>
          <a:p>
            <a:pPr eaLnBrk="1" hangingPunct="1">
              <a:lnSpc>
                <a:spcPct val="90000"/>
              </a:lnSpc>
              <a:buFontTx/>
              <a:buChar char="•"/>
            </a:pPr>
            <a:r>
              <a:rPr lang="en-US" sz="2800" smtClean="0">
                <a:solidFill>
                  <a:srgbClr val="000000"/>
                </a:solidFill>
                <a:latin typeface="Times New Roman" charset="0"/>
              </a:rPr>
              <a:t>A firm</a:t>
            </a:r>
            <a:r>
              <a:rPr lang="en-US" sz="2800" smtClean="0">
                <a:solidFill>
                  <a:srgbClr val="000000"/>
                </a:solidFill>
              </a:rPr>
              <a:t>’</a:t>
            </a:r>
            <a:r>
              <a:rPr lang="en-US" sz="2800" smtClean="0">
                <a:solidFill>
                  <a:srgbClr val="000000"/>
                </a:solidFill>
                <a:latin typeface="Times New Roman" charset="0"/>
              </a:rPr>
              <a:t>s </a:t>
            </a:r>
            <a:r>
              <a:rPr lang="en-US" sz="2800" b="1" smtClean="0">
                <a:solidFill>
                  <a:srgbClr val="000000"/>
                </a:solidFill>
                <a:latin typeface="Times New Roman" charset="0"/>
              </a:rPr>
              <a:t>marginal tax rate</a:t>
            </a:r>
            <a:r>
              <a:rPr lang="en-US" sz="2800" smtClean="0">
                <a:solidFill>
                  <a:srgbClr val="000000"/>
                </a:solidFill>
                <a:latin typeface="Times New Roman" charset="0"/>
              </a:rPr>
              <a:t> represents the rate at which additional income is taxed.</a:t>
            </a:r>
          </a:p>
          <a:p>
            <a:pPr eaLnBrk="1" hangingPunct="1">
              <a:lnSpc>
                <a:spcPct val="90000"/>
              </a:lnSpc>
              <a:buFontTx/>
              <a:buChar char="•"/>
            </a:pPr>
            <a:r>
              <a:rPr lang="en-US" sz="2800" smtClean="0">
                <a:solidFill>
                  <a:srgbClr val="000000"/>
                </a:solidFill>
                <a:latin typeface="Times New Roman" charset="0"/>
              </a:rPr>
              <a:t>The </a:t>
            </a:r>
            <a:r>
              <a:rPr lang="en-US" sz="2800" b="1" smtClean="0">
                <a:solidFill>
                  <a:srgbClr val="000000"/>
                </a:solidFill>
                <a:latin typeface="Times New Roman" charset="0"/>
              </a:rPr>
              <a:t>average tax rate</a:t>
            </a:r>
            <a:r>
              <a:rPr lang="en-US" sz="2800" smtClean="0">
                <a:solidFill>
                  <a:srgbClr val="000000"/>
                </a:solidFill>
                <a:latin typeface="Times New Roman" charset="0"/>
              </a:rPr>
              <a:t> is the firm</a:t>
            </a:r>
            <a:r>
              <a:rPr lang="en-US" sz="2800" smtClean="0">
                <a:solidFill>
                  <a:srgbClr val="000000"/>
                </a:solidFill>
              </a:rPr>
              <a:t>’</a:t>
            </a:r>
            <a:r>
              <a:rPr lang="en-US" sz="2800" smtClean="0">
                <a:solidFill>
                  <a:srgbClr val="000000"/>
                </a:solidFill>
                <a:latin typeface="Times New Roman" charset="0"/>
              </a:rPr>
              <a:t>s taxes divided by taxable income.</a:t>
            </a:r>
          </a:p>
        </p:txBody>
      </p:sp>
      <p:sp>
        <p:nvSpPr>
          <p:cNvPr id="37894" name="Rectangle 2"/>
          <p:cNvSpPr>
            <a:spLocks noChangeArrowheads="1"/>
          </p:cNvSpPr>
          <p:nvPr/>
        </p:nvSpPr>
        <p:spPr bwMode="auto">
          <a:xfrm>
            <a:off x="381000" y="3810000"/>
            <a:ext cx="8458200" cy="1963738"/>
          </a:xfrm>
          <a:prstGeom prst="rect">
            <a:avLst/>
          </a:prstGeom>
          <a:solidFill>
            <a:srgbClr val="FFFFFF"/>
          </a:solidFill>
          <a:ln w="9525">
            <a:solidFill>
              <a:srgbClr val="000000"/>
            </a:solidFill>
            <a:miter lim="800000"/>
            <a:headEnd/>
            <a:tailEnd/>
          </a:ln>
        </p:spPr>
        <p:txBody>
          <a:bodyPr lIns="92075" tIns="46038" rIns="92075" bIns="46038">
            <a:spAutoFit/>
          </a:bodyPr>
          <a:lstStyle/>
          <a:p>
            <a:pPr algn="ctr">
              <a:lnSpc>
                <a:spcPct val="90000"/>
              </a:lnSpc>
              <a:spcBef>
                <a:spcPct val="50000"/>
              </a:spcBef>
              <a:tabLst>
                <a:tab pos="2857500" algn="l"/>
              </a:tabLst>
              <a:defRPr/>
            </a:pPr>
            <a:r>
              <a:rPr lang="en-US" u="sng" dirty="0">
                <a:latin typeface="+mn-lt"/>
                <a:ea typeface="+mn-ea"/>
              </a:rPr>
              <a:t>Example</a:t>
            </a:r>
          </a:p>
          <a:p>
            <a:pPr algn="l">
              <a:lnSpc>
                <a:spcPct val="90000"/>
              </a:lnSpc>
              <a:spcBef>
                <a:spcPct val="50000"/>
              </a:spcBef>
              <a:tabLst>
                <a:tab pos="2857500" algn="l"/>
              </a:tabLst>
              <a:defRPr/>
            </a:pPr>
            <a:r>
              <a:rPr lang="en-US" dirty="0">
                <a:latin typeface="+mn-lt"/>
                <a:ea typeface="+mn-ea"/>
              </a:rPr>
              <a:t>What are Webster Manufacturing’s marginal and average tax rates?</a:t>
            </a:r>
          </a:p>
          <a:p>
            <a:pPr algn="l">
              <a:lnSpc>
                <a:spcPct val="90000"/>
              </a:lnSpc>
              <a:spcBef>
                <a:spcPct val="50000"/>
              </a:spcBef>
              <a:tabLst>
                <a:tab pos="2857500" algn="l"/>
              </a:tabLst>
              <a:defRPr/>
            </a:pPr>
            <a:r>
              <a:rPr lang="en-US" dirty="0">
                <a:latin typeface="+mn-lt"/>
                <a:ea typeface="+mn-ea"/>
              </a:rPr>
              <a:t>Marginal Tax Rate	= 39%</a:t>
            </a:r>
          </a:p>
          <a:p>
            <a:pPr algn="l">
              <a:lnSpc>
                <a:spcPct val="90000"/>
              </a:lnSpc>
              <a:spcBef>
                <a:spcPct val="50000"/>
              </a:spcBef>
              <a:tabLst>
                <a:tab pos="2857500" algn="l"/>
              </a:tabLst>
              <a:defRPr/>
            </a:pPr>
            <a:r>
              <a:rPr lang="en-US" dirty="0">
                <a:latin typeface="+mn-lt"/>
                <a:ea typeface="+mn-ea"/>
              </a:rPr>
              <a:t>Average Tax Rate	= $80,750/$250,000 = 32.3%</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Footer Placeholder 3"/>
          <p:cNvSpPr>
            <a:spLocks noGrp="1"/>
          </p:cNvSpPr>
          <p:nvPr>
            <p:ph type="ftr" sz="quarter" idx="10"/>
          </p:nvPr>
        </p:nvSpPr>
        <p:spPr>
          <a:noFill/>
        </p:spPr>
        <p:txBody>
          <a:bodyPr/>
          <a:lstStyle/>
          <a:p>
            <a:r>
              <a:rPr lang="en-US" smtClean="0"/>
              <a:t>© 2012 Pearson Prentice Hall. All rights reserved.</a:t>
            </a:r>
          </a:p>
        </p:txBody>
      </p:sp>
      <p:sp>
        <p:nvSpPr>
          <p:cNvPr id="36867" name="Slide Number Placeholder 4"/>
          <p:cNvSpPr>
            <a:spLocks noGrp="1"/>
          </p:cNvSpPr>
          <p:nvPr>
            <p:ph type="sldNum" sz="quarter" idx="11"/>
          </p:nvPr>
        </p:nvSpPr>
        <p:spPr>
          <a:noFill/>
        </p:spPr>
        <p:txBody>
          <a:bodyPr/>
          <a:lstStyle/>
          <a:p>
            <a:r>
              <a:rPr lang="en-US" smtClean="0"/>
              <a:t>2-</a:t>
            </a:r>
            <a:fld id="{DFA724FF-0156-490E-ABF7-D596CF267748}" type="slidenum">
              <a:rPr lang="en-US" smtClean="0"/>
              <a:pPr/>
              <a:t>31</a:t>
            </a:fld>
            <a:endParaRPr lang="en-US" smtClean="0"/>
          </a:p>
        </p:txBody>
      </p:sp>
      <p:sp>
        <p:nvSpPr>
          <p:cNvPr id="36868" name="Rectangle 2"/>
          <p:cNvSpPr>
            <a:spLocks noGrp="1" noChangeArrowheads="1"/>
          </p:cNvSpPr>
          <p:nvPr>
            <p:ph type="title"/>
          </p:nvPr>
        </p:nvSpPr>
        <p:spPr>
          <a:xfrm>
            <a:off x="152400" y="120650"/>
            <a:ext cx="7162800" cy="1190625"/>
          </a:xfrm>
        </p:spPr>
        <p:txBody>
          <a:bodyPr/>
          <a:lstStyle/>
          <a:p>
            <a:pPr eaLnBrk="1" hangingPunct="1"/>
            <a:r>
              <a:rPr lang="en-US" smtClean="0">
                <a:solidFill>
                  <a:srgbClr val="000000"/>
                </a:solidFill>
              </a:rPr>
              <a:t>Business Taxation: </a:t>
            </a:r>
            <a:br>
              <a:rPr lang="en-US" smtClean="0">
                <a:solidFill>
                  <a:srgbClr val="000000"/>
                </a:solidFill>
              </a:rPr>
            </a:br>
            <a:r>
              <a:rPr lang="en-US" smtClean="0">
                <a:solidFill>
                  <a:srgbClr val="000000"/>
                </a:solidFill>
              </a:rPr>
              <a:t>Interest and Dividend Income</a:t>
            </a:r>
          </a:p>
        </p:txBody>
      </p:sp>
      <p:sp>
        <p:nvSpPr>
          <p:cNvPr id="36869" name="Rectangle 3"/>
          <p:cNvSpPr>
            <a:spLocks noGrp="1" noChangeArrowheads="1"/>
          </p:cNvSpPr>
          <p:nvPr>
            <p:ph type="body" idx="1"/>
          </p:nvPr>
        </p:nvSpPr>
        <p:spPr/>
        <p:txBody>
          <a:bodyPr/>
          <a:lstStyle/>
          <a:p>
            <a:pPr eaLnBrk="1" hangingPunct="1">
              <a:lnSpc>
                <a:spcPct val="90000"/>
              </a:lnSpc>
              <a:buFontTx/>
              <a:buChar char="•"/>
            </a:pPr>
            <a:r>
              <a:rPr lang="en-US" sz="2800" smtClean="0">
                <a:solidFill>
                  <a:srgbClr val="000000"/>
                </a:solidFill>
                <a:latin typeface="Times New Roman" charset="0"/>
              </a:rPr>
              <a:t>For corporations only, 70% of all dividend income received from an investment in the stock of another corporation in which the firm has less than 20% ownership is excluded from taxation.</a:t>
            </a:r>
          </a:p>
          <a:p>
            <a:pPr eaLnBrk="1" hangingPunct="1">
              <a:lnSpc>
                <a:spcPct val="90000"/>
              </a:lnSpc>
              <a:buFontTx/>
              <a:buChar char="•"/>
            </a:pPr>
            <a:r>
              <a:rPr lang="en-US" sz="2800" smtClean="0">
                <a:solidFill>
                  <a:srgbClr val="000000"/>
                </a:solidFill>
                <a:latin typeface="Times New Roman" charset="0"/>
              </a:rPr>
              <a:t>This exclusion moderates the effect of </a:t>
            </a:r>
            <a:r>
              <a:rPr lang="en-US" sz="2800" b="1" smtClean="0">
                <a:solidFill>
                  <a:srgbClr val="000000"/>
                </a:solidFill>
                <a:latin typeface="Times New Roman" charset="0"/>
              </a:rPr>
              <a:t>double taxation</a:t>
            </a:r>
            <a:r>
              <a:rPr lang="en-US" sz="2800" smtClean="0">
                <a:solidFill>
                  <a:srgbClr val="000000"/>
                </a:solidFill>
                <a:latin typeface="Times New Roman" charset="0"/>
              </a:rPr>
              <a:t>, which occurs when after-tax corporate earnings are distributed as cash dividends to stockholders, who then must pay personal taxes on the dividend amount.</a:t>
            </a:r>
            <a:endParaRPr lang="en-US" sz="2800" b="1" smtClean="0">
              <a:solidFill>
                <a:srgbClr val="000000"/>
              </a:solidFill>
              <a:latin typeface="Times New Roman" charset="0"/>
            </a:endParaRPr>
          </a:p>
          <a:p>
            <a:pPr eaLnBrk="1" hangingPunct="1">
              <a:lnSpc>
                <a:spcPct val="90000"/>
              </a:lnSpc>
              <a:buFontTx/>
              <a:buChar char="•"/>
            </a:pPr>
            <a:r>
              <a:rPr lang="en-US" sz="2800" smtClean="0">
                <a:solidFill>
                  <a:srgbClr val="000000"/>
                </a:solidFill>
                <a:latin typeface="Times New Roman" charset="0"/>
              </a:rPr>
              <a:t>Unlike dividend income, all interest income received is fully taxed.</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Footer Placeholder 3"/>
          <p:cNvSpPr>
            <a:spLocks noGrp="1"/>
          </p:cNvSpPr>
          <p:nvPr>
            <p:ph type="ftr" sz="quarter" idx="10"/>
          </p:nvPr>
        </p:nvSpPr>
        <p:spPr>
          <a:noFill/>
        </p:spPr>
        <p:txBody>
          <a:bodyPr/>
          <a:lstStyle/>
          <a:p>
            <a:r>
              <a:rPr lang="en-US" smtClean="0"/>
              <a:t>© 2012 Pearson Prentice Hall. All rights reserved.</a:t>
            </a:r>
          </a:p>
        </p:txBody>
      </p:sp>
      <p:sp>
        <p:nvSpPr>
          <p:cNvPr id="37891" name="Slide Number Placeholder 4"/>
          <p:cNvSpPr>
            <a:spLocks noGrp="1"/>
          </p:cNvSpPr>
          <p:nvPr>
            <p:ph type="sldNum" sz="quarter" idx="11"/>
          </p:nvPr>
        </p:nvSpPr>
        <p:spPr>
          <a:noFill/>
        </p:spPr>
        <p:txBody>
          <a:bodyPr/>
          <a:lstStyle/>
          <a:p>
            <a:r>
              <a:rPr lang="en-US" smtClean="0"/>
              <a:t>2-</a:t>
            </a:r>
            <a:fld id="{130040CF-BB67-42F0-84D8-5F7EDE329628}" type="slidenum">
              <a:rPr lang="en-US" smtClean="0"/>
              <a:pPr/>
              <a:t>32</a:t>
            </a:fld>
            <a:endParaRPr lang="en-US" smtClean="0"/>
          </a:p>
        </p:txBody>
      </p:sp>
      <p:sp>
        <p:nvSpPr>
          <p:cNvPr id="37892" name="Rectangle 2"/>
          <p:cNvSpPr>
            <a:spLocks noGrp="1" noChangeArrowheads="1"/>
          </p:cNvSpPr>
          <p:nvPr>
            <p:ph type="title"/>
          </p:nvPr>
        </p:nvSpPr>
        <p:spPr>
          <a:xfrm>
            <a:off x="152400" y="120650"/>
            <a:ext cx="7162800" cy="1190625"/>
          </a:xfrm>
        </p:spPr>
        <p:txBody>
          <a:bodyPr/>
          <a:lstStyle/>
          <a:p>
            <a:pPr eaLnBrk="1" hangingPunct="1"/>
            <a:r>
              <a:rPr lang="en-US" smtClean="0">
                <a:solidFill>
                  <a:srgbClr val="000000"/>
                </a:solidFill>
              </a:rPr>
              <a:t>Business Taxation: </a:t>
            </a:r>
            <a:br>
              <a:rPr lang="en-US" smtClean="0">
                <a:solidFill>
                  <a:srgbClr val="000000"/>
                </a:solidFill>
              </a:rPr>
            </a:br>
            <a:r>
              <a:rPr lang="en-US" smtClean="0">
                <a:solidFill>
                  <a:srgbClr val="000000"/>
                </a:solidFill>
              </a:rPr>
              <a:t>Tax-Deductible Expenses</a:t>
            </a:r>
          </a:p>
        </p:txBody>
      </p:sp>
      <p:sp>
        <p:nvSpPr>
          <p:cNvPr id="37893" name="Rectangle 3"/>
          <p:cNvSpPr>
            <a:spLocks noGrp="1" noChangeArrowheads="1"/>
          </p:cNvSpPr>
          <p:nvPr>
            <p:ph type="body" idx="1"/>
          </p:nvPr>
        </p:nvSpPr>
        <p:spPr/>
        <p:txBody>
          <a:bodyPr/>
          <a:lstStyle/>
          <a:p>
            <a:pPr eaLnBrk="1" hangingPunct="1">
              <a:buFontTx/>
              <a:buChar char="•"/>
            </a:pPr>
            <a:r>
              <a:rPr lang="en-US" sz="2800" smtClean="0">
                <a:solidFill>
                  <a:srgbClr val="000000"/>
                </a:solidFill>
                <a:latin typeface="Times New Roman" charset="0"/>
              </a:rPr>
              <a:t>In calculating taxes, corporations may deduct operating expenses and interest expense but not dividends paid.</a:t>
            </a:r>
          </a:p>
          <a:p>
            <a:pPr eaLnBrk="1" hangingPunct="1">
              <a:buFontTx/>
              <a:buChar char="•"/>
            </a:pPr>
            <a:r>
              <a:rPr lang="en-US" sz="2800" smtClean="0">
                <a:solidFill>
                  <a:srgbClr val="000000"/>
                </a:solidFill>
                <a:latin typeface="Times New Roman" charset="0"/>
              </a:rPr>
              <a:t>This creates a built-in tax advantage for using debt financing as the following example will demonstrate.</a:t>
            </a:r>
          </a:p>
        </p:txBody>
      </p:sp>
      <p:sp>
        <p:nvSpPr>
          <p:cNvPr id="39942" name="Text Box 2"/>
          <p:cNvSpPr txBox="1">
            <a:spLocks noChangeArrowheads="1"/>
          </p:cNvSpPr>
          <p:nvPr/>
        </p:nvSpPr>
        <p:spPr bwMode="auto">
          <a:xfrm>
            <a:off x="685800" y="3937000"/>
            <a:ext cx="7772400" cy="2308225"/>
          </a:xfrm>
          <a:prstGeom prst="rect">
            <a:avLst/>
          </a:prstGeom>
          <a:solidFill>
            <a:srgbClr val="FFFFFF"/>
          </a:solidFill>
          <a:ln w="12700">
            <a:solidFill>
              <a:srgbClr val="000000"/>
            </a:solidFill>
            <a:miter lim="800000"/>
            <a:headEnd type="none" w="sm" len="sm"/>
            <a:tailEnd type="none" w="sm" len="sm"/>
          </a:ln>
        </p:spPr>
        <p:txBody>
          <a:bodyPr>
            <a:spAutoFit/>
          </a:bodyPr>
          <a:lstStyle/>
          <a:p>
            <a:pPr algn="ctr">
              <a:defRPr/>
            </a:pPr>
            <a:r>
              <a:rPr lang="en-US" u="sng" dirty="0">
                <a:latin typeface="+mn-lt"/>
                <a:ea typeface="+mn-ea"/>
              </a:rPr>
              <a:t>Example</a:t>
            </a:r>
            <a:endParaRPr lang="en-US" dirty="0">
              <a:latin typeface="+mn-lt"/>
              <a:ea typeface="+mn-ea"/>
            </a:endParaRPr>
          </a:p>
          <a:p>
            <a:pPr algn="l">
              <a:defRPr/>
            </a:pPr>
            <a:r>
              <a:rPr lang="en-US" dirty="0">
                <a:latin typeface="+mn-lt"/>
                <a:ea typeface="+mn-ea"/>
              </a:rPr>
              <a:t>Two companies, Debt Co. and No Debt Co., both expect in the coming year to have EBIT of $200,000.  During the year, Debt Co. will have to pay $30,000 in interest expenses.  No Debt Co. has no debt and will not pay interest expenses.</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Footer Placeholder 3"/>
          <p:cNvSpPr>
            <a:spLocks noGrp="1"/>
          </p:cNvSpPr>
          <p:nvPr>
            <p:ph type="ftr" sz="quarter" idx="10"/>
          </p:nvPr>
        </p:nvSpPr>
        <p:spPr>
          <a:noFill/>
        </p:spPr>
        <p:txBody>
          <a:bodyPr/>
          <a:lstStyle/>
          <a:p>
            <a:r>
              <a:rPr lang="en-US" smtClean="0"/>
              <a:t>© 2012 Pearson Prentice Hall. All rights reserved.</a:t>
            </a:r>
          </a:p>
        </p:txBody>
      </p:sp>
      <p:sp>
        <p:nvSpPr>
          <p:cNvPr id="38915" name="Slide Number Placeholder 4"/>
          <p:cNvSpPr>
            <a:spLocks noGrp="1"/>
          </p:cNvSpPr>
          <p:nvPr>
            <p:ph type="sldNum" sz="quarter" idx="11"/>
          </p:nvPr>
        </p:nvSpPr>
        <p:spPr>
          <a:noFill/>
        </p:spPr>
        <p:txBody>
          <a:bodyPr/>
          <a:lstStyle/>
          <a:p>
            <a:r>
              <a:rPr lang="en-US" smtClean="0"/>
              <a:t>2-</a:t>
            </a:r>
            <a:fld id="{D66EC570-76A0-43EB-8BFA-B2D3E5E440C7}" type="slidenum">
              <a:rPr lang="en-US" smtClean="0"/>
              <a:pPr/>
              <a:t>33</a:t>
            </a:fld>
            <a:endParaRPr lang="en-US" smtClean="0"/>
          </a:p>
        </p:txBody>
      </p:sp>
      <p:sp>
        <p:nvSpPr>
          <p:cNvPr id="38916" name="Rectangle 2"/>
          <p:cNvSpPr>
            <a:spLocks noGrp="1" noChangeArrowheads="1"/>
          </p:cNvSpPr>
          <p:nvPr>
            <p:ph type="title"/>
          </p:nvPr>
        </p:nvSpPr>
        <p:spPr>
          <a:xfrm>
            <a:off x="152400" y="182563"/>
            <a:ext cx="7162800" cy="1066800"/>
          </a:xfrm>
        </p:spPr>
        <p:txBody>
          <a:bodyPr/>
          <a:lstStyle/>
          <a:p>
            <a:pPr eaLnBrk="1" hangingPunct="1"/>
            <a:r>
              <a:rPr lang="en-US" sz="3200" smtClean="0">
                <a:solidFill>
                  <a:srgbClr val="000000"/>
                </a:solidFill>
              </a:rPr>
              <a:t>Business Taxation: </a:t>
            </a:r>
            <a:br>
              <a:rPr lang="en-US" sz="3200" smtClean="0">
                <a:solidFill>
                  <a:srgbClr val="000000"/>
                </a:solidFill>
              </a:rPr>
            </a:br>
            <a:r>
              <a:rPr lang="en-US" sz="3200" smtClean="0">
                <a:solidFill>
                  <a:srgbClr val="000000"/>
                </a:solidFill>
              </a:rPr>
              <a:t>Tax-Deductible Expenses (cont.)</a:t>
            </a:r>
            <a:endParaRPr lang="en-US" smtClean="0">
              <a:solidFill>
                <a:srgbClr val="000000"/>
              </a:solidFill>
            </a:endParaRPr>
          </a:p>
        </p:txBody>
      </p:sp>
      <p:pic>
        <p:nvPicPr>
          <p:cNvPr id="38917" name="Picture 4" descr="untab0201"/>
          <p:cNvPicPr>
            <a:picLocks noChangeAspect="1" noChangeArrowheads="1"/>
          </p:cNvPicPr>
          <p:nvPr/>
        </p:nvPicPr>
        <p:blipFill>
          <a:blip r:embed="rId2"/>
          <a:srcRect/>
          <a:stretch>
            <a:fillRect/>
          </a:stretch>
        </p:blipFill>
        <p:spPr bwMode="auto">
          <a:xfrm>
            <a:off x="444500" y="1981200"/>
            <a:ext cx="8255000" cy="39131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oter Placeholder 3"/>
          <p:cNvSpPr>
            <a:spLocks noGrp="1"/>
          </p:cNvSpPr>
          <p:nvPr>
            <p:ph type="ftr" sz="quarter" idx="10"/>
          </p:nvPr>
        </p:nvSpPr>
        <p:spPr>
          <a:noFill/>
        </p:spPr>
        <p:txBody>
          <a:bodyPr/>
          <a:lstStyle/>
          <a:p>
            <a:r>
              <a:rPr lang="en-US" smtClean="0"/>
              <a:t>© 2012 Pearson Prentice Hall. All rights reserved.</a:t>
            </a:r>
          </a:p>
        </p:txBody>
      </p:sp>
      <p:sp>
        <p:nvSpPr>
          <p:cNvPr id="39939" name="Slide Number Placeholder 4"/>
          <p:cNvSpPr>
            <a:spLocks noGrp="1"/>
          </p:cNvSpPr>
          <p:nvPr>
            <p:ph type="sldNum" sz="quarter" idx="11"/>
          </p:nvPr>
        </p:nvSpPr>
        <p:spPr>
          <a:noFill/>
        </p:spPr>
        <p:txBody>
          <a:bodyPr/>
          <a:lstStyle/>
          <a:p>
            <a:r>
              <a:rPr lang="en-US" smtClean="0"/>
              <a:t>2-</a:t>
            </a:r>
            <a:fld id="{24717C72-F3D6-49C3-837C-161949AC188C}" type="slidenum">
              <a:rPr lang="en-US" smtClean="0"/>
              <a:pPr/>
              <a:t>34</a:t>
            </a:fld>
            <a:endParaRPr lang="en-US" smtClean="0"/>
          </a:p>
        </p:txBody>
      </p:sp>
      <p:sp>
        <p:nvSpPr>
          <p:cNvPr id="39940" name="Rectangle 2"/>
          <p:cNvSpPr>
            <a:spLocks noGrp="1" noChangeArrowheads="1"/>
          </p:cNvSpPr>
          <p:nvPr>
            <p:ph type="title"/>
          </p:nvPr>
        </p:nvSpPr>
        <p:spPr>
          <a:xfrm>
            <a:off x="152400" y="182563"/>
            <a:ext cx="7162800" cy="1066800"/>
          </a:xfrm>
        </p:spPr>
        <p:txBody>
          <a:bodyPr/>
          <a:lstStyle/>
          <a:p>
            <a:pPr eaLnBrk="1" hangingPunct="1"/>
            <a:r>
              <a:rPr lang="en-US" sz="3200" smtClean="0">
                <a:solidFill>
                  <a:srgbClr val="000000"/>
                </a:solidFill>
              </a:rPr>
              <a:t>Business Taxation: </a:t>
            </a:r>
            <a:br>
              <a:rPr lang="en-US" sz="3200" smtClean="0">
                <a:solidFill>
                  <a:srgbClr val="000000"/>
                </a:solidFill>
              </a:rPr>
            </a:br>
            <a:r>
              <a:rPr lang="en-US" sz="3200" smtClean="0">
                <a:solidFill>
                  <a:srgbClr val="000000"/>
                </a:solidFill>
              </a:rPr>
              <a:t>Tax-Deductible Expenses (cont.)</a:t>
            </a:r>
            <a:endParaRPr lang="en-US" smtClean="0">
              <a:solidFill>
                <a:srgbClr val="000000"/>
              </a:solidFill>
            </a:endParaRPr>
          </a:p>
        </p:txBody>
      </p:sp>
      <p:sp>
        <p:nvSpPr>
          <p:cNvPr id="39941" name="Rectangle 3"/>
          <p:cNvSpPr>
            <a:spLocks noGrp="1" noChangeArrowheads="1"/>
          </p:cNvSpPr>
          <p:nvPr>
            <p:ph type="body" idx="1"/>
          </p:nvPr>
        </p:nvSpPr>
        <p:spPr/>
        <p:txBody>
          <a:bodyPr/>
          <a:lstStyle/>
          <a:p>
            <a:pPr eaLnBrk="1" hangingPunct="1">
              <a:buFontTx/>
              <a:buChar char="•"/>
            </a:pPr>
            <a:r>
              <a:rPr lang="en-US" sz="2800" smtClean="0">
                <a:solidFill>
                  <a:srgbClr val="000000"/>
                </a:solidFill>
                <a:latin typeface="Times New Roman" charset="0"/>
              </a:rPr>
              <a:t>As the example shows, the use of debt financing can increase cash flow and decrease taxes paid.</a:t>
            </a:r>
          </a:p>
          <a:p>
            <a:pPr eaLnBrk="1" hangingPunct="1">
              <a:buFontTx/>
              <a:buChar char="•"/>
            </a:pPr>
            <a:r>
              <a:rPr lang="en-US" sz="2800" smtClean="0">
                <a:solidFill>
                  <a:srgbClr val="000000"/>
                </a:solidFill>
                <a:latin typeface="Times New Roman" charset="0"/>
              </a:rPr>
              <a:t>The tax deductibility of interest and other certain expenses reduces their actual (after-tax) cost to the profitable firm.</a:t>
            </a:r>
          </a:p>
          <a:p>
            <a:pPr eaLnBrk="1" hangingPunct="1">
              <a:buFontTx/>
              <a:buChar char="•"/>
            </a:pPr>
            <a:r>
              <a:rPr lang="en-US" sz="2800" smtClean="0">
                <a:solidFill>
                  <a:srgbClr val="000000"/>
                </a:solidFill>
                <a:latin typeface="Times New Roman" charset="0"/>
              </a:rPr>
              <a:t>It is the non-deductibility of dividends paid that results in double taxation under the corporate form of organization.</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oter Placeholder 3"/>
          <p:cNvSpPr>
            <a:spLocks noGrp="1"/>
          </p:cNvSpPr>
          <p:nvPr>
            <p:ph type="ftr" sz="quarter" idx="10"/>
          </p:nvPr>
        </p:nvSpPr>
        <p:spPr>
          <a:noFill/>
        </p:spPr>
        <p:txBody>
          <a:bodyPr/>
          <a:lstStyle/>
          <a:p>
            <a:r>
              <a:rPr lang="en-US" smtClean="0"/>
              <a:t>© 2012 Pearson Prentice Hall. All rights reserved.</a:t>
            </a:r>
          </a:p>
        </p:txBody>
      </p:sp>
      <p:sp>
        <p:nvSpPr>
          <p:cNvPr id="40963" name="Slide Number Placeholder 4"/>
          <p:cNvSpPr>
            <a:spLocks noGrp="1"/>
          </p:cNvSpPr>
          <p:nvPr>
            <p:ph type="sldNum" sz="quarter" idx="11"/>
          </p:nvPr>
        </p:nvSpPr>
        <p:spPr>
          <a:noFill/>
        </p:spPr>
        <p:txBody>
          <a:bodyPr/>
          <a:lstStyle/>
          <a:p>
            <a:r>
              <a:rPr lang="en-US" smtClean="0"/>
              <a:t>2-</a:t>
            </a:r>
            <a:fld id="{9F16D6A9-3399-4BAF-9EC6-44C056295C42}" type="slidenum">
              <a:rPr lang="en-US" smtClean="0"/>
              <a:pPr/>
              <a:t>35</a:t>
            </a:fld>
            <a:endParaRPr lang="en-US" smtClean="0"/>
          </a:p>
        </p:txBody>
      </p:sp>
      <p:sp>
        <p:nvSpPr>
          <p:cNvPr id="40964" name="Rectangle 2"/>
          <p:cNvSpPr>
            <a:spLocks noGrp="1" noChangeArrowheads="1"/>
          </p:cNvSpPr>
          <p:nvPr>
            <p:ph type="title"/>
          </p:nvPr>
        </p:nvSpPr>
        <p:spPr>
          <a:xfrm>
            <a:off x="152400" y="120650"/>
            <a:ext cx="7162800" cy="1190625"/>
          </a:xfrm>
        </p:spPr>
        <p:txBody>
          <a:bodyPr/>
          <a:lstStyle/>
          <a:p>
            <a:pPr eaLnBrk="1" hangingPunct="1"/>
            <a:r>
              <a:rPr lang="en-US" smtClean="0">
                <a:solidFill>
                  <a:srgbClr val="000000"/>
                </a:solidFill>
              </a:rPr>
              <a:t>Business Taxation: Capital Gains</a:t>
            </a:r>
          </a:p>
        </p:txBody>
      </p:sp>
      <p:sp>
        <p:nvSpPr>
          <p:cNvPr id="40965" name="Rectangle 3"/>
          <p:cNvSpPr>
            <a:spLocks noGrp="1" noChangeArrowheads="1"/>
          </p:cNvSpPr>
          <p:nvPr>
            <p:ph type="body" idx="1"/>
          </p:nvPr>
        </p:nvSpPr>
        <p:spPr/>
        <p:txBody>
          <a:bodyPr/>
          <a:lstStyle/>
          <a:p>
            <a:pPr eaLnBrk="1" hangingPunct="1">
              <a:buFontTx/>
              <a:buChar char="•"/>
            </a:pPr>
            <a:r>
              <a:rPr lang="en-US" sz="2800" smtClean="0">
                <a:solidFill>
                  <a:srgbClr val="000000"/>
                </a:solidFill>
                <a:latin typeface="Times New Roman" charset="0"/>
              </a:rPr>
              <a:t>A </a:t>
            </a:r>
            <a:r>
              <a:rPr lang="en-US" sz="2800" b="1" smtClean="0">
                <a:solidFill>
                  <a:srgbClr val="000000"/>
                </a:solidFill>
                <a:latin typeface="Times New Roman" charset="0"/>
              </a:rPr>
              <a:t>capital gain </a:t>
            </a:r>
            <a:r>
              <a:rPr lang="en-US" sz="2800" smtClean="0">
                <a:solidFill>
                  <a:srgbClr val="000000"/>
                </a:solidFill>
                <a:latin typeface="Times New Roman" charset="0"/>
              </a:rPr>
              <a:t>is the amount by which the sale price of an asset exceeds the asset</a:t>
            </a:r>
            <a:r>
              <a:rPr lang="en-US" sz="2800" smtClean="0">
                <a:solidFill>
                  <a:srgbClr val="000000"/>
                </a:solidFill>
              </a:rPr>
              <a:t>’</a:t>
            </a:r>
            <a:r>
              <a:rPr lang="en-US" sz="2800" smtClean="0">
                <a:solidFill>
                  <a:srgbClr val="000000"/>
                </a:solidFill>
                <a:latin typeface="Times New Roman" charset="0"/>
              </a:rPr>
              <a:t>s purchase price.</a:t>
            </a:r>
          </a:p>
          <a:p>
            <a:pPr eaLnBrk="1" hangingPunct="1">
              <a:buFontTx/>
              <a:buChar char="•"/>
            </a:pPr>
            <a:r>
              <a:rPr lang="en-US" sz="2800" smtClean="0">
                <a:solidFill>
                  <a:srgbClr val="000000"/>
                </a:solidFill>
                <a:latin typeface="Times New Roman" charset="0"/>
              </a:rPr>
              <a:t>For corporations, capital gains are added to ordinary income and taxed like ordinary income at the firm</a:t>
            </a:r>
            <a:r>
              <a:rPr lang="en-US" sz="2800" smtClean="0">
                <a:solidFill>
                  <a:srgbClr val="000000"/>
                </a:solidFill>
              </a:rPr>
              <a:t>’</a:t>
            </a:r>
            <a:r>
              <a:rPr lang="en-US" sz="2800" smtClean="0">
                <a:solidFill>
                  <a:srgbClr val="000000"/>
                </a:solidFill>
                <a:latin typeface="Times New Roman" charset="0"/>
              </a:rPr>
              <a:t>s marginal tax rate.</a:t>
            </a:r>
            <a:endParaRPr lang="en-US" sz="2800" smtClean="0">
              <a:latin typeface="Times New Roman" charset="0"/>
            </a:endParaRPr>
          </a:p>
        </p:txBody>
      </p:sp>
      <p:sp>
        <p:nvSpPr>
          <p:cNvPr id="43014" name="Text Box 2"/>
          <p:cNvSpPr txBox="1">
            <a:spLocks noChangeArrowheads="1"/>
          </p:cNvSpPr>
          <p:nvPr/>
        </p:nvSpPr>
        <p:spPr bwMode="auto">
          <a:xfrm>
            <a:off x="685800" y="4089400"/>
            <a:ext cx="7772400" cy="1930400"/>
          </a:xfrm>
          <a:prstGeom prst="rect">
            <a:avLst/>
          </a:prstGeom>
          <a:solidFill>
            <a:srgbClr val="FFFFFF"/>
          </a:solidFill>
          <a:ln w="12700">
            <a:solidFill>
              <a:srgbClr val="000000"/>
            </a:solidFill>
            <a:miter lim="800000"/>
            <a:headEnd type="none" w="sm" len="sm"/>
            <a:tailEnd type="none" w="sm" len="sm"/>
          </a:ln>
        </p:spPr>
        <p:txBody>
          <a:bodyPr>
            <a:spAutoFit/>
          </a:bodyPr>
          <a:lstStyle/>
          <a:p>
            <a:pPr algn="ctr">
              <a:defRPr/>
            </a:pPr>
            <a:r>
              <a:rPr lang="en-US" u="sng" dirty="0">
                <a:latin typeface="+mn-lt"/>
                <a:ea typeface="+mn-ea"/>
              </a:rPr>
              <a:t>Example</a:t>
            </a:r>
            <a:endParaRPr lang="en-US" dirty="0">
              <a:latin typeface="+mn-lt"/>
              <a:ea typeface="+mn-ea"/>
            </a:endParaRPr>
          </a:p>
          <a:p>
            <a:pPr algn="l">
              <a:defRPr/>
            </a:pPr>
            <a:r>
              <a:rPr lang="en-US" dirty="0">
                <a:latin typeface="+mn-lt"/>
                <a:ea typeface="+mn-ea"/>
              </a:rPr>
              <a:t>Ross Company has just sold for $150,000 and asset that was purchased 2 years ago for $125,000. Because the asset was sold for more than its initial purchase price, there is a capital gain of $25,000 ($150,000 - $125,000).</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ooter Placeholder 3"/>
          <p:cNvSpPr>
            <a:spLocks noGrp="1"/>
          </p:cNvSpPr>
          <p:nvPr>
            <p:ph type="ftr" sz="quarter" idx="10"/>
          </p:nvPr>
        </p:nvSpPr>
        <p:spPr>
          <a:noFill/>
        </p:spPr>
        <p:txBody>
          <a:bodyPr/>
          <a:lstStyle/>
          <a:p>
            <a:r>
              <a:rPr lang="en-US" smtClean="0"/>
              <a:t>© 2012 Pearson Prentice Hall. All rights reserved.</a:t>
            </a:r>
          </a:p>
        </p:txBody>
      </p:sp>
      <p:sp>
        <p:nvSpPr>
          <p:cNvPr id="47107" name="Slide Number Placeholder 4"/>
          <p:cNvSpPr>
            <a:spLocks noGrp="1"/>
          </p:cNvSpPr>
          <p:nvPr>
            <p:ph type="sldNum" sz="quarter" idx="11"/>
          </p:nvPr>
        </p:nvSpPr>
        <p:spPr>
          <a:noFill/>
        </p:spPr>
        <p:txBody>
          <a:bodyPr/>
          <a:lstStyle/>
          <a:p>
            <a:r>
              <a:rPr lang="en-US" smtClean="0"/>
              <a:t>2-</a:t>
            </a:r>
            <a:fld id="{2EC3BD20-73D5-45EC-A4A5-34DC5F4AA68E}" type="slidenum">
              <a:rPr lang="en-US" smtClean="0"/>
              <a:pPr/>
              <a:t>36</a:t>
            </a:fld>
            <a:endParaRPr lang="en-US" smtClean="0"/>
          </a:p>
        </p:txBody>
      </p:sp>
      <p:sp>
        <p:nvSpPr>
          <p:cNvPr id="47108" name="Rectangle 2"/>
          <p:cNvSpPr>
            <a:spLocks noGrp="1" noChangeArrowheads="1"/>
          </p:cNvSpPr>
          <p:nvPr>
            <p:ph type="title"/>
          </p:nvPr>
        </p:nvSpPr>
        <p:spPr>
          <a:xfrm>
            <a:off x="152400" y="403225"/>
            <a:ext cx="7162800" cy="625475"/>
          </a:xfrm>
        </p:spPr>
        <p:txBody>
          <a:bodyPr/>
          <a:lstStyle/>
          <a:p>
            <a:pPr eaLnBrk="1" hangingPunct="1"/>
            <a:r>
              <a:rPr lang="en-US" smtClean="0">
                <a:solidFill>
                  <a:srgbClr val="000000"/>
                </a:solidFill>
              </a:rPr>
              <a:t>Integrative Case: Merit Enterprise Corp.</a:t>
            </a:r>
          </a:p>
        </p:txBody>
      </p:sp>
      <p:sp>
        <p:nvSpPr>
          <p:cNvPr id="47109" name="Rectangle 3"/>
          <p:cNvSpPr>
            <a:spLocks noGrp="1" noChangeArrowheads="1"/>
          </p:cNvSpPr>
          <p:nvPr>
            <p:ph type="body" idx="1"/>
          </p:nvPr>
        </p:nvSpPr>
        <p:spPr/>
        <p:txBody>
          <a:bodyPr/>
          <a:lstStyle/>
          <a:p>
            <a:pPr eaLnBrk="1" hangingPunct="1">
              <a:buFontTx/>
              <a:buChar char="•"/>
            </a:pPr>
            <a:r>
              <a:rPr lang="en-US" sz="2800" smtClean="0">
                <a:solidFill>
                  <a:srgbClr val="000000"/>
                </a:solidFill>
                <a:latin typeface="Times New Roman" charset="0"/>
              </a:rPr>
              <a:t>Option 1 </a:t>
            </a:r>
            <a:r>
              <a:rPr lang="en-US" sz="2800" smtClean="0">
                <a:solidFill>
                  <a:srgbClr val="000000"/>
                </a:solidFill>
              </a:rPr>
              <a:t>–</a:t>
            </a:r>
            <a:r>
              <a:rPr lang="en-US" sz="2800" smtClean="0">
                <a:solidFill>
                  <a:srgbClr val="000000"/>
                </a:solidFill>
                <a:latin typeface="Times New Roman" charset="0"/>
              </a:rPr>
              <a:t> Merit could approach JPMorgan Chase, a bank that had served Merit well for many years with seasonal credit lines as well as medium-term loans. Lehn believed that JPMorgan was unlikely to make a $4 billion loan to Merit on its own, but it could probably gather a group of banks together to make a loan of this magnitude. However, the banks would undoubtedly demand that Merit limit further borrowing and provide JPMorgan with periodic financial disclosures so that they could monitor Merit</a:t>
            </a:r>
            <a:r>
              <a:rPr lang="en-US" sz="2800" smtClean="0">
                <a:solidFill>
                  <a:srgbClr val="000000"/>
                </a:solidFill>
              </a:rPr>
              <a:t>’</a:t>
            </a:r>
            <a:r>
              <a:rPr lang="en-US" sz="2800" smtClean="0">
                <a:solidFill>
                  <a:srgbClr val="000000"/>
                </a:solidFill>
                <a:latin typeface="Times New Roman" charset="0"/>
              </a:rPr>
              <a:t>s financial condition as it expanded its operations.</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Footer Placeholder 3"/>
          <p:cNvSpPr>
            <a:spLocks noGrp="1"/>
          </p:cNvSpPr>
          <p:nvPr>
            <p:ph type="ftr" sz="quarter" idx="10"/>
          </p:nvPr>
        </p:nvSpPr>
        <p:spPr>
          <a:noFill/>
        </p:spPr>
        <p:txBody>
          <a:bodyPr/>
          <a:lstStyle/>
          <a:p>
            <a:r>
              <a:rPr lang="en-US" smtClean="0"/>
              <a:t>© 2012 Pearson Prentice Hall. All rights reserved.</a:t>
            </a:r>
          </a:p>
        </p:txBody>
      </p:sp>
      <p:sp>
        <p:nvSpPr>
          <p:cNvPr id="48131" name="Slide Number Placeholder 4"/>
          <p:cNvSpPr>
            <a:spLocks noGrp="1"/>
          </p:cNvSpPr>
          <p:nvPr>
            <p:ph type="sldNum" sz="quarter" idx="11"/>
          </p:nvPr>
        </p:nvSpPr>
        <p:spPr>
          <a:noFill/>
        </p:spPr>
        <p:txBody>
          <a:bodyPr/>
          <a:lstStyle/>
          <a:p>
            <a:r>
              <a:rPr lang="en-US" smtClean="0"/>
              <a:t>2-</a:t>
            </a:r>
            <a:fld id="{85FC37FE-6399-4702-9F6B-D881D498321D}" type="slidenum">
              <a:rPr lang="en-US" smtClean="0"/>
              <a:pPr/>
              <a:t>37</a:t>
            </a:fld>
            <a:endParaRPr lang="en-US" smtClean="0"/>
          </a:p>
        </p:txBody>
      </p:sp>
      <p:sp>
        <p:nvSpPr>
          <p:cNvPr id="48132" name="Rectangle 2"/>
          <p:cNvSpPr>
            <a:spLocks noGrp="1" noChangeArrowheads="1"/>
          </p:cNvSpPr>
          <p:nvPr>
            <p:ph type="title"/>
          </p:nvPr>
        </p:nvSpPr>
        <p:spPr>
          <a:xfrm>
            <a:off x="152400" y="403225"/>
            <a:ext cx="7162800" cy="625475"/>
          </a:xfrm>
        </p:spPr>
        <p:txBody>
          <a:bodyPr/>
          <a:lstStyle/>
          <a:p>
            <a:pPr eaLnBrk="1" hangingPunct="1"/>
            <a:r>
              <a:rPr lang="en-US" smtClean="0">
                <a:solidFill>
                  <a:srgbClr val="000000"/>
                </a:solidFill>
              </a:rPr>
              <a:t>Integrative Case: Merit Enterprise Corp.</a:t>
            </a:r>
          </a:p>
        </p:txBody>
      </p:sp>
      <p:sp>
        <p:nvSpPr>
          <p:cNvPr id="48133" name="Rectangle 3"/>
          <p:cNvSpPr>
            <a:spLocks noGrp="1" noChangeArrowheads="1"/>
          </p:cNvSpPr>
          <p:nvPr>
            <p:ph type="body" idx="1"/>
          </p:nvPr>
        </p:nvSpPr>
        <p:spPr/>
        <p:txBody>
          <a:bodyPr/>
          <a:lstStyle/>
          <a:p>
            <a:pPr eaLnBrk="1" hangingPunct="1">
              <a:buFontTx/>
              <a:buChar char="•"/>
            </a:pPr>
            <a:r>
              <a:rPr lang="en-US" sz="2800" smtClean="0">
                <a:solidFill>
                  <a:srgbClr val="000000"/>
                </a:solidFill>
                <a:latin typeface="Times New Roman" charset="0"/>
              </a:rPr>
              <a:t>Option 2 </a:t>
            </a:r>
            <a:r>
              <a:rPr lang="en-US" sz="2800" smtClean="0">
                <a:solidFill>
                  <a:srgbClr val="000000"/>
                </a:solidFill>
              </a:rPr>
              <a:t>–</a:t>
            </a:r>
            <a:r>
              <a:rPr lang="en-US" sz="2800" smtClean="0">
                <a:solidFill>
                  <a:srgbClr val="000000"/>
                </a:solidFill>
                <a:latin typeface="Times New Roman" charset="0"/>
              </a:rPr>
              <a:t> Merit could convert to public ownership, issuing stock to the public in the primary market. With Merit</a:t>
            </a:r>
            <a:r>
              <a:rPr lang="en-US" sz="2800" smtClean="0">
                <a:solidFill>
                  <a:srgbClr val="000000"/>
                </a:solidFill>
              </a:rPr>
              <a:t>’</a:t>
            </a:r>
            <a:r>
              <a:rPr lang="en-US" sz="2800" smtClean="0">
                <a:solidFill>
                  <a:srgbClr val="000000"/>
                </a:solidFill>
                <a:latin typeface="Times New Roman" charset="0"/>
              </a:rPr>
              <a:t>s excellent financial performance in recent years, Sara thought that its stock could command a high price in the market and that many investors would want to participate in any stock offering that Merit conducted.</a:t>
            </a:r>
          </a:p>
          <a:p>
            <a:pPr lvl="1" eaLnBrk="1" hangingPunct="1"/>
            <a:endParaRPr lang="en-US" sz="2400" smtClean="0">
              <a:solidFill>
                <a:srgbClr val="000000"/>
              </a:solidFill>
              <a:latin typeface="Times New Roman" charset="0"/>
            </a:endParaRPr>
          </a:p>
          <a:p>
            <a:pPr lvl="1" eaLnBrk="1" hangingPunct="1"/>
            <a:endParaRPr lang="en-US" sz="2400" smtClean="0">
              <a:solidFill>
                <a:srgbClr val="000000"/>
              </a:solidFill>
              <a:latin typeface="Times New Roman" charset="0"/>
            </a:endParaRPr>
          </a:p>
          <a:p>
            <a:pPr eaLnBrk="1" hangingPunct="1"/>
            <a:endParaRPr lang="en-US" sz="2800" smtClean="0">
              <a:solidFill>
                <a:srgbClr val="000000"/>
              </a:solidFill>
              <a:latin typeface="Times New Roman"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Footer Placeholder 3"/>
          <p:cNvSpPr>
            <a:spLocks noGrp="1"/>
          </p:cNvSpPr>
          <p:nvPr>
            <p:ph type="ftr" sz="quarter" idx="10"/>
          </p:nvPr>
        </p:nvSpPr>
        <p:spPr>
          <a:noFill/>
        </p:spPr>
        <p:txBody>
          <a:bodyPr/>
          <a:lstStyle/>
          <a:p>
            <a:r>
              <a:rPr lang="en-US" smtClean="0"/>
              <a:t>© 2012 Pearson Prentice Hall. All rights reserved.</a:t>
            </a:r>
          </a:p>
        </p:txBody>
      </p:sp>
      <p:sp>
        <p:nvSpPr>
          <p:cNvPr id="49155" name="Slide Number Placeholder 4"/>
          <p:cNvSpPr>
            <a:spLocks noGrp="1"/>
          </p:cNvSpPr>
          <p:nvPr>
            <p:ph type="sldNum" sz="quarter" idx="11"/>
          </p:nvPr>
        </p:nvSpPr>
        <p:spPr>
          <a:noFill/>
        </p:spPr>
        <p:txBody>
          <a:bodyPr/>
          <a:lstStyle/>
          <a:p>
            <a:r>
              <a:rPr lang="en-US" smtClean="0"/>
              <a:t>2-</a:t>
            </a:r>
            <a:fld id="{BE68F505-7E26-476B-9173-BD17E3BAA2E1}" type="slidenum">
              <a:rPr lang="en-US" smtClean="0"/>
              <a:pPr/>
              <a:t>38</a:t>
            </a:fld>
            <a:endParaRPr lang="en-US" smtClean="0"/>
          </a:p>
        </p:txBody>
      </p:sp>
      <p:sp>
        <p:nvSpPr>
          <p:cNvPr id="49156" name="Rectangle 2"/>
          <p:cNvSpPr>
            <a:spLocks noGrp="1" noChangeArrowheads="1"/>
          </p:cNvSpPr>
          <p:nvPr>
            <p:ph type="title"/>
          </p:nvPr>
        </p:nvSpPr>
        <p:spPr>
          <a:xfrm>
            <a:off x="152400" y="403225"/>
            <a:ext cx="7162800" cy="625475"/>
          </a:xfrm>
        </p:spPr>
        <p:txBody>
          <a:bodyPr/>
          <a:lstStyle/>
          <a:p>
            <a:pPr eaLnBrk="1" hangingPunct="1"/>
            <a:r>
              <a:rPr lang="en-US" smtClean="0">
                <a:solidFill>
                  <a:srgbClr val="000000"/>
                </a:solidFill>
              </a:rPr>
              <a:t>Integrative Case: Merit Enterprise Corp.</a:t>
            </a:r>
          </a:p>
        </p:txBody>
      </p:sp>
      <p:sp>
        <p:nvSpPr>
          <p:cNvPr id="49157" name="Rectangle 3"/>
          <p:cNvSpPr>
            <a:spLocks noGrp="1" noChangeArrowheads="1"/>
          </p:cNvSpPr>
          <p:nvPr>
            <p:ph type="body" idx="1"/>
          </p:nvPr>
        </p:nvSpPr>
        <p:spPr/>
        <p:txBody>
          <a:bodyPr/>
          <a:lstStyle/>
          <a:p>
            <a:pPr eaLnBrk="1" hangingPunct="1">
              <a:buFontTx/>
              <a:buChar char="•"/>
            </a:pPr>
            <a:r>
              <a:rPr lang="en-US" sz="2800" smtClean="0">
                <a:solidFill>
                  <a:srgbClr val="000000"/>
                </a:solidFill>
                <a:latin typeface="Times New Roman" charset="0"/>
              </a:rPr>
              <a:t>Discuss the pros and cons of option 1, and prioritize your thoughts. What are the most positive aspects of this option, and what are the biggest drawbacks?</a:t>
            </a:r>
          </a:p>
          <a:p>
            <a:pPr eaLnBrk="1" hangingPunct="1">
              <a:buFontTx/>
              <a:buChar char="•"/>
            </a:pPr>
            <a:r>
              <a:rPr lang="en-US" sz="2800" smtClean="0">
                <a:solidFill>
                  <a:srgbClr val="000000"/>
                </a:solidFill>
                <a:latin typeface="Times New Roman" charset="0"/>
              </a:rPr>
              <a:t>Do the same for option 2.</a:t>
            </a:r>
          </a:p>
          <a:p>
            <a:pPr eaLnBrk="1" hangingPunct="1">
              <a:buFontTx/>
              <a:buChar char="•"/>
            </a:pPr>
            <a:r>
              <a:rPr lang="en-US" sz="2800" smtClean="0">
                <a:solidFill>
                  <a:srgbClr val="000000"/>
                </a:solidFill>
                <a:latin typeface="Times New Roman" charset="0"/>
              </a:rPr>
              <a:t>Which option do you think Sara should recommend to the board and why?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Footer Placeholder 3"/>
          <p:cNvSpPr>
            <a:spLocks noGrp="1"/>
          </p:cNvSpPr>
          <p:nvPr>
            <p:ph type="ftr" sz="quarter" idx="10"/>
          </p:nvPr>
        </p:nvSpPr>
        <p:spPr>
          <a:noFill/>
        </p:spPr>
        <p:txBody>
          <a:bodyPr/>
          <a:lstStyle/>
          <a:p>
            <a:r>
              <a:rPr lang="en-US" smtClean="0"/>
              <a:t>© 2012 Pearson Prentice Hall. All rights reserved.</a:t>
            </a:r>
          </a:p>
        </p:txBody>
      </p:sp>
      <p:sp>
        <p:nvSpPr>
          <p:cNvPr id="8195" name="Slide Number Placeholder 4"/>
          <p:cNvSpPr>
            <a:spLocks noGrp="1"/>
          </p:cNvSpPr>
          <p:nvPr>
            <p:ph type="sldNum" sz="quarter" idx="11"/>
          </p:nvPr>
        </p:nvSpPr>
        <p:spPr>
          <a:noFill/>
        </p:spPr>
        <p:txBody>
          <a:bodyPr/>
          <a:lstStyle/>
          <a:p>
            <a:r>
              <a:rPr lang="en-US" smtClean="0"/>
              <a:t>2-</a:t>
            </a:r>
            <a:fld id="{35537487-F2F1-44BC-9F94-16D3EF6FC462}" type="slidenum">
              <a:rPr lang="en-US" smtClean="0"/>
              <a:pPr/>
              <a:t>4</a:t>
            </a:fld>
            <a:endParaRPr lang="en-US" smtClean="0"/>
          </a:p>
        </p:txBody>
      </p:sp>
      <p:sp>
        <p:nvSpPr>
          <p:cNvPr id="8196" name="Rectangle 2"/>
          <p:cNvSpPr>
            <a:spLocks noGrp="1" noChangeArrowheads="1"/>
          </p:cNvSpPr>
          <p:nvPr>
            <p:ph type="title"/>
          </p:nvPr>
        </p:nvSpPr>
        <p:spPr>
          <a:xfrm>
            <a:off x="152400" y="241300"/>
            <a:ext cx="7162800" cy="946150"/>
          </a:xfrm>
        </p:spPr>
        <p:txBody>
          <a:bodyPr/>
          <a:lstStyle/>
          <a:p>
            <a:pPr eaLnBrk="1" hangingPunct="1"/>
            <a:r>
              <a:rPr lang="en-US" sz="2800" smtClean="0">
                <a:solidFill>
                  <a:srgbClr val="000000"/>
                </a:solidFill>
              </a:rPr>
              <a:t>Commercial Banks, Investment Banks, and the Shadow Banking System (cont.)</a:t>
            </a:r>
            <a:endParaRPr lang="en-US" smtClean="0">
              <a:solidFill>
                <a:srgbClr val="000000"/>
              </a:solidFill>
            </a:endParaRPr>
          </a:p>
        </p:txBody>
      </p:sp>
      <p:sp>
        <p:nvSpPr>
          <p:cNvPr id="8197" name="Rectangle 3"/>
          <p:cNvSpPr>
            <a:spLocks noGrp="1" noChangeArrowheads="1"/>
          </p:cNvSpPr>
          <p:nvPr>
            <p:ph type="body" idx="1"/>
          </p:nvPr>
        </p:nvSpPr>
        <p:spPr/>
        <p:txBody>
          <a:bodyPr/>
          <a:lstStyle/>
          <a:p>
            <a:pPr eaLnBrk="1" hangingPunct="1">
              <a:lnSpc>
                <a:spcPct val="90000"/>
              </a:lnSpc>
              <a:buFontTx/>
              <a:buChar char="•"/>
            </a:pPr>
            <a:r>
              <a:rPr lang="en-US" sz="2800" smtClean="0">
                <a:solidFill>
                  <a:srgbClr val="000000"/>
                </a:solidFill>
                <a:latin typeface="Times New Roman" charset="0"/>
              </a:rPr>
              <a:t>The </a:t>
            </a:r>
            <a:r>
              <a:rPr lang="en-US" sz="2800" b="1" smtClean="0">
                <a:solidFill>
                  <a:srgbClr val="000000"/>
                </a:solidFill>
                <a:latin typeface="Times New Roman" charset="0"/>
              </a:rPr>
              <a:t>Glass-Steagall Act </a:t>
            </a:r>
            <a:r>
              <a:rPr lang="en-US" sz="2800" smtClean="0">
                <a:solidFill>
                  <a:srgbClr val="000000"/>
                </a:solidFill>
                <a:latin typeface="Times New Roman" charset="0"/>
              </a:rPr>
              <a:t>was</a:t>
            </a:r>
            <a:r>
              <a:rPr lang="en-US" sz="2800" b="1" smtClean="0">
                <a:solidFill>
                  <a:srgbClr val="000000"/>
                </a:solidFill>
                <a:latin typeface="Times New Roman" charset="0"/>
              </a:rPr>
              <a:t> </a:t>
            </a:r>
            <a:r>
              <a:rPr lang="en-US" sz="2800" smtClean="0">
                <a:solidFill>
                  <a:srgbClr val="000000"/>
                </a:solidFill>
                <a:latin typeface="Times New Roman" charset="0"/>
              </a:rPr>
              <a:t>an act of Congress in 1933 that created the federal deposit insurance program and separated the activities of commercial and investment banks.</a:t>
            </a:r>
          </a:p>
          <a:p>
            <a:pPr lvl="1" eaLnBrk="1" hangingPunct="1">
              <a:lnSpc>
                <a:spcPct val="90000"/>
              </a:lnSpc>
            </a:pPr>
            <a:r>
              <a:rPr lang="en-US" sz="2400" smtClean="0">
                <a:solidFill>
                  <a:srgbClr val="000000"/>
                </a:solidFill>
                <a:latin typeface="Times New Roman" charset="0"/>
              </a:rPr>
              <a:t>Repealed in the late 1990s.</a:t>
            </a:r>
          </a:p>
          <a:p>
            <a:pPr eaLnBrk="1" hangingPunct="1">
              <a:lnSpc>
                <a:spcPct val="90000"/>
              </a:lnSpc>
              <a:buFontTx/>
              <a:buChar char="•"/>
            </a:pPr>
            <a:r>
              <a:rPr lang="en-US" sz="2800" smtClean="0">
                <a:solidFill>
                  <a:srgbClr val="000000"/>
                </a:solidFill>
                <a:latin typeface="Times New Roman" charset="0"/>
              </a:rPr>
              <a:t>The</a:t>
            </a:r>
            <a:r>
              <a:rPr lang="en-US" sz="2800" b="1" smtClean="0">
                <a:solidFill>
                  <a:srgbClr val="000000"/>
                </a:solidFill>
                <a:latin typeface="Times New Roman" charset="0"/>
              </a:rPr>
              <a:t> shadow banking system</a:t>
            </a:r>
            <a:r>
              <a:rPr lang="en-US" sz="2800" smtClean="0">
                <a:solidFill>
                  <a:srgbClr val="000000"/>
                </a:solidFill>
                <a:latin typeface="Times New Roman" charset="0"/>
              </a:rPr>
              <a:t> describes a group of institutions that engage in lending activities, much like traditional banks, but these institutions do not accept deposits and are therefore not subject to the same regulations as traditional banks.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Footer Placeholder 3"/>
          <p:cNvSpPr>
            <a:spLocks noGrp="1"/>
          </p:cNvSpPr>
          <p:nvPr>
            <p:ph type="ftr" sz="quarter" idx="10"/>
          </p:nvPr>
        </p:nvSpPr>
        <p:spPr>
          <a:noFill/>
        </p:spPr>
        <p:txBody>
          <a:bodyPr/>
          <a:lstStyle/>
          <a:p>
            <a:r>
              <a:rPr lang="en-US" smtClean="0"/>
              <a:t>© 2012 Pearson Prentice Hall. All rights reserved.</a:t>
            </a:r>
          </a:p>
        </p:txBody>
      </p:sp>
      <p:sp>
        <p:nvSpPr>
          <p:cNvPr id="10243" name="Slide Number Placeholder 4"/>
          <p:cNvSpPr>
            <a:spLocks noGrp="1"/>
          </p:cNvSpPr>
          <p:nvPr>
            <p:ph type="sldNum" sz="quarter" idx="11"/>
          </p:nvPr>
        </p:nvSpPr>
        <p:spPr>
          <a:noFill/>
        </p:spPr>
        <p:txBody>
          <a:bodyPr/>
          <a:lstStyle/>
          <a:p>
            <a:r>
              <a:rPr lang="en-US" smtClean="0"/>
              <a:t>2-</a:t>
            </a:r>
            <a:fld id="{054F633D-2039-4531-9C22-4FBEB427615B}" type="slidenum">
              <a:rPr lang="en-US" smtClean="0"/>
              <a:pPr/>
              <a:t>5</a:t>
            </a:fld>
            <a:endParaRPr lang="en-US" smtClean="0"/>
          </a:p>
        </p:txBody>
      </p:sp>
      <p:sp>
        <p:nvSpPr>
          <p:cNvPr id="10244" name="Rectangle 2"/>
          <p:cNvSpPr>
            <a:spLocks noGrp="1" noChangeArrowheads="1"/>
          </p:cNvSpPr>
          <p:nvPr>
            <p:ph type="title"/>
          </p:nvPr>
        </p:nvSpPr>
        <p:spPr>
          <a:xfrm>
            <a:off x="152400" y="120650"/>
            <a:ext cx="7162800" cy="1190625"/>
          </a:xfrm>
        </p:spPr>
        <p:txBody>
          <a:bodyPr/>
          <a:lstStyle/>
          <a:p>
            <a:pPr eaLnBrk="1" hangingPunct="1"/>
            <a:r>
              <a:rPr lang="en-US" smtClean="0">
                <a:solidFill>
                  <a:srgbClr val="000000"/>
                </a:solidFill>
              </a:rPr>
              <a:t>Financial Institutions &amp; Markets: Financial Markets</a:t>
            </a:r>
          </a:p>
        </p:txBody>
      </p:sp>
      <p:sp>
        <p:nvSpPr>
          <p:cNvPr id="10245" name="Rectangle 3"/>
          <p:cNvSpPr>
            <a:spLocks noGrp="1" noChangeArrowheads="1"/>
          </p:cNvSpPr>
          <p:nvPr>
            <p:ph type="body" idx="1"/>
          </p:nvPr>
        </p:nvSpPr>
        <p:spPr/>
        <p:txBody>
          <a:bodyPr/>
          <a:lstStyle/>
          <a:p>
            <a:pPr eaLnBrk="1" hangingPunct="1">
              <a:lnSpc>
                <a:spcPct val="90000"/>
              </a:lnSpc>
              <a:buFontTx/>
              <a:buChar char="•"/>
            </a:pPr>
            <a:r>
              <a:rPr lang="en-US" sz="2800" b="1" smtClean="0">
                <a:solidFill>
                  <a:srgbClr val="000000"/>
                </a:solidFill>
                <a:latin typeface="Times New Roman" charset="0"/>
              </a:rPr>
              <a:t>Financial markets</a:t>
            </a:r>
            <a:r>
              <a:rPr lang="en-US" sz="2800" smtClean="0">
                <a:solidFill>
                  <a:srgbClr val="000000"/>
                </a:solidFill>
                <a:latin typeface="Times New Roman" charset="0"/>
              </a:rPr>
              <a:t> are forums in which suppliers of funds and demanders of funds can transact business directly.</a:t>
            </a:r>
          </a:p>
          <a:p>
            <a:pPr eaLnBrk="1" hangingPunct="1">
              <a:lnSpc>
                <a:spcPct val="90000"/>
              </a:lnSpc>
              <a:buFontTx/>
              <a:buChar char="•"/>
            </a:pPr>
            <a:r>
              <a:rPr lang="en-US" sz="2800" smtClean="0">
                <a:solidFill>
                  <a:srgbClr val="000000"/>
                </a:solidFill>
                <a:latin typeface="Times New Roman" charset="0"/>
              </a:rPr>
              <a:t>Transactions in short term marketable securities take place in the money market while transactions in long-term securities take place in the capital market.</a:t>
            </a:r>
          </a:p>
          <a:p>
            <a:pPr eaLnBrk="1" hangingPunct="1">
              <a:lnSpc>
                <a:spcPct val="90000"/>
              </a:lnSpc>
              <a:buFontTx/>
              <a:buChar char="•"/>
            </a:pPr>
            <a:r>
              <a:rPr lang="en-US" sz="2800" smtClean="0">
                <a:solidFill>
                  <a:srgbClr val="000000"/>
                </a:solidFill>
                <a:latin typeface="Times New Roman" charset="0"/>
              </a:rPr>
              <a:t>A </a:t>
            </a:r>
            <a:r>
              <a:rPr lang="en-US" sz="2800" b="1" smtClean="0">
                <a:solidFill>
                  <a:srgbClr val="000000"/>
                </a:solidFill>
                <a:latin typeface="Times New Roman" charset="0"/>
              </a:rPr>
              <a:t>private placement</a:t>
            </a:r>
            <a:r>
              <a:rPr lang="en-US" sz="2800" smtClean="0">
                <a:solidFill>
                  <a:srgbClr val="000000"/>
                </a:solidFill>
                <a:latin typeface="Times New Roman" charset="0"/>
              </a:rPr>
              <a:t> involves the sale of a new security directly to an investor or group of investors.</a:t>
            </a:r>
          </a:p>
          <a:p>
            <a:pPr eaLnBrk="1" hangingPunct="1">
              <a:lnSpc>
                <a:spcPct val="90000"/>
              </a:lnSpc>
              <a:buFontTx/>
              <a:buChar char="•"/>
            </a:pPr>
            <a:r>
              <a:rPr lang="en-US" sz="2800" smtClean="0">
                <a:solidFill>
                  <a:srgbClr val="000000"/>
                </a:solidFill>
                <a:latin typeface="Times New Roman" charset="0"/>
              </a:rPr>
              <a:t>Most firms, however, raise money through a </a:t>
            </a:r>
            <a:r>
              <a:rPr lang="en-US" sz="2800" b="1" smtClean="0">
                <a:solidFill>
                  <a:srgbClr val="000000"/>
                </a:solidFill>
                <a:latin typeface="Times New Roman" charset="0"/>
              </a:rPr>
              <a:t>public offering</a:t>
            </a:r>
            <a:r>
              <a:rPr lang="en-US" sz="2800" smtClean="0">
                <a:solidFill>
                  <a:srgbClr val="000000"/>
                </a:solidFill>
                <a:latin typeface="Times New Roman" charset="0"/>
              </a:rPr>
              <a:t> of securities, which is the sale of either bonds or stocks to the general public.</a:t>
            </a:r>
            <a:endParaRPr lang="en-US" sz="2800" smtClean="0">
              <a:latin typeface="Times New Roman"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Footer Placeholder 3"/>
          <p:cNvSpPr>
            <a:spLocks noGrp="1"/>
          </p:cNvSpPr>
          <p:nvPr>
            <p:ph type="ftr" sz="quarter" idx="10"/>
          </p:nvPr>
        </p:nvSpPr>
        <p:spPr>
          <a:noFill/>
        </p:spPr>
        <p:txBody>
          <a:bodyPr/>
          <a:lstStyle/>
          <a:p>
            <a:r>
              <a:rPr lang="en-US" smtClean="0"/>
              <a:t>© 2012 Pearson Prentice Hall. All rights reserved.</a:t>
            </a:r>
          </a:p>
        </p:txBody>
      </p:sp>
      <p:sp>
        <p:nvSpPr>
          <p:cNvPr id="11267" name="Slide Number Placeholder 4"/>
          <p:cNvSpPr>
            <a:spLocks noGrp="1"/>
          </p:cNvSpPr>
          <p:nvPr>
            <p:ph type="sldNum" sz="quarter" idx="11"/>
          </p:nvPr>
        </p:nvSpPr>
        <p:spPr>
          <a:noFill/>
        </p:spPr>
        <p:txBody>
          <a:bodyPr/>
          <a:lstStyle/>
          <a:p>
            <a:r>
              <a:rPr lang="en-US" smtClean="0"/>
              <a:t>2-</a:t>
            </a:r>
            <a:fld id="{AE64D5A9-7B43-4816-AF39-F3336D3AF79C}" type="slidenum">
              <a:rPr lang="en-US" smtClean="0"/>
              <a:pPr/>
              <a:t>6</a:t>
            </a:fld>
            <a:endParaRPr lang="en-US" smtClean="0"/>
          </a:p>
        </p:txBody>
      </p:sp>
      <p:sp>
        <p:nvSpPr>
          <p:cNvPr id="11268" name="Rectangle 2"/>
          <p:cNvSpPr>
            <a:spLocks noGrp="1" noChangeArrowheads="1"/>
          </p:cNvSpPr>
          <p:nvPr>
            <p:ph type="title"/>
          </p:nvPr>
        </p:nvSpPr>
        <p:spPr>
          <a:xfrm>
            <a:off x="152400" y="182563"/>
            <a:ext cx="7162800" cy="1066800"/>
          </a:xfrm>
        </p:spPr>
        <p:txBody>
          <a:bodyPr/>
          <a:lstStyle/>
          <a:p>
            <a:pPr eaLnBrk="1" hangingPunct="1"/>
            <a:r>
              <a:rPr lang="en-US" sz="3200" smtClean="0">
                <a:solidFill>
                  <a:srgbClr val="000000"/>
                </a:solidFill>
              </a:rPr>
              <a:t>Financial Institutions &amp; Markets: Financial Markets (cont.)</a:t>
            </a:r>
            <a:endParaRPr lang="en-US" smtClean="0">
              <a:solidFill>
                <a:srgbClr val="000000"/>
              </a:solidFill>
            </a:endParaRPr>
          </a:p>
        </p:txBody>
      </p:sp>
      <p:sp>
        <p:nvSpPr>
          <p:cNvPr id="11269" name="Rectangle 3"/>
          <p:cNvSpPr>
            <a:spLocks noGrp="1" noChangeArrowheads="1"/>
          </p:cNvSpPr>
          <p:nvPr>
            <p:ph type="body" idx="1"/>
          </p:nvPr>
        </p:nvSpPr>
        <p:spPr/>
        <p:txBody>
          <a:bodyPr/>
          <a:lstStyle/>
          <a:p>
            <a:pPr eaLnBrk="1" hangingPunct="1">
              <a:buFontTx/>
              <a:buChar char="•"/>
            </a:pPr>
            <a:r>
              <a:rPr lang="en-US" sz="2800" smtClean="0">
                <a:solidFill>
                  <a:srgbClr val="000000"/>
                </a:solidFill>
                <a:latin typeface="Times New Roman" charset="0"/>
              </a:rPr>
              <a:t>The </a:t>
            </a:r>
            <a:r>
              <a:rPr lang="en-US" sz="2800" b="1" smtClean="0">
                <a:solidFill>
                  <a:srgbClr val="000000"/>
                </a:solidFill>
                <a:latin typeface="Times New Roman" charset="0"/>
              </a:rPr>
              <a:t>primary market</a:t>
            </a:r>
            <a:r>
              <a:rPr lang="en-US" sz="2800" smtClean="0">
                <a:solidFill>
                  <a:srgbClr val="000000"/>
                </a:solidFill>
                <a:latin typeface="Times New Roman" charset="0"/>
              </a:rPr>
              <a:t> is the financial market in which securities are initially issued; the only market in which the issuer is directly involved in the transaction.</a:t>
            </a:r>
          </a:p>
          <a:p>
            <a:pPr eaLnBrk="1" hangingPunct="1">
              <a:buFontTx/>
              <a:buChar char="•"/>
            </a:pPr>
            <a:r>
              <a:rPr lang="en-US" sz="2800" smtClean="0">
                <a:solidFill>
                  <a:srgbClr val="000000"/>
                </a:solidFill>
                <a:latin typeface="Times New Roman" charset="0"/>
              </a:rPr>
              <a:t>S</a:t>
            </a:r>
            <a:r>
              <a:rPr lang="en-US" sz="2800" b="1" smtClean="0">
                <a:solidFill>
                  <a:srgbClr val="000000"/>
                </a:solidFill>
                <a:latin typeface="Times New Roman" charset="0"/>
              </a:rPr>
              <a:t>econdary markets</a:t>
            </a:r>
            <a:r>
              <a:rPr lang="en-US" sz="2800" smtClean="0">
                <a:solidFill>
                  <a:srgbClr val="000000"/>
                </a:solidFill>
                <a:latin typeface="Times New Roman" charset="0"/>
              </a:rPr>
              <a:t> are financial markets in which preowned securities (those that are not new issues) are traded.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Footer Placeholder 3"/>
          <p:cNvSpPr>
            <a:spLocks noGrp="1"/>
          </p:cNvSpPr>
          <p:nvPr>
            <p:ph type="ftr" sz="quarter" idx="10"/>
          </p:nvPr>
        </p:nvSpPr>
        <p:spPr>
          <a:noFill/>
        </p:spPr>
        <p:txBody>
          <a:bodyPr/>
          <a:lstStyle/>
          <a:p>
            <a:r>
              <a:rPr lang="en-US" smtClean="0"/>
              <a:t>© 2012 Pearson Prentice Hall. All rights reserved.</a:t>
            </a:r>
          </a:p>
        </p:txBody>
      </p:sp>
      <p:sp>
        <p:nvSpPr>
          <p:cNvPr id="12291" name="Slide Number Placeholder 4"/>
          <p:cNvSpPr>
            <a:spLocks noGrp="1"/>
          </p:cNvSpPr>
          <p:nvPr>
            <p:ph type="sldNum" sz="quarter" idx="11"/>
          </p:nvPr>
        </p:nvSpPr>
        <p:spPr>
          <a:noFill/>
        </p:spPr>
        <p:txBody>
          <a:bodyPr/>
          <a:lstStyle/>
          <a:p>
            <a:r>
              <a:rPr lang="en-US" smtClean="0"/>
              <a:t>2-</a:t>
            </a:r>
            <a:fld id="{2EBA7B1C-10E6-4BD8-900F-EF3974E1E89F}" type="slidenum">
              <a:rPr lang="en-US" smtClean="0"/>
              <a:pPr/>
              <a:t>7</a:t>
            </a:fld>
            <a:endParaRPr lang="en-US" smtClean="0"/>
          </a:p>
        </p:txBody>
      </p:sp>
      <p:sp>
        <p:nvSpPr>
          <p:cNvPr id="12292" name="Rectangle 2"/>
          <p:cNvSpPr>
            <a:spLocks noGrp="1" noChangeArrowheads="1"/>
          </p:cNvSpPr>
          <p:nvPr>
            <p:ph type="title"/>
          </p:nvPr>
        </p:nvSpPr>
        <p:spPr>
          <a:xfrm>
            <a:off x="152400" y="120650"/>
            <a:ext cx="7162800" cy="1190625"/>
          </a:xfrm>
        </p:spPr>
        <p:txBody>
          <a:bodyPr/>
          <a:lstStyle/>
          <a:p>
            <a:pPr eaLnBrk="1" hangingPunct="1"/>
            <a:r>
              <a:rPr lang="en-US" smtClean="0">
                <a:solidFill>
                  <a:srgbClr val="000000"/>
                </a:solidFill>
              </a:rPr>
              <a:t>Figure 2.1 </a:t>
            </a:r>
            <a:br>
              <a:rPr lang="en-US" smtClean="0">
                <a:solidFill>
                  <a:srgbClr val="000000"/>
                </a:solidFill>
              </a:rPr>
            </a:br>
            <a:r>
              <a:rPr lang="en-US" smtClean="0">
                <a:solidFill>
                  <a:srgbClr val="000000"/>
                </a:solidFill>
              </a:rPr>
              <a:t>Flow of Funds</a:t>
            </a:r>
          </a:p>
        </p:txBody>
      </p:sp>
      <p:pic>
        <p:nvPicPr>
          <p:cNvPr id="12293" name="Picture 4" descr="fig0201"/>
          <p:cNvPicPr>
            <a:picLocks noChangeAspect="1" noChangeArrowheads="1"/>
          </p:cNvPicPr>
          <p:nvPr/>
        </p:nvPicPr>
        <p:blipFill>
          <a:blip r:embed="rId2"/>
          <a:srcRect/>
          <a:stretch>
            <a:fillRect/>
          </a:stretch>
        </p:blipFill>
        <p:spPr bwMode="auto">
          <a:xfrm>
            <a:off x="371475" y="2146300"/>
            <a:ext cx="8401050" cy="36337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Footer Placeholder 3"/>
          <p:cNvSpPr>
            <a:spLocks noGrp="1"/>
          </p:cNvSpPr>
          <p:nvPr>
            <p:ph type="ftr" sz="quarter" idx="10"/>
          </p:nvPr>
        </p:nvSpPr>
        <p:spPr>
          <a:noFill/>
        </p:spPr>
        <p:txBody>
          <a:bodyPr/>
          <a:lstStyle/>
          <a:p>
            <a:r>
              <a:rPr lang="en-US" smtClean="0"/>
              <a:t>© 2012 Pearson Prentice Hall. All rights reserved.</a:t>
            </a:r>
          </a:p>
        </p:txBody>
      </p:sp>
      <p:sp>
        <p:nvSpPr>
          <p:cNvPr id="13315" name="Slide Number Placeholder 4"/>
          <p:cNvSpPr>
            <a:spLocks noGrp="1"/>
          </p:cNvSpPr>
          <p:nvPr>
            <p:ph type="sldNum" sz="quarter" idx="11"/>
          </p:nvPr>
        </p:nvSpPr>
        <p:spPr>
          <a:noFill/>
        </p:spPr>
        <p:txBody>
          <a:bodyPr/>
          <a:lstStyle/>
          <a:p>
            <a:r>
              <a:rPr lang="en-US" smtClean="0"/>
              <a:t>2-</a:t>
            </a:r>
            <a:fld id="{2E82028D-B15B-42E6-863C-2D3CCAFC362F}" type="slidenum">
              <a:rPr lang="en-US" smtClean="0"/>
              <a:pPr/>
              <a:t>8</a:t>
            </a:fld>
            <a:endParaRPr lang="en-US" smtClean="0"/>
          </a:p>
        </p:txBody>
      </p:sp>
      <p:sp>
        <p:nvSpPr>
          <p:cNvPr id="13316" name="Rectangle 2"/>
          <p:cNvSpPr>
            <a:spLocks noGrp="1" noChangeArrowheads="1"/>
          </p:cNvSpPr>
          <p:nvPr>
            <p:ph type="title"/>
          </p:nvPr>
        </p:nvSpPr>
        <p:spPr/>
        <p:txBody>
          <a:bodyPr/>
          <a:lstStyle/>
          <a:p>
            <a:pPr eaLnBrk="1" hangingPunct="1"/>
            <a:r>
              <a:rPr lang="en-US" smtClean="0">
                <a:solidFill>
                  <a:srgbClr val="000000"/>
                </a:solidFill>
              </a:rPr>
              <a:t>The Money Market</a:t>
            </a:r>
          </a:p>
        </p:txBody>
      </p:sp>
      <p:sp>
        <p:nvSpPr>
          <p:cNvPr id="13317" name="Rectangle 3"/>
          <p:cNvSpPr>
            <a:spLocks noGrp="1" noChangeArrowheads="1"/>
          </p:cNvSpPr>
          <p:nvPr>
            <p:ph type="body" idx="1"/>
          </p:nvPr>
        </p:nvSpPr>
        <p:spPr/>
        <p:txBody>
          <a:bodyPr/>
          <a:lstStyle/>
          <a:p>
            <a:pPr eaLnBrk="1" hangingPunct="1">
              <a:buFontTx/>
              <a:buChar char="•"/>
            </a:pPr>
            <a:r>
              <a:rPr lang="en-US" sz="2800" smtClean="0">
                <a:solidFill>
                  <a:srgbClr val="000000"/>
                </a:solidFill>
                <a:latin typeface="Times New Roman" charset="0"/>
              </a:rPr>
              <a:t>The </a:t>
            </a:r>
            <a:r>
              <a:rPr lang="en-US" sz="2800" b="1" smtClean="0">
                <a:solidFill>
                  <a:srgbClr val="000000"/>
                </a:solidFill>
                <a:latin typeface="Times New Roman" charset="0"/>
              </a:rPr>
              <a:t>money market</a:t>
            </a:r>
            <a:r>
              <a:rPr lang="en-US" sz="2800" smtClean="0">
                <a:solidFill>
                  <a:srgbClr val="000000"/>
                </a:solidFill>
                <a:latin typeface="Times New Roman" charset="0"/>
              </a:rPr>
              <a:t> is created by a financial relationship between suppliers and demanders of short-term funds.</a:t>
            </a:r>
          </a:p>
          <a:p>
            <a:pPr eaLnBrk="1" hangingPunct="1">
              <a:buFontTx/>
              <a:buChar char="•"/>
            </a:pPr>
            <a:r>
              <a:rPr lang="en-US" sz="2800" smtClean="0">
                <a:solidFill>
                  <a:srgbClr val="000000"/>
                </a:solidFill>
                <a:latin typeface="Times New Roman" charset="0"/>
              </a:rPr>
              <a:t>Most money market transactions are made in </a:t>
            </a:r>
            <a:r>
              <a:rPr lang="en-US" sz="2800" b="1" smtClean="0">
                <a:solidFill>
                  <a:srgbClr val="000000"/>
                </a:solidFill>
                <a:latin typeface="Times New Roman" charset="0"/>
              </a:rPr>
              <a:t>marketable securities </a:t>
            </a:r>
            <a:r>
              <a:rPr lang="en-US" sz="2800" smtClean="0">
                <a:solidFill>
                  <a:srgbClr val="000000"/>
                </a:solidFill>
                <a:latin typeface="Times New Roman" charset="0"/>
              </a:rPr>
              <a:t>which are short-term debt instruments, such as U.S. Treasury bills, commercial paper, and negotiable certificates of deposit issued by government, business, and financial institutions, respectively.</a:t>
            </a:r>
          </a:p>
          <a:p>
            <a:pPr eaLnBrk="1" hangingPunct="1">
              <a:buFontTx/>
              <a:buChar char="•"/>
            </a:pPr>
            <a:r>
              <a:rPr lang="en-US" sz="2800" smtClean="0">
                <a:solidFill>
                  <a:srgbClr val="000000"/>
                </a:solidFill>
                <a:latin typeface="Times New Roman" charset="0"/>
              </a:rPr>
              <a:t>Investors generally consider marketable securities to be among the least risky investments available.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Footer Placeholder 3"/>
          <p:cNvSpPr>
            <a:spLocks noGrp="1"/>
          </p:cNvSpPr>
          <p:nvPr>
            <p:ph type="ftr" sz="quarter" idx="10"/>
          </p:nvPr>
        </p:nvSpPr>
        <p:spPr>
          <a:noFill/>
        </p:spPr>
        <p:txBody>
          <a:bodyPr/>
          <a:lstStyle/>
          <a:p>
            <a:r>
              <a:rPr lang="en-US" smtClean="0"/>
              <a:t>© 2012 Pearson Prentice Hall. All rights reserved.</a:t>
            </a:r>
          </a:p>
        </p:txBody>
      </p:sp>
      <p:sp>
        <p:nvSpPr>
          <p:cNvPr id="14339" name="Slide Number Placeholder 4"/>
          <p:cNvSpPr>
            <a:spLocks noGrp="1"/>
          </p:cNvSpPr>
          <p:nvPr>
            <p:ph type="sldNum" sz="quarter" idx="11"/>
          </p:nvPr>
        </p:nvSpPr>
        <p:spPr>
          <a:noFill/>
        </p:spPr>
        <p:txBody>
          <a:bodyPr/>
          <a:lstStyle/>
          <a:p>
            <a:r>
              <a:rPr lang="en-US" smtClean="0"/>
              <a:t>2-</a:t>
            </a:r>
            <a:fld id="{2A34DBBE-2ADE-44D6-A5FD-9F19261ED1B2}" type="slidenum">
              <a:rPr lang="en-US" smtClean="0"/>
              <a:pPr/>
              <a:t>9</a:t>
            </a:fld>
            <a:endParaRPr lang="en-US" smtClean="0"/>
          </a:p>
        </p:txBody>
      </p:sp>
      <p:sp>
        <p:nvSpPr>
          <p:cNvPr id="14340" name="Rectangle 2"/>
          <p:cNvSpPr>
            <a:spLocks noGrp="1" noChangeArrowheads="1"/>
          </p:cNvSpPr>
          <p:nvPr>
            <p:ph type="title"/>
          </p:nvPr>
        </p:nvSpPr>
        <p:spPr/>
        <p:txBody>
          <a:bodyPr/>
          <a:lstStyle/>
          <a:p>
            <a:pPr eaLnBrk="1" hangingPunct="1"/>
            <a:r>
              <a:rPr lang="en-US" smtClean="0">
                <a:solidFill>
                  <a:srgbClr val="000000"/>
                </a:solidFill>
              </a:rPr>
              <a:t>The Money Market (cont.)</a:t>
            </a:r>
          </a:p>
        </p:txBody>
      </p:sp>
      <p:sp>
        <p:nvSpPr>
          <p:cNvPr id="14341" name="Rectangle 3"/>
          <p:cNvSpPr>
            <a:spLocks noGrp="1" noChangeArrowheads="1"/>
          </p:cNvSpPr>
          <p:nvPr>
            <p:ph type="body" idx="1"/>
          </p:nvPr>
        </p:nvSpPr>
        <p:spPr/>
        <p:txBody>
          <a:bodyPr/>
          <a:lstStyle/>
          <a:p>
            <a:pPr eaLnBrk="1" hangingPunct="1">
              <a:buFontTx/>
              <a:buChar char="•"/>
            </a:pPr>
            <a:r>
              <a:rPr lang="en-US" sz="2800" smtClean="0">
                <a:solidFill>
                  <a:srgbClr val="000000"/>
                </a:solidFill>
                <a:latin typeface="Times New Roman" charset="0"/>
              </a:rPr>
              <a:t>The international equivalent of the domestic (U.S.) money market is the </a:t>
            </a:r>
            <a:r>
              <a:rPr lang="en-US" sz="2800" b="1" smtClean="0">
                <a:solidFill>
                  <a:srgbClr val="000000"/>
                </a:solidFill>
                <a:latin typeface="Times New Roman" charset="0"/>
              </a:rPr>
              <a:t>Eurocurrency market</a:t>
            </a:r>
            <a:r>
              <a:rPr lang="en-US" sz="2800" smtClean="0">
                <a:solidFill>
                  <a:srgbClr val="000000"/>
                </a:solidFill>
                <a:latin typeface="Times New Roman" charset="0"/>
              </a:rPr>
              <a:t>.</a:t>
            </a:r>
          </a:p>
          <a:p>
            <a:pPr eaLnBrk="1" hangingPunct="1">
              <a:buFontTx/>
              <a:buChar char="•"/>
            </a:pPr>
            <a:r>
              <a:rPr lang="en-US" sz="2800" smtClean="0">
                <a:solidFill>
                  <a:srgbClr val="000000"/>
                </a:solidFill>
                <a:latin typeface="Times New Roman" charset="0"/>
              </a:rPr>
              <a:t>The Eurocurrency market is a market for short-term bank deposits denominated in U.S. dollars or other marketable currencies.</a:t>
            </a:r>
          </a:p>
          <a:p>
            <a:pPr eaLnBrk="1" hangingPunct="1">
              <a:buFontTx/>
              <a:buChar char="•"/>
            </a:pPr>
            <a:r>
              <a:rPr lang="en-US" sz="2800" smtClean="0">
                <a:solidFill>
                  <a:srgbClr val="000000"/>
                </a:solidFill>
                <a:latin typeface="Times New Roman" charset="0"/>
              </a:rPr>
              <a:t>The Eurocurrency market has grown rapidly mainly because it is unregulated and because it meets the needs of international borrowers and lenders.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gitman13e">
  <a:themeElements>
    <a:clrScheme name="gitman13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gitman13e">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charset="-128"/>
          </a:defRPr>
        </a:defPPr>
      </a:lstStyle>
    </a:lnDef>
  </a:objectDefaults>
  <a:extraClrSchemeLst>
    <a:extraClrScheme>
      <a:clrScheme name="gitman13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itman13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itman13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itman13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itman13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itman13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itman13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itman13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itman13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itman13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itman13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itman13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HD:Users:Lynn:Desktop:Gitman_13e:554402_Gitman13e_PPT:gitman13e.pot</Template>
  <TotalTime>371</TotalTime>
  <Words>3117</Words>
  <Application>Microsoft Office PowerPoint</Application>
  <PresentationFormat>On-screen Show (4:3)</PresentationFormat>
  <Paragraphs>228</Paragraphs>
  <Slides>38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38</vt:i4>
      </vt:variant>
    </vt:vector>
  </HeadingPairs>
  <TitlesOfParts>
    <vt:vector size="45" baseType="lpstr">
      <vt:lpstr>ＭＳ Ｐゴシック</vt:lpstr>
      <vt:lpstr>Arial</vt:lpstr>
      <vt:lpstr>Symbol</vt:lpstr>
      <vt:lpstr>Times</vt:lpstr>
      <vt:lpstr>Times New Roman</vt:lpstr>
      <vt:lpstr>Wingdings</vt:lpstr>
      <vt:lpstr>gitman13e</vt:lpstr>
      <vt:lpstr>Financial Institutions &amp; Markets</vt:lpstr>
      <vt:lpstr>Financial Institutions &amp; Markets: Financial Institutions</vt:lpstr>
      <vt:lpstr>Commercial Banks, Investment Banks, and the Shadow Banking System</vt:lpstr>
      <vt:lpstr>Commercial Banks, Investment Banks, and the Shadow Banking System (cont.)</vt:lpstr>
      <vt:lpstr>Financial Institutions &amp; Markets: Financial Markets</vt:lpstr>
      <vt:lpstr>Financial Institutions &amp; Markets: Financial Markets (cont.)</vt:lpstr>
      <vt:lpstr>Figure 2.1  Flow of Funds</vt:lpstr>
      <vt:lpstr>The Money Market</vt:lpstr>
      <vt:lpstr>The Money Market (cont.)</vt:lpstr>
      <vt:lpstr>The Capital Market</vt:lpstr>
      <vt:lpstr>The Capital Market</vt:lpstr>
      <vt:lpstr>Focus on Practice</vt:lpstr>
      <vt:lpstr>Broker Markets and  Dealer Markets</vt:lpstr>
      <vt:lpstr>Broker Markets and  Dealer Markets (cont.)</vt:lpstr>
      <vt:lpstr>Matter of Fact</vt:lpstr>
      <vt:lpstr>International Capital Markets</vt:lpstr>
      <vt:lpstr>The Role of Capital Markets</vt:lpstr>
      <vt:lpstr>The Role of Capital Markets (cont.)</vt:lpstr>
      <vt:lpstr>Focus on Ethics</vt:lpstr>
      <vt:lpstr>The Financial Crisis: Financial Institutions and Real Estate Finance</vt:lpstr>
      <vt:lpstr>The Financial Crisis: Falling Home Prices and Delinquent Mortgages (Figure 2.2)</vt:lpstr>
      <vt:lpstr>The Financial Crisis: Crisis of Confidence in Banks (Figure 2.3)</vt:lpstr>
      <vt:lpstr>The Financial Crisis: Spillover Effects and the Great Recession</vt:lpstr>
      <vt:lpstr>Regulation of Financial Institutions and Markets: Regulations Governing Financial Institutions</vt:lpstr>
      <vt:lpstr>Regulation of Financial Institutions and Markets: Regulations Governing Financial Institutions</vt:lpstr>
      <vt:lpstr>Regulation of Financial Institutions and Markets: Regulations Governing Financial Markets</vt:lpstr>
      <vt:lpstr>Business Taxes</vt:lpstr>
      <vt:lpstr>Table 2.1  Corporate Tax Rate Schedule</vt:lpstr>
      <vt:lpstr>Business Taxes:  Ordinary Income</vt:lpstr>
      <vt:lpstr>Business Taxation: Marginal versus Average Tax Rates</vt:lpstr>
      <vt:lpstr>Business Taxation:  Interest and Dividend Income</vt:lpstr>
      <vt:lpstr>Business Taxation:  Tax-Deductible Expenses</vt:lpstr>
      <vt:lpstr>Business Taxation:  Tax-Deductible Expenses (cont.)</vt:lpstr>
      <vt:lpstr>Business Taxation:  Tax-Deductible Expenses (cont.)</vt:lpstr>
      <vt:lpstr>Business Taxation: Capital Gains</vt:lpstr>
      <vt:lpstr>Integrative Case: Merit Enterprise Corp.</vt:lpstr>
      <vt:lpstr>Integrative Case: Merit Enterprise Corp.</vt:lpstr>
      <vt:lpstr>Integrative Case: Merit Enterprise Corp.</vt:lpstr>
    </vt:vector>
  </TitlesOfParts>
  <Company>NSU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Hmu</dc:creator>
  <cp:lastModifiedBy>Shahran Abu Sayeed</cp:lastModifiedBy>
  <cp:revision>45</cp:revision>
  <dcterms:created xsi:type="dcterms:W3CDTF">2011-03-08T05:05:14Z</dcterms:created>
  <dcterms:modified xsi:type="dcterms:W3CDTF">2018-06-04T18:38:06Z</dcterms:modified>
</cp:coreProperties>
</file>