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1"/>
  </p:sldMasterIdLst>
  <p:notesMasterIdLst>
    <p:notesMasterId r:id="rId34"/>
  </p:notesMasterIdLst>
  <p:handoutMasterIdLst>
    <p:handoutMasterId r:id="rId35"/>
  </p:handoutMasterIdLst>
  <p:sldIdLst>
    <p:sldId id="291"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8" r:id="rId27"/>
    <p:sldId id="292" r:id="rId28"/>
    <p:sldId id="293" r:id="rId29"/>
    <p:sldId id="299" r:id="rId30"/>
    <p:sldId id="290" r:id="rId31"/>
    <p:sldId id="296" r:id="rId32"/>
    <p:sldId id="297" r:id="rId33"/>
  </p:sldIdLst>
  <p:sldSz cx="9144000" cy="6858000" type="screen4x3"/>
  <p:notesSz cx="6858000" cy="8915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0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165" autoAdjust="0"/>
  </p:normalViewPr>
  <p:slideViewPr>
    <p:cSldViewPr>
      <p:cViewPr varScale="1">
        <p:scale>
          <a:sx n="61" d="100"/>
          <a:sy n="61" d="100"/>
        </p:scale>
        <p:origin x="-15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64" y="-84"/>
      </p:cViewPr>
      <p:guideLst>
        <p:guide orient="horz" pos="280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C8633F9-70D9-42CD-BEDA-A167904E9902}"/>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8371" name="Rectangle 3">
            <a:extLst>
              <a:ext uri="{FF2B5EF4-FFF2-40B4-BE49-F238E27FC236}">
                <a16:creationId xmlns:a16="http://schemas.microsoft.com/office/drawing/2014/main" id="{9759CC06-B198-4DD5-818B-5CC5B9A2535B}"/>
              </a:ext>
            </a:extLst>
          </p:cNvPr>
          <p:cNvSpPr>
            <a:spLocks noGrp="1" noChangeArrowheads="1"/>
          </p:cNvSpPr>
          <p:nvPr>
            <p:ph type="dt" sz="quarter"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8372" name="Rectangle 4">
            <a:extLst>
              <a:ext uri="{FF2B5EF4-FFF2-40B4-BE49-F238E27FC236}">
                <a16:creationId xmlns:a16="http://schemas.microsoft.com/office/drawing/2014/main" id="{D20FAAF9-B5D0-4131-A4B9-24464F18FE41}"/>
              </a:ext>
            </a:extLst>
          </p:cNvPr>
          <p:cNvSpPr>
            <a:spLocks noGrp="1" noChangeArrowheads="1"/>
          </p:cNvSpPr>
          <p:nvPr>
            <p:ph type="ftr" sz="quarter" idx="2"/>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8373" name="Rectangle 5">
            <a:extLst>
              <a:ext uri="{FF2B5EF4-FFF2-40B4-BE49-F238E27FC236}">
                <a16:creationId xmlns:a16="http://schemas.microsoft.com/office/drawing/2014/main" id="{DEDD0890-1358-448E-81F0-A05E3108C973}"/>
              </a:ext>
            </a:extLst>
          </p:cNvPr>
          <p:cNvSpPr>
            <a:spLocks noGrp="1" noChangeArrowheads="1"/>
          </p:cNvSpPr>
          <p:nvPr>
            <p:ph type="sldNum" sz="quarter" idx="3"/>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DA5ED888-66A5-4520-B60E-633EACD6D18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D8418C-0995-42F2-B1E1-A5B2F23DA90C}"/>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6147" name="Rectangle 3">
            <a:extLst>
              <a:ext uri="{FF2B5EF4-FFF2-40B4-BE49-F238E27FC236}">
                <a16:creationId xmlns:a16="http://schemas.microsoft.com/office/drawing/2014/main" id="{163A0A39-BEC2-459F-AAFF-0F8FFA797BAF}"/>
              </a:ext>
            </a:extLst>
          </p:cNvPr>
          <p:cNvSpPr>
            <a:spLocks noGrp="1" noChangeArrowheads="1"/>
          </p:cNvSpPr>
          <p:nvPr>
            <p:ph type="dt"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5844" name="Rectangle 4">
            <a:extLst>
              <a:ext uri="{FF2B5EF4-FFF2-40B4-BE49-F238E27FC236}">
                <a16:creationId xmlns:a16="http://schemas.microsoft.com/office/drawing/2014/main" id="{FB55F636-2B2A-4B7E-933F-7E9D64E2A812}"/>
              </a:ext>
            </a:extLst>
          </p:cNvPr>
          <p:cNvSpPr>
            <a:spLocks noGrp="1" noRot="1" noChangeAspect="1"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52843AC-E274-4BDF-A527-BA5106698552}"/>
              </a:ext>
            </a:extLst>
          </p:cNvPr>
          <p:cNvSpPr>
            <a:spLocks noGrp="1" noChangeArrowheads="1"/>
          </p:cNvSpPr>
          <p:nvPr>
            <p:ph type="body" sz="quarter" idx="3"/>
          </p:nvPr>
        </p:nvSpPr>
        <p:spPr bwMode="auto">
          <a:xfrm>
            <a:off x="914400" y="4235450"/>
            <a:ext cx="5029200" cy="40116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A38CBDF7-60A4-439E-A98D-85E3A7498747}"/>
              </a:ext>
            </a:extLst>
          </p:cNvPr>
          <p:cNvSpPr>
            <a:spLocks noGrp="1" noChangeArrowheads="1"/>
          </p:cNvSpPr>
          <p:nvPr>
            <p:ph type="ftr" sz="quarter" idx="4"/>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6151" name="Rectangle 7">
            <a:extLst>
              <a:ext uri="{FF2B5EF4-FFF2-40B4-BE49-F238E27FC236}">
                <a16:creationId xmlns:a16="http://schemas.microsoft.com/office/drawing/2014/main" id="{651935E7-F083-472A-B79E-E424B1B50D99}"/>
              </a:ext>
            </a:extLst>
          </p:cNvPr>
          <p:cNvSpPr>
            <a:spLocks noGrp="1" noChangeArrowheads="1"/>
          </p:cNvSpPr>
          <p:nvPr>
            <p:ph type="sldNum" sz="quarter" idx="5"/>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r>
              <a:rPr lang="en-US" altLang="en-US"/>
              <a:t>9.</a:t>
            </a:r>
            <a:fld id="{9CCCA2D5-994D-4E4F-ACDE-51B0C7786E2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C6BD514-7C10-4CC2-A3F7-5BEA7F755E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B39B1996-317E-4739-A011-AA741D9D5199}"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7B0CD06F-31C0-4679-92CF-FE6211BDC96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71E4991-CD92-4CBC-8667-135E68E385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a:t>With each of these types of cash flows, you should ask the class the question on the previous slide so that they can start to determine if the cash flows are relevant.</a:t>
            </a:r>
          </a:p>
          <a:p>
            <a:pPr eaLnBrk="1" hangingPunct="1"/>
            <a:endParaRPr lang="en-US" altLang="en-US" sz="800"/>
          </a:p>
          <a:p>
            <a:pPr eaLnBrk="1" hangingPunct="1"/>
            <a:r>
              <a:rPr lang="en-US" altLang="en-US" sz="800"/>
              <a:t>Sunk costs – our government provides ample examples of inappropriately including sunk costs in their capital allocation decisions.</a:t>
            </a:r>
          </a:p>
          <a:p>
            <a:pPr eaLnBrk="1" hangingPunct="1"/>
            <a:endParaRPr lang="en-US" altLang="en-US" sz="800"/>
          </a:p>
          <a:p>
            <a:pPr eaLnBrk="1" hangingPunct="1"/>
            <a:r>
              <a:rPr lang="en-US" altLang="en-US" sz="800"/>
              <a:t>Opportunity costs – the classic example of an opportunity cost is the use of land or plant that is already owned. It is important to point out that this is not “free.” At the very least we could sell the land; consequently if we choose to use it, we cost ourselves the selling price of the asset.</a:t>
            </a:r>
          </a:p>
          <a:p>
            <a:pPr eaLnBrk="1" hangingPunct="1"/>
            <a:endParaRPr lang="en-US" altLang="en-US" sz="800"/>
          </a:p>
          <a:p>
            <a:pPr eaLnBrk="1" hangingPunct="1"/>
            <a:r>
              <a:rPr lang="en-US" altLang="en-US" sz="800"/>
              <a:t>A good example of a positive side effect is when you will establish a new distribution system with this project that can be used for existing or future projects. The benefit provided to those projects needs to be considered.</a:t>
            </a:r>
          </a:p>
          <a:p>
            <a:pPr eaLnBrk="1" hangingPunct="1"/>
            <a:endParaRPr lang="en-US" altLang="en-US" sz="800"/>
          </a:p>
          <a:p>
            <a:pPr eaLnBrk="1" hangingPunct="1"/>
            <a:r>
              <a:rPr lang="en-US" altLang="en-US" sz="800"/>
              <a:t>The most common negative side effect is erosion or cannibalism, where the introduction of a new product will reduce the sales of existing, similar products. A good real-world example is McDonald’s introduction of the Arch Deluxe sandwich. Instead of generating all new sales, it primarily reduced sales in the Big Mac and the Quarter Pounder.</a:t>
            </a:r>
          </a:p>
          <a:p>
            <a:pPr eaLnBrk="1" hangingPunct="1"/>
            <a:endParaRPr lang="en-US" altLang="en-US" sz="800"/>
          </a:p>
          <a:p>
            <a:pPr eaLnBrk="1" hangingPunct="1"/>
            <a:r>
              <a:rPr lang="en-US" altLang="en-US" sz="800"/>
              <a:t>It is important to consider changes in NWC. We need to remember that operating cash flow derived from the income statement assumes all sales are cash sales and that the COGS was actually paid in cash during that period. By looking at changes in NWC specifically, we can adjust for the difference in cash flow that results from accounting conventions. Most projects will require an increase in NWC initially as we build inventory and receivables. Then we recover NWC at the end of the project.</a:t>
            </a:r>
          </a:p>
          <a:p>
            <a:pPr eaLnBrk="1" hangingPunct="1"/>
            <a:endParaRPr lang="en-US" altLang="en-US" sz="800"/>
          </a:p>
          <a:p>
            <a:pPr eaLnBrk="1" hangingPunct="1"/>
            <a:r>
              <a:rPr lang="en-US" altLang="en-US" sz="800"/>
              <a:t>We do not include financing costs. Students often have difficulty understanding why when it appears that we will only raise capital if we take the project. It is important to point out that because of economies of scale, companies generally do not finance individual projects. Instead, they finance the entire portfolio of projects at one time. The other reason has to do with maintaining a target capital structure over time, but not necessarily each year. Finally, financing </a:t>
            </a:r>
            <a:r>
              <a:rPr lang="en-US" altLang="en-US" sz="800" u="sng"/>
              <a:t>cost</a:t>
            </a:r>
            <a:r>
              <a:rPr lang="en-US" altLang="en-US" sz="800"/>
              <a:t> is included in the required return, thus including the financing-related </a:t>
            </a:r>
            <a:r>
              <a:rPr lang="en-US" altLang="en-US" sz="800" u="sng"/>
              <a:t>cash flows</a:t>
            </a:r>
            <a:r>
              <a:rPr lang="en-US" altLang="en-US" sz="800"/>
              <a:t> would be double counting.</a:t>
            </a:r>
          </a:p>
          <a:p>
            <a:pPr eaLnBrk="1" hangingPunct="1"/>
            <a:endParaRPr lang="en-US" altLang="en-US" sz="800"/>
          </a:p>
          <a:p>
            <a:pPr eaLnBrk="1" hangingPunct="1"/>
            <a:r>
              <a:rPr lang="en-US" altLang="en-US" sz="800"/>
              <a:t>Taxes will change as the firm’s taxable income changes. Consequently, we have to consider cash flows on an after-tax basis.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86AB686-3344-4C39-9759-89C25C6E7E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1C6194B3-A784-44CD-9D6A-FB10D00409AE}"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B23CB045-3812-46A0-87D7-40F7525D935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F45744B-2EF1-4DD5-9D38-18F7C58CD1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year 5 cash flow is the most difficult for students to grasp.  It is important to point out that we are looking for ALL changes in cash flow associated with selling the machine today instead of in 5 years. If we do not sell the machine today, then we will have after-tax salvage of 10,000 in 5 years. Since we do sell the machine today, we LOSE the 10,000 cash flow in 5 years.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2C44969-2360-4327-8942-7C46DD029D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EFE8641B-85F6-4CCB-B843-4A0335BA33FD}"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5DAFEBC9-EBC4-4F72-873C-35713FA5DC2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D792A3A-4EC3-47A6-AD3B-E082EE8505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negative signs in the CFFA equation were once again carried through the table. That way outflows are in the table as negative and inflows are positive.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A42BB03-2BF1-4B45-89B4-A55A7757AD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7E062FF2-116A-4789-A171-DE33E81082BC}"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709EA277-8D89-4EED-8375-BB694FAD250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087F539-E2C0-4C46-B777-B41FD7E6F2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There are two worksheets. The first allows you to enter the information and work the example during class. The second provides the solutions. You may go directly to this one if you do not wish to show the students how to set up the spreadsheet during class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C554781-9407-4704-A313-801677ADDE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1B4FCBA8-E020-4363-8B9E-0EB799F8C376}"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8A52346F-F273-446A-9A36-296400D8ED5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94D1B99-4941-4F6D-9AF2-F8388AA391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Annual depreciation expense:</a:t>
            </a:r>
          </a:p>
          <a:p>
            <a:pPr eaLnBrk="1" hangingPunct="1"/>
            <a:endParaRPr lang="en-US" altLang="en-US"/>
          </a:p>
          <a:p>
            <a:pPr eaLnBrk="1" hangingPunct="1"/>
            <a:r>
              <a:rPr lang="en-US" altLang="en-US"/>
              <a:t>Year 1: .1429 x $1million = $142,900</a:t>
            </a:r>
          </a:p>
          <a:p>
            <a:pPr eaLnBrk="1" hangingPunct="1"/>
            <a:r>
              <a:rPr lang="en-US" altLang="en-US"/>
              <a:t>Year 7: .0893 x $1million = $89,300</a:t>
            </a:r>
          </a:p>
          <a:p>
            <a:pPr eaLnBrk="1" hangingPunct="1"/>
            <a:r>
              <a:rPr lang="en-US" altLang="en-US"/>
              <a:t>Year 8: .0445 x $1million = $44,500</a:t>
            </a:r>
          </a:p>
          <a:p>
            <a:pPr eaLnBrk="1" hangingPunct="1"/>
            <a:endParaRPr lang="en-US" altLang="en-US"/>
          </a:p>
          <a:p>
            <a:pPr eaLnBrk="1" hangingPunct="1"/>
            <a:r>
              <a:rPr lang="en-US" altLang="en-US"/>
              <a:t>Time 0 cash flow = -$1million investment – ($100,000 - $50,000) NWC = -$1,050,000</a:t>
            </a:r>
          </a:p>
          <a:p>
            <a:pPr eaLnBrk="1" hangingPunct="1"/>
            <a:r>
              <a:rPr lang="en-US" altLang="en-US"/>
              <a:t>Time 7 cash flow = ($400,000 - $150,000) x (1 - .4) + (.4 x $89,300) = $185,720</a:t>
            </a:r>
          </a:p>
          <a:p>
            <a:pPr eaLnBrk="1" hangingPunct="1"/>
            <a:r>
              <a:rPr lang="en-US" altLang="en-US"/>
              <a:t>Time 8 cash flow = ($400,000 - $150,000) x (1 - .4) + (.4 x $44,500) + $100,000 NWC = $267,800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66BAC4E-DFDB-4BB7-92EB-279BFB7E00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B7D33214-7D1A-4959-B00F-6152D9D0BD32}"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id="{ADED45A5-31FA-4981-9C0F-FB447CCF3B8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6A97EA3-C162-4AE2-97CF-64B88FBFF1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Operating cash flow – students often have to go back to the income statement to see that the two definitions of operating cash flow are equivalent when there is no interest expense.</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77AE1AD-CE68-44AD-ADBB-366D8C437B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30B90422-6B36-43C4-8834-F5A21F551C87}"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2B1ED52D-A4CF-45DD-9A45-666EBDB688C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7A605F9-53FB-4DD8-8A0D-FA217BE526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Ask the students why net fixed assets is decreasing each year. It is important that they understand why this is happening when they go to compute the net capital spending in the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7B877DD-F8B7-425F-AF49-A42C9FECC1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77A983D2-3508-4E7D-82F9-9AD98E817AC4}"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id="{60003A16-A7F7-441D-B145-949790A2596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39D37A1-C7A1-44D0-BCDF-4CD1266B2F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OCF = EBIT + depreciation – taxes = 33,000 + 30,000 – 11,220 = 51,780; or </a:t>
            </a:r>
          </a:p>
          <a:p>
            <a:pPr eaLnBrk="1" hangingPunct="1"/>
            <a:r>
              <a:rPr lang="en-US" altLang="en-US"/>
              <a:t>OCF = NI + depreciation = 21,780 + 30,000 = 51,780</a:t>
            </a:r>
          </a:p>
          <a:p>
            <a:pPr eaLnBrk="1" hangingPunct="1"/>
            <a:endParaRPr lang="en-US" altLang="en-US"/>
          </a:p>
          <a:p>
            <a:pPr eaLnBrk="1" hangingPunct="1"/>
            <a:r>
              <a:rPr lang="en-US" altLang="en-US"/>
              <a:t>Note that in the Table in the book, the negative signs have already been carried throughout the table so that the columns can just be added. Ultimately, students seem to do better with this format even though the CFFA equation says to subtract the changes in NWC and net capital spending.</a:t>
            </a:r>
          </a:p>
          <a:p>
            <a:pPr eaLnBrk="1" hangingPunct="1"/>
            <a:endParaRPr lang="en-US" altLang="en-US"/>
          </a:p>
          <a:p>
            <a:pPr eaLnBrk="1" hangingPunct="1"/>
            <a:r>
              <a:rPr lang="en-US" altLang="en-US"/>
              <a:t>Change in NWC = We have a net investment in NWC in year 0 of 20,000; we get the investment back at the end of the project when we sell our inventory, collect on our receivables and pay off our payables.  Students often forget that we get the investment back at the end.</a:t>
            </a:r>
          </a:p>
          <a:p>
            <a:pPr eaLnBrk="1" hangingPunct="1"/>
            <a:endParaRPr lang="en-US" altLang="en-US"/>
          </a:p>
          <a:p>
            <a:pPr eaLnBrk="1" hangingPunct="1"/>
            <a:r>
              <a:rPr lang="en-US" altLang="en-US"/>
              <a:t>Capital Spending – remember that Net capital spending = change in net fixed assets + depreciation. So in year one NCS = (60,000 – 90,000) + 30,000 = 0; The same is true for the other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F3F28A3-63CF-4A44-9A49-88F364C461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D3AE6F1D-B03D-40C1-8042-32E29F20392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5DE1221F-EF21-42D0-9CF8-534E84AD5D1D}"/>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437FF1F-80C0-4CED-883D-6031085450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You can also use the formulas to compute NPV and IRR; just remember that the IRR computation is trial and error.</a:t>
            </a:r>
          </a:p>
          <a:p>
            <a:pPr eaLnBrk="1" hangingPunct="1"/>
            <a:endParaRPr lang="en-US" altLang="en-US"/>
          </a:p>
          <a:p>
            <a:pPr eaLnBrk="1" hangingPunct="1"/>
            <a:r>
              <a:rPr lang="en-US" altLang="en-US"/>
              <a:t>Click on the excel icon to go to an embedded spreadsheet that illustrates how the pro formas and cash flows can be set-up. It also computes the NPV and IRR.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9887BFB-3C1C-41A0-9249-690CBC7279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128C08F2-68C2-4DEA-80B9-FABDE87E3CA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id="{0164F235-EE46-43E9-B6ED-70BF290DCCD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1E4FA80-6EAE-4479-A327-AAE6315785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first two items mean that our operating cash flow does not include the impact of accounts receivable and accounts payable on cash flow. The third item is very much like the purchase of fixed assets. We have to buy the assets (have the cash outflow) before we can generate sales.</a:t>
            </a:r>
          </a:p>
          <a:p>
            <a:pPr eaLnBrk="1" hangingPunct="1"/>
            <a:endParaRPr lang="en-US" altLang="en-US"/>
          </a:p>
          <a:p>
            <a:pPr eaLnBrk="1" hangingPunct="1"/>
            <a:r>
              <a:rPr lang="en-US" altLang="en-US"/>
              <a:t>By looking at changes in NWC, we can incorporate the increased investment in receivables and inventory that are necessary to support additional sales. Because we look at changes in NWC, and not just current assets, we also incorporate the increase in our payable accounts that partially pays for the investment in inventory and receivables.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67C7882-1A5F-443A-8DC6-79EB2E6DCE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87A8E5B5-2142-48C5-9581-56DC63977BAC}"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43011" name="Rectangle 2">
            <a:extLst>
              <a:ext uri="{FF2B5EF4-FFF2-40B4-BE49-F238E27FC236}">
                <a16:creationId xmlns:a16="http://schemas.microsoft.com/office/drawing/2014/main" id="{644E1539-249C-4928-9884-DA59C59ED3B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13423C1-BFCC-47E4-8A9B-69E1A377A6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MACRS percentages are given in Table 10.7 on page 313.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AE71B52-183B-4D07-B954-F9A7D9C8FE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48E34940-951B-48E3-B48A-D35B2C9AB19B}"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id="{AF28270C-CE99-423A-9F1C-1C82EE974EA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40C5102-34A4-4477-8BD6-4F59B24863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that with MACRS you do not subtract the expected salvage from the initial cost.</a:t>
            </a:r>
          </a:p>
          <a:p>
            <a:pPr eaLnBrk="1" hangingPunct="1"/>
            <a:endParaRPr lang="en-US" altLang="en-US"/>
          </a:p>
          <a:p>
            <a:pPr eaLnBrk="1" hangingPunct="1"/>
            <a:r>
              <a:rPr lang="en-US" altLang="en-US"/>
              <a:t>Also note that the MACRS % is multiplied by the initial cost every year. For some reason, students want to multiply by the book value.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039D8BF-5843-4DB1-84F8-A650737E1DA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C08916FB-25C4-4905-B949-2D0DD8D6980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5060" name="Slide Number Placeholder 3">
            <a:extLst>
              <a:ext uri="{FF2B5EF4-FFF2-40B4-BE49-F238E27FC236}">
                <a16:creationId xmlns:a16="http://schemas.microsoft.com/office/drawing/2014/main" id="{9EFCB19F-8BCC-45C5-B133-84470DD3B55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9.</a:t>
            </a:r>
            <a:fld id="{448E7169-A397-46F5-9B7C-8F815F73388D}"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8419649-B1D5-44A0-B920-2A9D19BF8B59}"/>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931E75FA-C205-48F9-B1CE-AED890B6A126}"/>
                </a:ext>
              </a:extLst>
            </p:cNvPr>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grpSp>
          <p:nvGrpSpPr>
            <p:cNvPr id="6" name="Group 4">
              <a:extLst>
                <a:ext uri="{FF2B5EF4-FFF2-40B4-BE49-F238E27FC236}">
                  <a16:creationId xmlns:a16="http://schemas.microsoft.com/office/drawing/2014/main" id="{DC7A5AE8-FE73-4F03-9F43-95099A53DD93}"/>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33821E89-38EE-45B4-9795-358BD2AA85C5}"/>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latin typeface="Arial" charset="0"/>
                </a:endParaRPr>
              </a:p>
            </p:txBody>
          </p:sp>
          <p:sp>
            <p:nvSpPr>
              <p:cNvPr id="58" name="Oval 6">
                <a:extLst>
                  <a:ext uri="{FF2B5EF4-FFF2-40B4-BE49-F238E27FC236}">
                    <a16:creationId xmlns:a16="http://schemas.microsoft.com/office/drawing/2014/main" id="{EA6B5EC8-44D0-4ED5-92D6-A814F9AFD27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59" name="Oval 7">
                <a:extLst>
                  <a:ext uri="{FF2B5EF4-FFF2-40B4-BE49-F238E27FC236}">
                    <a16:creationId xmlns:a16="http://schemas.microsoft.com/office/drawing/2014/main" id="{04C6BD3B-AC42-4989-87FA-052B3272277B}"/>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60" name="Oval 8">
                <a:extLst>
                  <a:ext uri="{FF2B5EF4-FFF2-40B4-BE49-F238E27FC236}">
                    <a16:creationId xmlns:a16="http://schemas.microsoft.com/office/drawing/2014/main" id="{D68C94A1-BFF6-403F-A9D2-063C77C1DD1D}"/>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61" name="Oval 9">
                <a:extLst>
                  <a:ext uri="{FF2B5EF4-FFF2-40B4-BE49-F238E27FC236}">
                    <a16:creationId xmlns:a16="http://schemas.microsoft.com/office/drawing/2014/main" id="{EA179929-EF88-4A5A-B6FA-147AAABA119F}"/>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62" name="Freeform 10">
                <a:extLst>
                  <a:ext uri="{FF2B5EF4-FFF2-40B4-BE49-F238E27FC236}">
                    <a16:creationId xmlns:a16="http://schemas.microsoft.com/office/drawing/2014/main" id="{12FC9406-DDBB-4FDD-A856-BCFEEF009F74}"/>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63" name="Freeform 11">
                <a:extLst>
                  <a:ext uri="{FF2B5EF4-FFF2-40B4-BE49-F238E27FC236}">
                    <a16:creationId xmlns:a16="http://schemas.microsoft.com/office/drawing/2014/main" id="{FAB81B3F-F232-4731-BF5B-F436DC349C75}"/>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latin typeface="Arial" charset="0"/>
                </a:endParaRPr>
              </a:p>
            </p:txBody>
          </p:sp>
          <p:sp>
            <p:nvSpPr>
              <p:cNvPr id="64" name="Freeform 12">
                <a:extLst>
                  <a:ext uri="{FF2B5EF4-FFF2-40B4-BE49-F238E27FC236}">
                    <a16:creationId xmlns:a16="http://schemas.microsoft.com/office/drawing/2014/main" id="{C4C82D27-7043-435B-97A3-47B5AE1147F0}"/>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65" name="Freeform 13">
                <a:extLst>
                  <a:ext uri="{FF2B5EF4-FFF2-40B4-BE49-F238E27FC236}">
                    <a16:creationId xmlns:a16="http://schemas.microsoft.com/office/drawing/2014/main" id="{4093836C-9211-4B38-A6DA-88715EA52FF8}"/>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latin typeface="Arial" charset="0"/>
                </a:endParaRPr>
              </a:p>
            </p:txBody>
          </p:sp>
          <p:sp>
            <p:nvSpPr>
              <p:cNvPr id="66" name="Freeform 14">
                <a:extLst>
                  <a:ext uri="{FF2B5EF4-FFF2-40B4-BE49-F238E27FC236}">
                    <a16:creationId xmlns:a16="http://schemas.microsoft.com/office/drawing/2014/main" id="{9470AA77-CEA1-44CE-8923-99F40E40EF6C}"/>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latin typeface="Arial" charset="0"/>
                </a:endParaRPr>
              </a:p>
            </p:txBody>
          </p:sp>
          <p:sp>
            <p:nvSpPr>
              <p:cNvPr id="67" name="Oval 15">
                <a:extLst>
                  <a:ext uri="{FF2B5EF4-FFF2-40B4-BE49-F238E27FC236}">
                    <a16:creationId xmlns:a16="http://schemas.microsoft.com/office/drawing/2014/main" id="{8087B923-36AE-4584-B13B-ACA41A099459}"/>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7" name="Group 16">
              <a:extLst>
                <a:ext uri="{FF2B5EF4-FFF2-40B4-BE49-F238E27FC236}">
                  <a16:creationId xmlns:a16="http://schemas.microsoft.com/office/drawing/2014/main" id="{A088F616-C75B-40DB-8386-43634CD98FCA}"/>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A06A0D12-3F38-4A6C-BAE6-4307D7B51EC1}"/>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40" name="Oval 18">
                <a:extLst>
                  <a:ext uri="{FF2B5EF4-FFF2-40B4-BE49-F238E27FC236}">
                    <a16:creationId xmlns:a16="http://schemas.microsoft.com/office/drawing/2014/main" id="{320BFFE8-C272-4794-9A4D-2805EC70BFE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latin typeface="Arial" charset="0"/>
                </a:endParaRPr>
              </a:p>
            </p:txBody>
          </p:sp>
          <p:sp>
            <p:nvSpPr>
              <p:cNvPr id="41" name="Oval 19">
                <a:extLst>
                  <a:ext uri="{FF2B5EF4-FFF2-40B4-BE49-F238E27FC236}">
                    <a16:creationId xmlns:a16="http://schemas.microsoft.com/office/drawing/2014/main" id="{A1C47BCF-69D7-41B5-8BCE-5D3C932DA20E}"/>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42" name="Oval 20">
                <a:extLst>
                  <a:ext uri="{FF2B5EF4-FFF2-40B4-BE49-F238E27FC236}">
                    <a16:creationId xmlns:a16="http://schemas.microsoft.com/office/drawing/2014/main" id="{DC74329C-DA09-40D4-BF42-DF068CEE637F}"/>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3" name="Oval 21">
                <a:extLst>
                  <a:ext uri="{FF2B5EF4-FFF2-40B4-BE49-F238E27FC236}">
                    <a16:creationId xmlns:a16="http://schemas.microsoft.com/office/drawing/2014/main" id="{27B778B7-FF58-4E8F-9AC3-1CB54020CFDA}"/>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4" name="Oval 22">
                <a:extLst>
                  <a:ext uri="{FF2B5EF4-FFF2-40B4-BE49-F238E27FC236}">
                    <a16:creationId xmlns:a16="http://schemas.microsoft.com/office/drawing/2014/main" id="{39F31C3D-9C14-4980-8673-12BD1E7B8F68}"/>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5" name="Oval 23">
                <a:extLst>
                  <a:ext uri="{FF2B5EF4-FFF2-40B4-BE49-F238E27FC236}">
                    <a16:creationId xmlns:a16="http://schemas.microsoft.com/office/drawing/2014/main" id="{C0A495FD-EC10-4BBF-8F78-8C9A41985D5A}"/>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latin typeface="Arial" charset="0"/>
                </a:endParaRPr>
              </a:p>
            </p:txBody>
          </p:sp>
          <p:sp>
            <p:nvSpPr>
              <p:cNvPr id="46" name="Oval 24">
                <a:extLst>
                  <a:ext uri="{FF2B5EF4-FFF2-40B4-BE49-F238E27FC236}">
                    <a16:creationId xmlns:a16="http://schemas.microsoft.com/office/drawing/2014/main" id="{41900AB3-C66E-4722-8820-43234CFADDEF}"/>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latin typeface="Arial" charset="0"/>
                </a:endParaRPr>
              </a:p>
            </p:txBody>
          </p:sp>
          <p:sp>
            <p:nvSpPr>
              <p:cNvPr id="47" name="Freeform 25">
                <a:extLst>
                  <a:ext uri="{FF2B5EF4-FFF2-40B4-BE49-F238E27FC236}">
                    <a16:creationId xmlns:a16="http://schemas.microsoft.com/office/drawing/2014/main" id="{F0CB7FA7-D5AD-4E89-9970-1EE5099C6704}"/>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latin typeface="Arial" charset="0"/>
                </a:endParaRPr>
              </a:p>
            </p:txBody>
          </p:sp>
          <p:sp>
            <p:nvSpPr>
              <p:cNvPr id="48" name="Freeform 26">
                <a:extLst>
                  <a:ext uri="{FF2B5EF4-FFF2-40B4-BE49-F238E27FC236}">
                    <a16:creationId xmlns:a16="http://schemas.microsoft.com/office/drawing/2014/main" id="{9F944498-C7BD-4506-95B5-B509E0097038}"/>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latin typeface="Arial" charset="0"/>
                </a:endParaRPr>
              </a:p>
            </p:txBody>
          </p:sp>
          <p:sp>
            <p:nvSpPr>
              <p:cNvPr id="49" name="Freeform 27">
                <a:extLst>
                  <a:ext uri="{FF2B5EF4-FFF2-40B4-BE49-F238E27FC236}">
                    <a16:creationId xmlns:a16="http://schemas.microsoft.com/office/drawing/2014/main" id="{4ED93E68-5A2B-4185-8A92-2765CB78B47C}"/>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latin typeface="Arial" charset="0"/>
                </a:endParaRPr>
              </a:p>
            </p:txBody>
          </p:sp>
          <p:sp>
            <p:nvSpPr>
              <p:cNvPr id="50" name="Freeform 28">
                <a:extLst>
                  <a:ext uri="{FF2B5EF4-FFF2-40B4-BE49-F238E27FC236}">
                    <a16:creationId xmlns:a16="http://schemas.microsoft.com/office/drawing/2014/main" id="{F488224B-66BC-4E3C-A2F1-D5F734A426FF}"/>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latin typeface="Arial" charset="0"/>
                </a:endParaRPr>
              </a:p>
            </p:txBody>
          </p:sp>
          <p:sp>
            <p:nvSpPr>
              <p:cNvPr id="51" name="Freeform 29">
                <a:extLst>
                  <a:ext uri="{FF2B5EF4-FFF2-40B4-BE49-F238E27FC236}">
                    <a16:creationId xmlns:a16="http://schemas.microsoft.com/office/drawing/2014/main" id="{45E8B1FB-3677-4E5E-B1B8-90CC6907A5BB}"/>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52" name="Freeform 30">
                <a:extLst>
                  <a:ext uri="{FF2B5EF4-FFF2-40B4-BE49-F238E27FC236}">
                    <a16:creationId xmlns:a16="http://schemas.microsoft.com/office/drawing/2014/main" id="{93A5172D-5E98-4FC9-A77B-5BB12B2B4B24}"/>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53" name="Freeform 31">
                <a:extLst>
                  <a:ext uri="{FF2B5EF4-FFF2-40B4-BE49-F238E27FC236}">
                    <a16:creationId xmlns:a16="http://schemas.microsoft.com/office/drawing/2014/main" id="{30167886-4DF3-4254-A6DD-570706E871D9}"/>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4" name="Freeform 32">
                <a:extLst>
                  <a:ext uri="{FF2B5EF4-FFF2-40B4-BE49-F238E27FC236}">
                    <a16:creationId xmlns:a16="http://schemas.microsoft.com/office/drawing/2014/main" id="{D3CED45C-842B-459B-AD88-AB45EB37D60D}"/>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5" name="Freeform 33">
                <a:extLst>
                  <a:ext uri="{FF2B5EF4-FFF2-40B4-BE49-F238E27FC236}">
                    <a16:creationId xmlns:a16="http://schemas.microsoft.com/office/drawing/2014/main" id="{AAEDF2F8-FBDC-4837-8D69-C9E345A5E457}"/>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6" name="Freeform 34">
                <a:extLst>
                  <a:ext uri="{FF2B5EF4-FFF2-40B4-BE49-F238E27FC236}">
                    <a16:creationId xmlns:a16="http://schemas.microsoft.com/office/drawing/2014/main" id="{B05961DF-5E2D-4049-9D2A-D698530B9CC5}"/>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en-US">
                  <a:latin typeface="Arial" charset="0"/>
                </a:endParaRPr>
              </a:p>
            </p:txBody>
          </p:sp>
        </p:grpSp>
        <p:grpSp>
          <p:nvGrpSpPr>
            <p:cNvPr id="8" name="Group 35">
              <a:extLst>
                <a:ext uri="{FF2B5EF4-FFF2-40B4-BE49-F238E27FC236}">
                  <a16:creationId xmlns:a16="http://schemas.microsoft.com/office/drawing/2014/main" id="{AEFAA653-35B0-473F-AE8E-C533143050A5}"/>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F280A1D8-4BFF-4C40-9341-907F1F085D72}"/>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3" name="Freeform 37">
                <a:extLst>
                  <a:ext uri="{FF2B5EF4-FFF2-40B4-BE49-F238E27FC236}">
                    <a16:creationId xmlns:a16="http://schemas.microsoft.com/office/drawing/2014/main" id="{2D60D541-FA2C-4EC9-B04D-E3880D630FD2}"/>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4" name="Freeform 38">
                <a:extLst>
                  <a:ext uri="{FF2B5EF4-FFF2-40B4-BE49-F238E27FC236}">
                    <a16:creationId xmlns:a16="http://schemas.microsoft.com/office/drawing/2014/main" id="{A4D472FB-1A97-4546-952F-BB9C6C6C062F}"/>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25" name="Freeform 39">
                <a:extLst>
                  <a:ext uri="{FF2B5EF4-FFF2-40B4-BE49-F238E27FC236}">
                    <a16:creationId xmlns:a16="http://schemas.microsoft.com/office/drawing/2014/main" id="{6E0CA079-4387-49A2-9408-1FD9F417775D}"/>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6" name="Freeform 40">
                <a:extLst>
                  <a:ext uri="{FF2B5EF4-FFF2-40B4-BE49-F238E27FC236}">
                    <a16:creationId xmlns:a16="http://schemas.microsoft.com/office/drawing/2014/main" id="{62BAFC42-751C-4337-AD8E-93A3A4635786}"/>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7" name="Freeform 41">
                <a:extLst>
                  <a:ext uri="{FF2B5EF4-FFF2-40B4-BE49-F238E27FC236}">
                    <a16:creationId xmlns:a16="http://schemas.microsoft.com/office/drawing/2014/main" id="{86962ACA-1308-4A3E-B7E3-5557B22AD9DC}"/>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8" name="Freeform 42">
                <a:extLst>
                  <a:ext uri="{FF2B5EF4-FFF2-40B4-BE49-F238E27FC236}">
                    <a16:creationId xmlns:a16="http://schemas.microsoft.com/office/drawing/2014/main" id="{AA61C4F8-C41F-472C-9141-DCD0B091A41B}"/>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9" name="Freeform 43">
                <a:extLst>
                  <a:ext uri="{FF2B5EF4-FFF2-40B4-BE49-F238E27FC236}">
                    <a16:creationId xmlns:a16="http://schemas.microsoft.com/office/drawing/2014/main" id="{B0EE9FC8-6C25-47CA-AB5B-A97C477F4B5A}"/>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30" name="Freeform 44">
                <a:extLst>
                  <a:ext uri="{FF2B5EF4-FFF2-40B4-BE49-F238E27FC236}">
                    <a16:creationId xmlns:a16="http://schemas.microsoft.com/office/drawing/2014/main" id="{27920E70-EA72-4240-A5B6-19BF3859E5B2}"/>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latin typeface="Arial" charset="0"/>
                </a:endParaRPr>
              </a:p>
            </p:txBody>
          </p:sp>
          <p:sp>
            <p:nvSpPr>
              <p:cNvPr id="31" name="Freeform 45">
                <a:extLst>
                  <a:ext uri="{FF2B5EF4-FFF2-40B4-BE49-F238E27FC236}">
                    <a16:creationId xmlns:a16="http://schemas.microsoft.com/office/drawing/2014/main" id="{3B6A1933-B2FC-4C87-9F36-BFA3A745C555}"/>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32" name="Freeform 46">
                <a:extLst>
                  <a:ext uri="{FF2B5EF4-FFF2-40B4-BE49-F238E27FC236}">
                    <a16:creationId xmlns:a16="http://schemas.microsoft.com/office/drawing/2014/main" id="{0408301D-FD9F-4BA1-BD35-5992115C6C39}"/>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33" name="Oval 47">
                <a:extLst>
                  <a:ext uri="{FF2B5EF4-FFF2-40B4-BE49-F238E27FC236}">
                    <a16:creationId xmlns:a16="http://schemas.microsoft.com/office/drawing/2014/main" id="{42EAC724-088E-417F-AF9D-745B56A833C4}"/>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latin typeface="Arial" charset="0"/>
                </a:endParaRPr>
              </a:p>
            </p:txBody>
          </p:sp>
          <p:sp>
            <p:nvSpPr>
              <p:cNvPr id="34" name="Oval 48">
                <a:extLst>
                  <a:ext uri="{FF2B5EF4-FFF2-40B4-BE49-F238E27FC236}">
                    <a16:creationId xmlns:a16="http://schemas.microsoft.com/office/drawing/2014/main" id="{72B82974-E308-4932-9C11-164281D721AB}"/>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35" name="Oval 49">
                <a:extLst>
                  <a:ext uri="{FF2B5EF4-FFF2-40B4-BE49-F238E27FC236}">
                    <a16:creationId xmlns:a16="http://schemas.microsoft.com/office/drawing/2014/main" id="{98181085-D786-4E02-878F-028BDDBE062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36" name="Oval 50">
                <a:extLst>
                  <a:ext uri="{FF2B5EF4-FFF2-40B4-BE49-F238E27FC236}">
                    <a16:creationId xmlns:a16="http://schemas.microsoft.com/office/drawing/2014/main" id="{E9792707-26E9-4E80-B491-B45DF7BF093C}"/>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37" name="Oval 51">
                <a:extLst>
                  <a:ext uri="{FF2B5EF4-FFF2-40B4-BE49-F238E27FC236}">
                    <a16:creationId xmlns:a16="http://schemas.microsoft.com/office/drawing/2014/main" id="{D0EC2C2E-3E92-42F5-BEAF-FBC93E6BB383}"/>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38" name="Oval 52">
                <a:extLst>
                  <a:ext uri="{FF2B5EF4-FFF2-40B4-BE49-F238E27FC236}">
                    <a16:creationId xmlns:a16="http://schemas.microsoft.com/office/drawing/2014/main" id="{170EE285-0910-479E-8CFF-299E6BA524AA}"/>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9" name="Group 53">
              <a:extLst>
                <a:ext uri="{FF2B5EF4-FFF2-40B4-BE49-F238E27FC236}">
                  <a16:creationId xmlns:a16="http://schemas.microsoft.com/office/drawing/2014/main" id="{C6709C25-4306-46F2-ACBC-25E102046871}"/>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3AE99AB3-D772-4005-9F47-17060E9BD3D3}"/>
                  </a:ext>
                </a:extLst>
              </p:cNvPr>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1" name="Freeform 55">
                <a:extLst>
                  <a:ext uri="{FF2B5EF4-FFF2-40B4-BE49-F238E27FC236}">
                    <a16:creationId xmlns:a16="http://schemas.microsoft.com/office/drawing/2014/main" id="{3B70E30E-AF2E-46AA-B856-6C7AE536D37C}"/>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2" name="Freeform 56">
                <a:extLst>
                  <a:ext uri="{FF2B5EF4-FFF2-40B4-BE49-F238E27FC236}">
                    <a16:creationId xmlns:a16="http://schemas.microsoft.com/office/drawing/2014/main" id="{0A9833F6-05C0-4CBD-B5E0-2C808C333E29}"/>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3" name="Freeform 57">
                <a:extLst>
                  <a:ext uri="{FF2B5EF4-FFF2-40B4-BE49-F238E27FC236}">
                    <a16:creationId xmlns:a16="http://schemas.microsoft.com/office/drawing/2014/main" id="{748DDCEF-A7EF-4AF4-A0C4-099D39745DDB}"/>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4" name="Freeform 58">
                <a:extLst>
                  <a:ext uri="{FF2B5EF4-FFF2-40B4-BE49-F238E27FC236}">
                    <a16:creationId xmlns:a16="http://schemas.microsoft.com/office/drawing/2014/main" id="{1398350F-4F6C-4D52-B237-A180E68DDC66}"/>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5" name="Freeform 59">
                <a:extLst>
                  <a:ext uri="{FF2B5EF4-FFF2-40B4-BE49-F238E27FC236}">
                    <a16:creationId xmlns:a16="http://schemas.microsoft.com/office/drawing/2014/main" id="{B4A2C1F9-C5BC-4B1A-924A-F6D5BA180D36}"/>
                  </a:ext>
                </a:extLst>
              </p:cNvPr>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6" name="Freeform 60">
                <a:extLst>
                  <a:ext uri="{FF2B5EF4-FFF2-40B4-BE49-F238E27FC236}">
                    <a16:creationId xmlns:a16="http://schemas.microsoft.com/office/drawing/2014/main" id="{4ADE1E55-43EE-4B9D-9A91-B1E274AE9BF3}"/>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grpSp>
            <p:nvGrpSpPr>
              <p:cNvPr id="17" name="Group 61">
                <a:extLst>
                  <a:ext uri="{FF2B5EF4-FFF2-40B4-BE49-F238E27FC236}">
                    <a16:creationId xmlns:a16="http://schemas.microsoft.com/office/drawing/2014/main" id="{AE60180E-D2D7-4022-8684-392DC62EDE1C}"/>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B54693A2-582A-4095-A8AE-F54A83276860}"/>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9" name="Oval 63">
                  <a:extLst>
                    <a:ext uri="{FF2B5EF4-FFF2-40B4-BE49-F238E27FC236}">
                      <a16:creationId xmlns:a16="http://schemas.microsoft.com/office/drawing/2014/main" id="{0F3EC84C-3D93-42B0-B0A9-BEA96F37A158}"/>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20" name="Oval 64">
                  <a:extLst>
                    <a:ext uri="{FF2B5EF4-FFF2-40B4-BE49-F238E27FC236}">
                      <a16:creationId xmlns:a16="http://schemas.microsoft.com/office/drawing/2014/main" id="{B35E1078-5431-41C2-A0E1-33606508217F}"/>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21" name="Oval 65">
                  <a:extLst>
                    <a:ext uri="{FF2B5EF4-FFF2-40B4-BE49-F238E27FC236}">
                      <a16:creationId xmlns:a16="http://schemas.microsoft.com/office/drawing/2014/main" id="{D3396ABA-5D66-41A5-830C-E16B690F69C2}"/>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grpSp>
      <p:sp>
        <p:nvSpPr>
          <p:cNvPr id="68" name="Rectangle 71">
            <a:extLst>
              <a:ext uri="{FF2B5EF4-FFF2-40B4-BE49-F238E27FC236}">
                <a16:creationId xmlns:a16="http://schemas.microsoft.com/office/drawing/2014/main" id="{D0F6EAF8-EF7D-4173-A991-5F5DEABC4DE7}"/>
              </a:ext>
            </a:extLst>
          </p:cNvPr>
          <p:cNvSpPr>
            <a:spLocks noChangeArrowheads="1"/>
          </p:cNvSpPr>
          <p:nvPr userDrawn="1"/>
        </p:nvSpPr>
        <p:spPr bwMode="auto">
          <a:xfrm>
            <a:off x="4572000" y="838200"/>
            <a:ext cx="4572000" cy="1470025"/>
          </a:xfrm>
          <a:prstGeom prst="rect">
            <a:avLst/>
          </a:prstGeom>
          <a:noFill/>
          <a:ln>
            <a:noFill/>
          </a:ln>
          <a:effectLst/>
        </p:spPr>
        <p:txBody>
          <a:bodyPr/>
          <a:lstStyle/>
          <a:p>
            <a:pPr algn="ctr" eaLnBrk="1" hangingPunct="1">
              <a:defRPr/>
            </a:pPr>
            <a:r>
              <a:rPr lang="en-US" sz="5400">
                <a:solidFill>
                  <a:schemeClr val="tx2"/>
                </a:solidFill>
                <a:effectLst>
                  <a:outerShdw blurRad="38100" dist="38100" dir="2700000" algn="tl">
                    <a:srgbClr val="000000"/>
                  </a:outerShdw>
                </a:effectLst>
                <a:latin typeface="Arial" charset="0"/>
              </a:rPr>
              <a:t>10</a:t>
            </a:r>
          </a:p>
        </p:txBody>
      </p:sp>
      <p:pic>
        <p:nvPicPr>
          <p:cNvPr id="69" name="Picture 72" descr="Ross8e08kc_Generic_nm3b">
            <a:extLst>
              <a:ext uri="{FF2B5EF4-FFF2-40B4-BE49-F238E27FC236}">
                <a16:creationId xmlns:a16="http://schemas.microsoft.com/office/drawing/2014/main" id="{1E46DF39-9307-4709-AA6B-AD1DE08716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0025"/>
            <a:ext cx="4572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0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9120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0" name="Rectangle 68">
            <a:extLst>
              <a:ext uri="{FF2B5EF4-FFF2-40B4-BE49-F238E27FC236}">
                <a16:creationId xmlns:a16="http://schemas.microsoft.com/office/drawing/2014/main" id="{3ACF02D6-8F50-4D4C-9C73-0E4E671ABA23}"/>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71" name="Rectangle 69">
            <a:extLst>
              <a:ext uri="{FF2B5EF4-FFF2-40B4-BE49-F238E27FC236}">
                <a16:creationId xmlns:a16="http://schemas.microsoft.com/office/drawing/2014/main" id="{13705415-F023-410F-94EA-988629F082AD}"/>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2" name="Rectangle 70">
            <a:extLst>
              <a:ext uri="{FF2B5EF4-FFF2-40B4-BE49-F238E27FC236}">
                <a16:creationId xmlns:a16="http://schemas.microsoft.com/office/drawing/2014/main" id="{1FCCF3A4-B8EF-46BF-987A-76D094BA9F0D}"/>
              </a:ext>
            </a:extLst>
          </p:cNvPr>
          <p:cNvSpPr>
            <a:spLocks noGrp="1" noChangeArrowheads="1"/>
          </p:cNvSpPr>
          <p:nvPr>
            <p:ph type="sldNum" sz="quarter" idx="12"/>
          </p:nvPr>
        </p:nvSpPr>
        <p:spPr>
          <a:xfrm>
            <a:off x="6553200" y="6248400"/>
            <a:ext cx="2133600" cy="457200"/>
          </a:xfrm>
        </p:spPr>
        <p:txBody>
          <a:bodyPr/>
          <a:lstStyle>
            <a:lvl1pPr>
              <a:defRPr/>
            </a:lvl1pPr>
          </a:lstStyle>
          <a:p>
            <a:fld id="{26C8E22D-F57B-4E95-ABBB-D6A7DFA0007C}" type="slidenum">
              <a:rPr lang="en-US" altLang="en-US"/>
              <a:pPr/>
              <a:t>‹#›</a:t>
            </a:fld>
            <a:endParaRPr lang="en-US" altLang="en-US"/>
          </a:p>
        </p:txBody>
      </p:sp>
    </p:spTree>
    <p:extLst>
      <p:ext uri="{BB962C8B-B14F-4D97-AF65-F5344CB8AC3E}">
        <p14:creationId xmlns:p14="http://schemas.microsoft.com/office/powerpoint/2010/main" val="30049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6A722CC9-765B-4972-8D4D-7FE7B55214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E076873B-20FF-469F-A73E-43B037C73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9F600576-B436-4BB1-8FAE-DF8DC75914BF}"/>
              </a:ext>
            </a:extLst>
          </p:cNvPr>
          <p:cNvSpPr>
            <a:spLocks noGrp="1" noChangeArrowheads="1"/>
          </p:cNvSpPr>
          <p:nvPr>
            <p:ph type="sldNum" sz="quarter" idx="12"/>
          </p:nvPr>
        </p:nvSpPr>
        <p:spPr>
          <a:ln/>
        </p:spPr>
        <p:txBody>
          <a:bodyPr/>
          <a:lstStyle>
            <a:lvl1pPr>
              <a:defRPr/>
            </a:lvl1pPr>
          </a:lstStyle>
          <a:p>
            <a:fld id="{5837BE07-BEE0-4FD8-AABF-155BF6C36793}" type="slidenum">
              <a:rPr lang="en-US" altLang="en-US"/>
              <a:pPr/>
              <a:t>‹#›</a:t>
            </a:fld>
            <a:endParaRPr lang="en-US" altLang="en-US"/>
          </a:p>
        </p:txBody>
      </p:sp>
    </p:spTree>
    <p:extLst>
      <p:ext uri="{BB962C8B-B14F-4D97-AF65-F5344CB8AC3E}">
        <p14:creationId xmlns:p14="http://schemas.microsoft.com/office/powerpoint/2010/main" val="131784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7813"/>
            <a:ext cx="21145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1912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D2CACFB0-8C48-49C4-B742-F0F578978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AAC493E9-B16A-448E-98AA-D3AF41972D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55960A9F-6B83-4317-8966-5B7DBCA22F38}"/>
              </a:ext>
            </a:extLst>
          </p:cNvPr>
          <p:cNvSpPr>
            <a:spLocks noGrp="1" noChangeArrowheads="1"/>
          </p:cNvSpPr>
          <p:nvPr>
            <p:ph type="sldNum" sz="quarter" idx="12"/>
          </p:nvPr>
        </p:nvSpPr>
        <p:spPr>
          <a:ln/>
        </p:spPr>
        <p:txBody>
          <a:bodyPr/>
          <a:lstStyle>
            <a:lvl1pPr>
              <a:defRPr/>
            </a:lvl1pPr>
          </a:lstStyle>
          <a:p>
            <a:fld id="{2F4439A9-95CB-493C-AA81-C51E20DF9466}" type="slidenum">
              <a:rPr lang="en-US" altLang="en-US"/>
              <a:pPr/>
              <a:t>‹#›</a:t>
            </a:fld>
            <a:endParaRPr lang="en-US" altLang="en-US"/>
          </a:p>
        </p:txBody>
      </p:sp>
    </p:spTree>
    <p:extLst>
      <p:ext uri="{BB962C8B-B14F-4D97-AF65-F5344CB8AC3E}">
        <p14:creationId xmlns:p14="http://schemas.microsoft.com/office/powerpoint/2010/main" val="402531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685800" y="1600200"/>
            <a:ext cx="8229600" cy="4525963"/>
          </a:xfrm>
        </p:spPr>
        <p:txBody>
          <a:bodyPr/>
          <a:lstStyle/>
          <a:p>
            <a:pPr lvl="0"/>
            <a:endParaRPr lang="en-US" noProof="0"/>
          </a:p>
        </p:txBody>
      </p:sp>
      <p:sp>
        <p:nvSpPr>
          <p:cNvPr id="4" name="Rectangle 69">
            <a:extLst>
              <a:ext uri="{FF2B5EF4-FFF2-40B4-BE49-F238E27FC236}">
                <a16:creationId xmlns:a16="http://schemas.microsoft.com/office/drawing/2014/main" id="{F9845864-A698-4EBB-AC47-DD783E0201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C6D9BB65-C7A6-4666-9CA2-78FC9F0602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271A3376-6963-4501-9FCA-152C9A7A2BF4}"/>
              </a:ext>
            </a:extLst>
          </p:cNvPr>
          <p:cNvSpPr>
            <a:spLocks noGrp="1" noChangeArrowheads="1"/>
          </p:cNvSpPr>
          <p:nvPr>
            <p:ph type="sldNum" sz="quarter" idx="12"/>
          </p:nvPr>
        </p:nvSpPr>
        <p:spPr>
          <a:ln/>
        </p:spPr>
        <p:txBody>
          <a:bodyPr/>
          <a:lstStyle>
            <a:lvl1pPr>
              <a:defRPr/>
            </a:lvl1pPr>
          </a:lstStyle>
          <a:p>
            <a:fld id="{491A1025-8730-47D6-851E-C3D7400FDEE9}" type="slidenum">
              <a:rPr lang="en-US" altLang="en-US"/>
              <a:pPr/>
              <a:t>‹#›</a:t>
            </a:fld>
            <a:endParaRPr lang="en-US" altLang="en-US"/>
          </a:p>
        </p:txBody>
      </p:sp>
    </p:spTree>
    <p:extLst>
      <p:ext uri="{BB962C8B-B14F-4D97-AF65-F5344CB8AC3E}">
        <p14:creationId xmlns:p14="http://schemas.microsoft.com/office/powerpoint/2010/main" val="28346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AD34E825-3483-4943-940C-C4513D9E43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5B0CAB59-D432-4543-B805-590C0C363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452D0137-7E97-4947-9BE5-C4C80AEE635E}"/>
              </a:ext>
            </a:extLst>
          </p:cNvPr>
          <p:cNvSpPr>
            <a:spLocks noGrp="1" noChangeArrowheads="1"/>
          </p:cNvSpPr>
          <p:nvPr>
            <p:ph type="sldNum" sz="quarter" idx="12"/>
          </p:nvPr>
        </p:nvSpPr>
        <p:spPr>
          <a:ln/>
        </p:spPr>
        <p:txBody>
          <a:bodyPr/>
          <a:lstStyle>
            <a:lvl1pPr>
              <a:defRPr/>
            </a:lvl1pPr>
          </a:lstStyle>
          <a:p>
            <a:fld id="{135F7390-083C-40CA-AE6C-1271BD0FE8E5}" type="slidenum">
              <a:rPr lang="en-US" altLang="en-US"/>
              <a:pPr/>
              <a:t>‹#›</a:t>
            </a:fld>
            <a:endParaRPr lang="en-US" altLang="en-US"/>
          </a:p>
        </p:txBody>
      </p:sp>
    </p:spTree>
    <p:extLst>
      <p:ext uri="{BB962C8B-B14F-4D97-AF65-F5344CB8AC3E}">
        <p14:creationId xmlns:p14="http://schemas.microsoft.com/office/powerpoint/2010/main" val="36666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8974105F-7CBB-4C0D-9E1A-FBDF4F9068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FC91353F-1C24-4882-B7C2-10CE67934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4EECFF11-4D3E-410F-85D0-217DA0DB7349}"/>
              </a:ext>
            </a:extLst>
          </p:cNvPr>
          <p:cNvSpPr>
            <a:spLocks noGrp="1" noChangeArrowheads="1"/>
          </p:cNvSpPr>
          <p:nvPr>
            <p:ph type="sldNum" sz="quarter" idx="12"/>
          </p:nvPr>
        </p:nvSpPr>
        <p:spPr>
          <a:ln/>
        </p:spPr>
        <p:txBody>
          <a:bodyPr/>
          <a:lstStyle>
            <a:lvl1pPr>
              <a:defRPr/>
            </a:lvl1pPr>
          </a:lstStyle>
          <a:p>
            <a:fld id="{1420D30C-8F5C-42AC-87C8-6E4B943F26EC}" type="slidenum">
              <a:rPr lang="en-US" altLang="en-US"/>
              <a:pPr/>
              <a:t>‹#›</a:t>
            </a:fld>
            <a:endParaRPr lang="en-US" altLang="en-US"/>
          </a:p>
        </p:txBody>
      </p:sp>
    </p:spTree>
    <p:extLst>
      <p:ext uri="{BB962C8B-B14F-4D97-AF65-F5344CB8AC3E}">
        <p14:creationId xmlns:p14="http://schemas.microsoft.com/office/powerpoint/2010/main" val="160545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3EE4E9CE-C333-4315-8461-BE1C5F26D2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C6A1BC16-1B6F-4BCD-917F-0B59A590C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1E5D1A89-86AA-4391-9465-46B248C7F845}"/>
              </a:ext>
            </a:extLst>
          </p:cNvPr>
          <p:cNvSpPr>
            <a:spLocks noGrp="1" noChangeArrowheads="1"/>
          </p:cNvSpPr>
          <p:nvPr>
            <p:ph type="sldNum" sz="quarter" idx="12"/>
          </p:nvPr>
        </p:nvSpPr>
        <p:spPr>
          <a:ln/>
        </p:spPr>
        <p:txBody>
          <a:bodyPr/>
          <a:lstStyle>
            <a:lvl1pPr>
              <a:defRPr/>
            </a:lvl1pPr>
          </a:lstStyle>
          <a:p>
            <a:fld id="{E7A12322-70A4-4FA3-9F16-36A33DD09D9F}" type="slidenum">
              <a:rPr lang="en-US" altLang="en-US"/>
              <a:pPr/>
              <a:t>‹#›</a:t>
            </a:fld>
            <a:endParaRPr lang="en-US" altLang="en-US"/>
          </a:p>
        </p:txBody>
      </p:sp>
    </p:spTree>
    <p:extLst>
      <p:ext uri="{BB962C8B-B14F-4D97-AF65-F5344CB8AC3E}">
        <p14:creationId xmlns:p14="http://schemas.microsoft.com/office/powerpoint/2010/main" val="7854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86D27415-AC50-4EE9-8045-6D1213F275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87E44C56-7188-4082-A589-DF36A6155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F12CDF83-3E41-4BF0-9845-5C2B00F447FC}"/>
              </a:ext>
            </a:extLst>
          </p:cNvPr>
          <p:cNvSpPr>
            <a:spLocks noGrp="1" noChangeArrowheads="1"/>
          </p:cNvSpPr>
          <p:nvPr>
            <p:ph type="sldNum" sz="quarter" idx="12"/>
          </p:nvPr>
        </p:nvSpPr>
        <p:spPr>
          <a:ln/>
        </p:spPr>
        <p:txBody>
          <a:bodyPr/>
          <a:lstStyle>
            <a:lvl1pPr>
              <a:defRPr/>
            </a:lvl1pPr>
          </a:lstStyle>
          <a:p>
            <a:fld id="{02076390-479A-40B2-BBF9-831420F20F41}" type="slidenum">
              <a:rPr lang="en-US" altLang="en-US"/>
              <a:pPr/>
              <a:t>‹#›</a:t>
            </a:fld>
            <a:endParaRPr lang="en-US" altLang="en-US"/>
          </a:p>
        </p:txBody>
      </p:sp>
    </p:spTree>
    <p:extLst>
      <p:ext uri="{BB962C8B-B14F-4D97-AF65-F5344CB8AC3E}">
        <p14:creationId xmlns:p14="http://schemas.microsoft.com/office/powerpoint/2010/main" val="6089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48767449-16C0-4AB8-A3C9-CF1F8CC1BEE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311993A0-B92E-4BD2-AB9D-6BA5F9DC1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D0143BFF-45CE-4AB1-AE59-6ED3D5D401DC}"/>
              </a:ext>
            </a:extLst>
          </p:cNvPr>
          <p:cNvSpPr>
            <a:spLocks noGrp="1" noChangeArrowheads="1"/>
          </p:cNvSpPr>
          <p:nvPr>
            <p:ph type="sldNum" sz="quarter" idx="12"/>
          </p:nvPr>
        </p:nvSpPr>
        <p:spPr>
          <a:ln/>
        </p:spPr>
        <p:txBody>
          <a:bodyPr/>
          <a:lstStyle>
            <a:lvl1pPr>
              <a:defRPr/>
            </a:lvl1pPr>
          </a:lstStyle>
          <a:p>
            <a:fld id="{DABC936F-A7D5-44F7-AC5F-AA54B481ED88}" type="slidenum">
              <a:rPr lang="en-US" altLang="en-US"/>
              <a:pPr/>
              <a:t>‹#›</a:t>
            </a:fld>
            <a:endParaRPr lang="en-US" altLang="en-US"/>
          </a:p>
        </p:txBody>
      </p:sp>
    </p:spTree>
    <p:extLst>
      <p:ext uri="{BB962C8B-B14F-4D97-AF65-F5344CB8AC3E}">
        <p14:creationId xmlns:p14="http://schemas.microsoft.com/office/powerpoint/2010/main" val="293056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CD48E190-DBA9-4D56-AFB3-799F0FA317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486AEE36-2AA4-497B-8DE3-E1D4E348D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50F6F624-DAD6-4E91-AB62-37B9940ABDC7}"/>
              </a:ext>
            </a:extLst>
          </p:cNvPr>
          <p:cNvSpPr>
            <a:spLocks noGrp="1" noChangeArrowheads="1"/>
          </p:cNvSpPr>
          <p:nvPr>
            <p:ph type="sldNum" sz="quarter" idx="12"/>
          </p:nvPr>
        </p:nvSpPr>
        <p:spPr>
          <a:ln/>
        </p:spPr>
        <p:txBody>
          <a:bodyPr/>
          <a:lstStyle>
            <a:lvl1pPr>
              <a:defRPr/>
            </a:lvl1pPr>
          </a:lstStyle>
          <a:p>
            <a:fld id="{536CE4A9-3B0F-4994-9C10-9A51165BB1F1}" type="slidenum">
              <a:rPr lang="en-US" altLang="en-US"/>
              <a:pPr/>
              <a:t>‹#›</a:t>
            </a:fld>
            <a:endParaRPr lang="en-US" altLang="en-US"/>
          </a:p>
        </p:txBody>
      </p:sp>
    </p:spTree>
    <p:extLst>
      <p:ext uri="{BB962C8B-B14F-4D97-AF65-F5344CB8AC3E}">
        <p14:creationId xmlns:p14="http://schemas.microsoft.com/office/powerpoint/2010/main" val="306220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B57CCAB6-01A3-4BBC-B724-F939E59363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04474B01-9997-4331-9E23-ACEAEB95EE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DEC3106A-050F-4291-ADED-AC3229299EB3}"/>
              </a:ext>
            </a:extLst>
          </p:cNvPr>
          <p:cNvSpPr>
            <a:spLocks noGrp="1" noChangeArrowheads="1"/>
          </p:cNvSpPr>
          <p:nvPr>
            <p:ph type="sldNum" sz="quarter" idx="12"/>
          </p:nvPr>
        </p:nvSpPr>
        <p:spPr>
          <a:ln/>
        </p:spPr>
        <p:txBody>
          <a:bodyPr/>
          <a:lstStyle>
            <a:lvl1pPr>
              <a:defRPr/>
            </a:lvl1pPr>
          </a:lstStyle>
          <a:p>
            <a:fld id="{0D238827-6D1D-43D2-97FD-ACEF2CE02DE6}" type="slidenum">
              <a:rPr lang="en-US" altLang="en-US"/>
              <a:pPr/>
              <a:t>‹#›</a:t>
            </a:fld>
            <a:endParaRPr lang="en-US" altLang="en-US"/>
          </a:p>
        </p:txBody>
      </p:sp>
    </p:spTree>
    <p:extLst>
      <p:ext uri="{BB962C8B-B14F-4D97-AF65-F5344CB8AC3E}">
        <p14:creationId xmlns:p14="http://schemas.microsoft.com/office/powerpoint/2010/main" val="15830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784F394C-1BBA-40D9-9921-17F2736A85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BF6D109A-B1D5-4AE0-A04B-58409A48DF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ADFA572A-13E0-4D07-A99D-14448F615B48}"/>
              </a:ext>
            </a:extLst>
          </p:cNvPr>
          <p:cNvSpPr>
            <a:spLocks noGrp="1" noChangeArrowheads="1"/>
          </p:cNvSpPr>
          <p:nvPr>
            <p:ph type="sldNum" sz="quarter" idx="12"/>
          </p:nvPr>
        </p:nvSpPr>
        <p:spPr>
          <a:ln/>
        </p:spPr>
        <p:txBody>
          <a:bodyPr/>
          <a:lstStyle>
            <a:lvl1pPr>
              <a:defRPr/>
            </a:lvl1pPr>
          </a:lstStyle>
          <a:p>
            <a:fld id="{720A7AF2-FB21-4867-8E72-85D554B272F7}" type="slidenum">
              <a:rPr lang="en-US" altLang="en-US"/>
              <a:pPr/>
              <a:t>‹#›</a:t>
            </a:fld>
            <a:endParaRPr lang="en-US" altLang="en-US"/>
          </a:p>
        </p:txBody>
      </p:sp>
    </p:spTree>
    <p:extLst>
      <p:ext uri="{BB962C8B-B14F-4D97-AF65-F5344CB8AC3E}">
        <p14:creationId xmlns:p14="http://schemas.microsoft.com/office/powerpoint/2010/main" val="33160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Freeform 2">
            <a:extLst>
              <a:ext uri="{FF2B5EF4-FFF2-40B4-BE49-F238E27FC236}">
                <a16:creationId xmlns:a16="http://schemas.microsoft.com/office/drawing/2014/main" id="{A868F7BF-3E1D-4196-B747-318EC2D97D8C}"/>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a:defRPr/>
            </a:pPr>
            <a:endParaRPr lang="en-US">
              <a:latin typeface="Arial" charset="0"/>
            </a:endParaRPr>
          </a:p>
        </p:txBody>
      </p:sp>
      <p:grpSp>
        <p:nvGrpSpPr>
          <p:cNvPr id="4099" name="Group 3">
            <a:extLst>
              <a:ext uri="{FF2B5EF4-FFF2-40B4-BE49-F238E27FC236}">
                <a16:creationId xmlns:a16="http://schemas.microsoft.com/office/drawing/2014/main" id="{91CB8BB7-5B56-49A4-AAFC-D91FF958B126}"/>
              </a:ext>
            </a:extLst>
          </p:cNvPr>
          <p:cNvGrpSpPr>
            <a:grpSpLocks/>
          </p:cNvGrpSpPr>
          <p:nvPr/>
        </p:nvGrpSpPr>
        <p:grpSpPr bwMode="auto">
          <a:xfrm>
            <a:off x="3175" y="4267200"/>
            <a:ext cx="9140825" cy="2590800"/>
            <a:chOff x="2" y="2688"/>
            <a:chExt cx="5758" cy="1632"/>
          </a:xfrm>
        </p:grpSpPr>
        <p:sp>
          <p:nvSpPr>
            <p:cNvPr id="1035" name="Freeform 4">
              <a:extLst>
                <a:ext uri="{FF2B5EF4-FFF2-40B4-BE49-F238E27FC236}">
                  <a16:creationId xmlns:a16="http://schemas.microsoft.com/office/drawing/2014/main" id="{7D369322-7001-4759-BD12-8B43087C81C9}"/>
                </a:ext>
              </a:extLst>
            </p:cNvPr>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grpSp>
          <p:nvGrpSpPr>
            <p:cNvPr id="4108" name="Group 5">
              <a:extLst>
                <a:ext uri="{FF2B5EF4-FFF2-40B4-BE49-F238E27FC236}">
                  <a16:creationId xmlns:a16="http://schemas.microsoft.com/office/drawing/2014/main" id="{CA145A30-6297-471E-9318-BDD156A8751E}"/>
                </a:ext>
              </a:extLst>
            </p:cNvPr>
            <p:cNvGrpSpPr>
              <a:grpSpLocks/>
            </p:cNvGrpSpPr>
            <p:nvPr userDrawn="1"/>
          </p:nvGrpSpPr>
          <p:grpSpPr bwMode="auto">
            <a:xfrm>
              <a:off x="3528" y="3715"/>
              <a:ext cx="792" cy="521"/>
              <a:chOff x="3527" y="3715"/>
              <a:chExt cx="792" cy="521"/>
            </a:xfrm>
          </p:grpSpPr>
          <p:sp>
            <p:nvSpPr>
              <p:cNvPr id="90118" name="Oval 6">
                <a:extLst>
                  <a:ext uri="{FF2B5EF4-FFF2-40B4-BE49-F238E27FC236}">
                    <a16:creationId xmlns:a16="http://schemas.microsoft.com/office/drawing/2014/main" id="{F52723EC-9CA4-4B12-A4B7-1BF7F3632FA6}"/>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latin typeface="Arial" charset="0"/>
                </a:endParaRPr>
              </a:p>
            </p:txBody>
          </p:sp>
          <p:sp>
            <p:nvSpPr>
              <p:cNvPr id="90119" name="Oval 7">
                <a:extLst>
                  <a:ext uri="{FF2B5EF4-FFF2-40B4-BE49-F238E27FC236}">
                    <a16:creationId xmlns:a16="http://schemas.microsoft.com/office/drawing/2014/main" id="{7EB94057-9ADF-4FFC-ACFC-342CFCD191C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20" name="Oval 8">
                <a:extLst>
                  <a:ext uri="{FF2B5EF4-FFF2-40B4-BE49-F238E27FC236}">
                    <a16:creationId xmlns:a16="http://schemas.microsoft.com/office/drawing/2014/main" id="{C186F26A-51B9-4634-B248-638FE5178F15}"/>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90121" name="Oval 9">
                <a:extLst>
                  <a:ext uri="{FF2B5EF4-FFF2-40B4-BE49-F238E27FC236}">
                    <a16:creationId xmlns:a16="http://schemas.microsoft.com/office/drawing/2014/main" id="{B5ACAC7B-1216-4111-BC4B-C1211CD994D1}"/>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22" name="Oval 10">
                <a:extLst>
                  <a:ext uri="{FF2B5EF4-FFF2-40B4-BE49-F238E27FC236}">
                    <a16:creationId xmlns:a16="http://schemas.microsoft.com/office/drawing/2014/main" id="{D29BCEF8-5F03-43F0-B4C8-4AB042BE893B}"/>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90123" name="Freeform 11">
                <a:extLst>
                  <a:ext uri="{FF2B5EF4-FFF2-40B4-BE49-F238E27FC236}">
                    <a16:creationId xmlns:a16="http://schemas.microsoft.com/office/drawing/2014/main" id="{79BAB178-95BC-47D4-B966-C9AE082DEC03}"/>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90124" name="Freeform 12">
                <a:extLst>
                  <a:ext uri="{FF2B5EF4-FFF2-40B4-BE49-F238E27FC236}">
                    <a16:creationId xmlns:a16="http://schemas.microsoft.com/office/drawing/2014/main" id="{7C077864-6225-4DCF-B2B2-561A7D245DED}"/>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latin typeface="Arial" charset="0"/>
                </a:endParaRPr>
              </a:p>
            </p:txBody>
          </p:sp>
          <p:sp>
            <p:nvSpPr>
              <p:cNvPr id="90125" name="Freeform 13">
                <a:extLst>
                  <a:ext uri="{FF2B5EF4-FFF2-40B4-BE49-F238E27FC236}">
                    <a16:creationId xmlns:a16="http://schemas.microsoft.com/office/drawing/2014/main" id="{80E683D5-A21F-447B-861A-4E77085A9DE8}"/>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90126" name="Freeform 14">
                <a:extLst>
                  <a:ext uri="{FF2B5EF4-FFF2-40B4-BE49-F238E27FC236}">
                    <a16:creationId xmlns:a16="http://schemas.microsoft.com/office/drawing/2014/main" id="{09681E34-91C6-42EC-9F7C-6E3C2695785C}"/>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latin typeface="Arial" charset="0"/>
                </a:endParaRPr>
              </a:p>
            </p:txBody>
          </p:sp>
          <p:sp>
            <p:nvSpPr>
              <p:cNvPr id="90127" name="Freeform 15">
                <a:extLst>
                  <a:ext uri="{FF2B5EF4-FFF2-40B4-BE49-F238E27FC236}">
                    <a16:creationId xmlns:a16="http://schemas.microsoft.com/office/drawing/2014/main" id="{18993E3A-B4DB-4546-8297-0D389E1C000C}"/>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latin typeface="Arial" charset="0"/>
                </a:endParaRPr>
              </a:p>
            </p:txBody>
          </p:sp>
          <p:sp>
            <p:nvSpPr>
              <p:cNvPr id="90128" name="Oval 16">
                <a:extLst>
                  <a:ext uri="{FF2B5EF4-FFF2-40B4-BE49-F238E27FC236}">
                    <a16:creationId xmlns:a16="http://schemas.microsoft.com/office/drawing/2014/main" id="{17FED9FD-E280-4E17-8D58-79B1401D9FE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4109" name="Group 17">
              <a:extLst>
                <a:ext uri="{FF2B5EF4-FFF2-40B4-BE49-F238E27FC236}">
                  <a16:creationId xmlns:a16="http://schemas.microsoft.com/office/drawing/2014/main" id="{D1C07B1A-23D3-4AEA-921C-92B46CF52BFC}"/>
                </a:ext>
              </a:extLst>
            </p:cNvPr>
            <p:cNvGrpSpPr>
              <a:grpSpLocks/>
            </p:cNvGrpSpPr>
            <p:nvPr userDrawn="1"/>
          </p:nvGrpSpPr>
          <p:grpSpPr bwMode="auto">
            <a:xfrm>
              <a:off x="1776" y="3631"/>
              <a:ext cx="1626" cy="683"/>
              <a:chOff x="1776" y="3631"/>
              <a:chExt cx="1626" cy="683"/>
            </a:xfrm>
          </p:grpSpPr>
          <p:sp>
            <p:nvSpPr>
              <p:cNvPr id="90130" name="Oval 18">
                <a:extLst>
                  <a:ext uri="{FF2B5EF4-FFF2-40B4-BE49-F238E27FC236}">
                    <a16:creationId xmlns:a16="http://schemas.microsoft.com/office/drawing/2014/main" id="{E141D1E8-99ED-4C35-B585-B5FF74C24224}"/>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90131" name="Oval 19">
                <a:extLst>
                  <a:ext uri="{FF2B5EF4-FFF2-40B4-BE49-F238E27FC236}">
                    <a16:creationId xmlns:a16="http://schemas.microsoft.com/office/drawing/2014/main" id="{7F863D78-B30B-42F2-95CB-04CF8BE7F6F1}"/>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latin typeface="Arial" charset="0"/>
                </a:endParaRPr>
              </a:p>
            </p:txBody>
          </p:sp>
          <p:sp>
            <p:nvSpPr>
              <p:cNvPr id="90132" name="Oval 20">
                <a:extLst>
                  <a:ext uri="{FF2B5EF4-FFF2-40B4-BE49-F238E27FC236}">
                    <a16:creationId xmlns:a16="http://schemas.microsoft.com/office/drawing/2014/main" id="{1416BB36-368D-4723-A9BE-1917014C5948}"/>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90133" name="Oval 21">
                <a:extLst>
                  <a:ext uri="{FF2B5EF4-FFF2-40B4-BE49-F238E27FC236}">
                    <a16:creationId xmlns:a16="http://schemas.microsoft.com/office/drawing/2014/main" id="{845A33F1-F31F-459A-99E4-EDF8D586CD50}"/>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34" name="Oval 22">
                <a:extLst>
                  <a:ext uri="{FF2B5EF4-FFF2-40B4-BE49-F238E27FC236}">
                    <a16:creationId xmlns:a16="http://schemas.microsoft.com/office/drawing/2014/main" id="{334E2BF5-44EA-4809-9A1D-93E54BE7AED0}"/>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35" name="Oval 23">
                <a:extLst>
                  <a:ext uri="{FF2B5EF4-FFF2-40B4-BE49-F238E27FC236}">
                    <a16:creationId xmlns:a16="http://schemas.microsoft.com/office/drawing/2014/main" id="{4D2A1EFA-F70E-47CA-83AE-3C07D9E6A980}"/>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36" name="Oval 24">
                <a:extLst>
                  <a:ext uri="{FF2B5EF4-FFF2-40B4-BE49-F238E27FC236}">
                    <a16:creationId xmlns:a16="http://schemas.microsoft.com/office/drawing/2014/main" id="{8345A14E-EF58-4667-A250-7F90AA3A759E}"/>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latin typeface="Arial" charset="0"/>
                </a:endParaRPr>
              </a:p>
            </p:txBody>
          </p:sp>
          <p:sp>
            <p:nvSpPr>
              <p:cNvPr id="90137" name="Oval 25">
                <a:extLst>
                  <a:ext uri="{FF2B5EF4-FFF2-40B4-BE49-F238E27FC236}">
                    <a16:creationId xmlns:a16="http://schemas.microsoft.com/office/drawing/2014/main" id="{CBACA10E-3EF2-4B04-A6AB-631BD633E4C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latin typeface="Arial" charset="0"/>
                </a:endParaRPr>
              </a:p>
            </p:txBody>
          </p:sp>
          <p:sp>
            <p:nvSpPr>
              <p:cNvPr id="90138" name="Freeform 26">
                <a:extLst>
                  <a:ext uri="{FF2B5EF4-FFF2-40B4-BE49-F238E27FC236}">
                    <a16:creationId xmlns:a16="http://schemas.microsoft.com/office/drawing/2014/main" id="{DB6437DE-B46E-4409-998D-DD1150CF5B0E}"/>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latin typeface="Arial" charset="0"/>
                </a:endParaRPr>
              </a:p>
            </p:txBody>
          </p:sp>
          <p:sp>
            <p:nvSpPr>
              <p:cNvPr id="90139" name="Freeform 27">
                <a:extLst>
                  <a:ext uri="{FF2B5EF4-FFF2-40B4-BE49-F238E27FC236}">
                    <a16:creationId xmlns:a16="http://schemas.microsoft.com/office/drawing/2014/main" id="{F2C156D4-3535-4E17-9541-4C4EF681FB3D}"/>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latin typeface="Arial" charset="0"/>
                </a:endParaRPr>
              </a:p>
            </p:txBody>
          </p:sp>
          <p:sp>
            <p:nvSpPr>
              <p:cNvPr id="90140" name="Freeform 28">
                <a:extLst>
                  <a:ext uri="{FF2B5EF4-FFF2-40B4-BE49-F238E27FC236}">
                    <a16:creationId xmlns:a16="http://schemas.microsoft.com/office/drawing/2014/main" id="{C372D9C6-56C6-4D76-A027-3D5EBCE784BB}"/>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latin typeface="Arial" charset="0"/>
                </a:endParaRPr>
              </a:p>
            </p:txBody>
          </p:sp>
          <p:sp>
            <p:nvSpPr>
              <p:cNvPr id="90141" name="Freeform 29">
                <a:extLst>
                  <a:ext uri="{FF2B5EF4-FFF2-40B4-BE49-F238E27FC236}">
                    <a16:creationId xmlns:a16="http://schemas.microsoft.com/office/drawing/2014/main" id="{31FED4A2-6262-44C9-99DC-4FA21D53971F}"/>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latin typeface="Arial" charset="0"/>
                </a:endParaRPr>
              </a:p>
            </p:txBody>
          </p:sp>
          <p:sp>
            <p:nvSpPr>
              <p:cNvPr id="1081" name="Freeform 30">
                <a:extLst>
                  <a:ext uri="{FF2B5EF4-FFF2-40B4-BE49-F238E27FC236}">
                    <a16:creationId xmlns:a16="http://schemas.microsoft.com/office/drawing/2014/main" id="{CA23B519-4C97-4D01-ADDA-58AC4A52C0CD}"/>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82" name="Freeform 31">
                <a:extLst>
                  <a:ext uri="{FF2B5EF4-FFF2-40B4-BE49-F238E27FC236}">
                    <a16:creationId xmlns:a16="http://schemas.microsoft.com/office/drawing/2014/main" id="{90EB2DBF-1D8A-4197-87D4-562F2D099744}"/>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90144" name="Freeform 32">
                <a:extLst>
                  <a:ext uri="{FF2B5EF4-FFF2-40B4-BE49-F238E27FC236}">
                    <a16:creationId xmlns:a16="http://schemas.microsoft.com/office/drawing/2014/main" id="{F4EF3187-C0D0-41A1-97D3-CDBE1766108B}"/>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90145" name="Freeform 33">
                <a:extLst>
                  <a:ext uri="{FF2B5EF4-FFF2-40B4-BE49-F238E27FC236}">
                    <a16:creationId xmlns:a16="http://schemas.microsoft.com/office/drawing/2014/main" id="{6009CEF7-71D7-4151-9C6F-FDB80F825BB7}"/>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90146" name="Freeform 34">
                <a:extLst>
                  <a:ext uri="{FF2B5EF4-FFF2-40B4-BE49-F238E27FC236}">
                    <a16:creationId xmlns:a16="http://schemas.microsoft.com/office/drawing/2014/main" id="{6FED7F13-D7AA-4A00-8CC9-C180DC7E6C1D}"/>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1086" name="Freeform 35">
                <a:extLst>
                  <a:ext uri="{FF2B5EF4-FFF2-40B4-BE49-F238E27FC236}">
                    <a16:creationId xmlns:a16="http://schemas.microsoft.com/office/drawing/2014/main" id="{ED14C7F0-287C-48BD-BCE2-7CE658DD3284}"/>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en-US">
                  <a:latin typeface="Arial" charset="0"/>
                </a:endParaRPr>
              </a:p>
            </p:txBody>
          </p:sp>
        </p:grpSp>
        <p:grpSp>
          <p:nvGrpSpPr>
            <p:cNvPr id="4110" name="Group 36">
              <a:extLst>
                <a:ext uri="{FF2B5EF4-FFF2-40B4-BE49-F238E27FC236}">
                  <a16:creationId xmlns:a16="http://schemas.microsoft.com/office/drawing/2014/main" id="{3A25F9FE-2A5E-4233-87B4-05F87C6F2D50}"/>
                </a:ext>
              </a:extLst>
            </p:cNvPr>
            <p:cNvGrpSpPr>
              <a:grpSpLocks/>
            </p:cNvGrpSpPr>
            <p:nvPr userDrawn="1"/>
          </p:nvGrpSpPr>
          <p:grpSpPr bwMode="auto">
            <a:xfrm>
              <a:off x="4128" y="3360"/>
              <a:ext cx="1351" cy="821"/>
              <a:chOff x="4128" y="3360"/>
              <a:chExt cx="1351" cy="821"/>
            </a:xfrm>
          </p:grpSpPr>
          <p:sp>
            <p:nvSpPr>
              <p:cNvPr id="90149" name="Freeform 37">
                <a:extLst>
                  <a:ext uri="{FF2B5EF4-FFF2-40B4-BE49-F238E27FC236}">
                    <a16:creationId xmlns:a16="http://schemas.microsoft.com/office/drawing/2014/main" id="{3BFCFC68-69EB-4485-9DB0-93B75949EE7A}"/>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90150" name="Freeform 38">
                <a:extLst>
                  <a:ext uri="{FF2B5EF4-FFF2-40B4-BE49-F238E27FC236}">
                    <a16:creationId xmlns:a16="http://schemas.microsoft.com/office/drawing/2014/main" id="{3217945A-EC72-4C3B-8DA3-45F2BD1C4201}"/>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90151" name="Freeform 39">
                <a:extLst>
                  <a:ext uri="{FF2B5EF4-FFF2-40B4-BE49-F238E27FC236}">
                    <a16:creationId xmlns:a16="http://schemas.microsoft.com/office/drawing/2014/main" id="{191C619B-5B78-45FD-B519-124E57A5CA78}"/>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90152" name="Freeform 40">
                <a:extLst>
                  <a:ext uri="{FF2B5EF4-FFF2-40B4-BE49-F238E27FC236}">
                    <a16:creationId xmlns:a16="http://schemas.microsoft.com/office/drawing/2014/main" id="{C0B1E6C3-D987-4858-A544-C8D27E81335B}"/>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90153" name="Freeform 41">
                <a:extLst>
                  <a:ext uri="{FF2B5EF4-FFF2-40B4-BE49-F238E27FC236}">
                    <a16:creationId xmlns:a16="http://schemas.microsoft.com/office/drawing/2014/main" id="{BD5D5562-57DE-4304-9564-C814605F7B72}"/>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90154" name="Freeform 42">
                <a:extLst>
                  <a:ext uri="{FF2B5EF4-FFF2-40B4-BE49-F238E27FC236}">
                    <a16:creationId xmlns:a16="http://schemas.microsoft.com/office/drawing/2014/main" id="{3C4D3EDA-9983-439C-9907-1FB11C130FCD}"/>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90155" name="Freeform 43">
                <a:extLst>
                  <a:ext uri="{FF2B5EF4-FFF2-40B4-BE49-F238E27FC236}">
                    <a16:creationId xmlns:a16="http://schemas.microsoft.com/office/drawing/2014/main" id="{B0886BAE-D1C4-496A-A325-143414AA2872}"/>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1059" name="Freeform 44">
                <a:extLst>
                  <a:ext uri="{FF2B5EF4-FFF2-40B4-BE49-F238E27FC236}">
                    <a16:creationId xmlns:a16="http://schemas.microsoft.com/office/drawing/2014/main" id="{BED224CF-AFF6-42C4-ABB2-AA679E908076}"/>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90157" name="Freeform 45">
                <a:extLst>
                  <a:ext uri="{FF2B5EF4-FFF2-40B4-BE49-F238E27FC236}">
                    <a16:creationId xmlns:a16="http://schemas.microsoft.com/office/drawing/2014/main" id="{AD7A9D13-ECF6-46A1-B8FC-B723C4F5FBFA}"/>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latin typeface="Arial" charset="0"/>
                </a:endParaRPr>
              </a:p>
            </p:txBody>
          </p:sp>
          <p:sp>
            <p:nvSpPr>
              <p:cNvPr id="90158" name="Freeform 46">
                <a:extLst>
                  <a:ext uri="{FF2B5EF4-FFF2-40B4-BE49-F238E27FC236}">
                    <a16:creationId xmlns:a16="http://schemas.microsoft.com/office/drawing/2014/main" id="{232D31C2-9E30-4D58-837C-6935F5BD35C7}"/>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90159" name="Freeform 47">
                <a:extLst>
                  <a:ext uri="{FF2B5EF4-FFF2-40B4-BE49-F238E27FC236}">
                    <a16:creationId xmlns:a16="http://schemas.microsoft.com/office/drawing/2014/main" id="{A9E26BCD-45C0-4517-8941-EC155E5EFD4B}"/>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90160" name="Oval 48">
                <a:extLst>
                  <a:ext uri="{FF2B5EF4-FFF2-40B4-BE49-F238E27FC236}">
                    <a16:creationId xmlns:a16="http://schemas.microsoft.com/office/drawing/2014/main" id="{3E349A67-EE3F-468F-B0F7-33541B4137EA}"/>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latin typeface="Arial" charset="0"/>
                </a:endParaRPr>
              </a:p>
            </p:txBody>
          </p:sp>
          <p:sp>
            <p:nvSpPr>
              <p:cNvPr id="90161" name="Oval 49">
                <a:extLst>
                  <a:ext uri="{FF2B5EF4-FFF2-40B4-BE49-F238E27FC236}">
                    <a16:creationId xmlns:a16="http://schemas.microsoft.com/office/drawing/2014/main" id="{528BB85B-B6DA-4517-B5CD-6D498F587DB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62" name="Oval 50">
                <a:extLst>
                  <a:ext uri="{FF2B5EF4-FFF2-40B4-BE49-F238E27FC236}">
                    <a16:creationId xmlns:a16="http://schemas.microsoft.com/office/drawing/2014/main" id="{F5C3F280-25B4-4444-84B9-4AA6AFEB1CA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90163" name="Oval 51">
                <a:extLst>
                  <a:ext uri="{FF2B5EF4-FFF2-40B4-BE49-F238E27FC236}">
                    <a16:creationId xmlns:a16="http://schemas.microsoft.com/office/drawing/2014/main" id="{DF8D9D65-C83B-45F3-A395-B66C95FB4C90}"/>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90164" name="Oval 52">
                <a:extLst>
                  <a:ext uri="{FF2B5EF4-FFF2-40B4-BE49-F238E27FC236}">
                    <a16:creationId xmlns:a16="http://schemas.microsoft.com/office/drawing/2014/main" id="{C57962DD-9FA1-4F1D-9423-80242531EAF4}"/>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90165" name="Oval 53">
                <a:extLst>
                  <a:ext uri="{FF2B5EF4-FFF2-40B4-BE49-F238E27FC236}">
                    <a16:creationId xmlns:a16="http://schemas.microsoft.com/office/drawing/2014/main" id="{873D2AB5-1299-4549-B7C4-923EC22A8BCC}"/>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4111" name="Group 54">
              <a:extLst>
                <a:ext uri="{FF2B5EF4-FFF2-40B4-BE49-F238E27FC236}">
                  <a16:creationId xmlns:a16="http://schemas.microsoft.com/office/drawing/2014/main" id="{82A5C7F8-CD20-45DB-B697-674664C2AC15}"/>
                </a:ext>
              </a:extLst>
            </p:cNvPr>
            <p:cNvGrpSpPr>
              <a:grpSpLocks/>
            </p:cNvGrpSpPr>
            <p:nvPr userDrawn="1"/>
          </p:nvGrpSpPr>
          <p:grpSpPr bwMode="auto">
            <a:xfrm>
              <a:off x="5280" y="3024"/>
              <a:ext cx="425" cy="258"/>
              <a:chOff x="5280" y="3024"/>
              <a:chExt cx="425" cy="258"/>
            </a:xfrm>
          </p:grpSpPr>
          <p:sp>
            <p:nvSpPr>
              <p:cNvPr id="1040" name="Freeform 55">
                <a:extLst>
                  <a:ext uri="{FF2B5EF4-FFF2-40B4-BE49-F238E27FC236}">
                    <a16:creationId xmlns:a16="http://schemas.microsoft.com/office/drawing/2014/main" id="{697F7335-5E75-4112-A26D-76271D24EE13}"/>
                  </a:ext>
                </a:extLst>
              </p:cNvPr>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041" name="Freeform 56">
                <a:extLst>
                  <a:ext uri="{FF2B5EF4-FFF2-40B4-BE49-F238E27FC236}">
                    <a16:creationId xmlns:a16="http://schemas.microsoft.com/office/drawing/2014/main" id="{A9DE6CC5-E6EB-4BB1-B7D3-3CFECB6C56DF}"/>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042" name="Freeform 57">
                <a:extLst>
                  <a:ext uri="{FF2B5EF4-FFF2-40B4-BE49-F238E27FC236}">
                    <a16:creationId xmlns:a16="http://schemas.microsoft.com/office/drawing/2014/main" id="{95A6BFB7-615A-40F0-863A-8C962DFD3ED1}"/>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043" name="Freeform 58">
                <a:extLst>
                  <a:ext uri="{FF2B5EF4-FFF2-40B4-BE49-F238E27FC236}">
                    <a16:creationId xmlns:a16="http://schemas.microsoft.com/office/drawing/2014/main" id="{09C8F2AB-53BE-47CB-B67D-5F0E62E3A109}"/>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044" name="Freeform 59">
                <a:extLst>
                  <a:ext uri="{FF2B5EF4-FFF2-40B4-BE49-F238E27FC236}">
                    <a16:creationId xmlns:a16="http://schemas.microsoft.com/office/drawing/2014/main" id="{FDC9524F-4EA7-4FB0-ADE6-F376AC37651E}"/>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045" name="Freeform 60">
                <a:extLst>
                  <a:ext uri="{FF2B5EF4-FFF2-40B4-BE49-F238E27FC236}">
                    <a16:creationId xmlns:a16="http://schemas.microsoft.com/office/drawing/2014/main" id="{85334DA1-ACD5-4802-B1BA-08C1D639DC4B}"/>
                  </a:ext>
                </a:extLst>
              </p:cNvPr>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046" name="Freeform 61">
                <a:extLst>
                  <a:ext uri="{FF2B5EF4-FFF2-40B4-BE49-F238E27FC236}">
                    <a16:creationId xmlns:a16="http://schemas.microsoft.com/office/drawing/2014/main" id="{8634F4A2-8FDF-4673-9C43-CEF70D72D939}"/>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Arial" charset="0"/>
                </a:endParaRPr>
              </a:p>
            </p:txBody>
          </p:sp>
          <p:grpSp>
            <p:nvGrpSpPr>
              <p:cNvPr id="4119" name="Group 62">
                <a:extLst>
                  <a:ext uri="{FF2B5EF4-FFF2-40B4-BE49-F238E27FC236}">
                    <a16:creationId xmlns:a16="http://schemas.microsoft.com/office/drawing/2014/main" id="{A19C0CEF-F6A2-442D-BA6D-0BC18513BFE2}"/>
                  </a:ext>
                </a:extLst>
              </p:cNvPr>
              <p:cNvGrpSpPr>
                <a:grpSpLocks/>
              </p:cNvGrpSpPr>
              <p:nvPr/>
            </p:nvGrpSpPr>
            <p:grpSpPr bwMode="auto">
              <a:xfrm>
                <a:off x="5381" y="3085"/>
                <a:ext cx="227" cy="132"/>
                <a:chOff x="5381" y="3085"/>
                <a:chExt cx="227" cy="132"/>
              </a:xfrm>
            </p:grpSpPr>
            <p:sp>
              <p:nvSpPr>
                <p:cNvPr id="1048" name="Oval 63">
                  <a:extLst>
                    <a:ext uri="{FF2B5EF4-FFF2-40B4-BE49-F238E27FC236}">
                      <a16:creationId xmlns:a16="http://schemas.microsoft.com/office/drawing/2014/main" id="{C37E1C80-198C-4449-9EE8-7B02352F1F45}"/>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49" name="Oval 64">
                  <a:extLst>
                    <a:ext uri="{FF2B5EF4-FFF2-40B4-BE49-F238E27FC236}">
                      <a16:creationId xmlns:a16="http://schemas.microsoft.com/office/drawing/2014/main" id="{B34E1A64-9537-4E79-8FBF-9A1927B825C3}"/>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0" name="Oval 65">
                  <a:extLst>
                    <a:ext uri="{FF2B5EF4-FFF2-40B4-BE49-F238E27FC236}">
                      <a16:creationId xmlns:a16="http://schemas.microsoft.com/office/drawing/2014/main" id="{9B959E65-DE0C-4345-8C79-067E772875C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51" name="Oval 66">
                  <a:extLst>
                    <a:ext uri="{FF2B5EF4-FFF2-40B4-BE49-F238E27FC236}">
                      <a16:creationId xmlns:a16="http://schemas.microsoft.com/office/drawing/2014/main" id="{80DF530A-8E5C-40DD-A8D3-46FC8A5E6D94}"/>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grpSp>
      <p:sp>
        <p:nvSpPr>
          <p:cNvPr id="90179" name="Rectangle 67">
            <a:extLst>
              <a:ext uri="{FF2B5EF4-FFF2-40B4-BE49-F238E27FC236}">
                <a16:creationId xmlns:a16="http://schemas.microsoft.com/office/drawing/2014/main" id="{B7D436B9-66D3-4B63-B73E-BDACE3F34BC4}"/>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0180" name="Rectangle 68">
            <a:extLst>
              <a:ext uri="{FF2B5EF4-FFF2-40B4-BE49-F238E27FC236}">
                <a16:creationId xmlns:a16="http://schemas.microsoft.com/office/drawing/2014/main" id="{7FC12E6C-CB29-4B89-970A-395FE2C18823}"/>
              </a:ext>
            </a:extLst>
          </p:cNvPr>
          <p:cNvSpPr>
            <a:spLocks noGrp="1" noChangeArrowheads="1"/>
          </p:cNvSpPr>
          <p:nvPr>
            <p:ph type="body" idx="1"/>
          </p:nvPr>
        </p:nvSpPr>
        <p:spPr bwMode="auto">
          <a:xfrm>
            <a:off x="6858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81" name="Rectangle 69">
            <a:extLst>
              <a:ext uri="{FF2B5EF4-FFF2-40B4-BE49-F238E27FC236}">
                <a16:creationId xmlns:a16="http://schemas.microsoft.com/office/drawing/2014/main" id="{D84342AB-23F7-47AD-BC14-35432E0A95F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90182" name="Rectangle 70">
            <a:extLst>
              <a:ext uri="{FF2B5EF4-FFF2-40B4-BE49-F238E27FC236}">
                <a16:creationId xmlns:a16="http://schemas.microsoft.com/office/drawing/2014/main" id="{A60A30C2-02C9-4522-82A8-8439D885EB9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90183" name="Rectangle 71">
            <a:extLst>
              <a:ext uri="{FF2B5EF4-FFF2-40B4-BE49-F238E27FC236}">
                <a16:creationId xmlns:a16="http://schemas.microsoft.com/office/drawing/2014/main" id="{7214C0B2-490C-42A7-B077-F46F9125563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A3AC6D4-A6BA-4D93-A034-75E64F8380A8}" type="slidenum">
              <a:rPr lang="en-US" altLang="en-US"/>
              <a:pPr/>
              <a:t>‹#›</a:t>
            </a:fld>
            <a:endParaRPr lang="en-US" altLang="en-US"/>
          </a:p>
        </p:txBody>
      </p:sp>
      <p:sp>
        <p:nvSpPr>
          <p:cNvPr id="1033" name="Rectangle 72">
            <a:extLst>
              <a:ext uri="{FF2B5EF4-FFF2-40B4-BE49-F238E27FC236}">
                <a16:creationId xmlns:a16="http://schemas.microsoft.com/office/drawing/2014/main" id="{B9691C16-3AB8-4C9B-A671-A60E651F3BE7}"/>
              </a:ext>
            </a:extLst>
          </p:cNvPr>
          <p:cNvSpPr>
            <a:spLocks noChangeArrowheads="1"/>
          </p:cNvSpPr>
          <p:nvPr userDrawn="1"/>
        </p:nvSpPr>
        <p:spPr bwMode="auto">
          <a:xfrm>
            <a:off x="0" y="0"/>
            <a:ext cx="571500" cy="6835775"/>
          </a:xfrm>
          <a:prstGeom prst="rect">
            <a:avLst/>
          </a:prstGeom>
          <a:solidFill>
            <a:schemeClr val="bg1"/>
          </a:solidFill>
          <a:ln w="9525">
            <a:solidFill>
              <a:schemeClr val="bg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pic>
        <p:nvPicPr>
          <p:cNvPr id="4106" name="Picture 73" descr="Ross8e08kc_Generic_olc">
            <a:extLst>
              <a:ext uri="{FF2B5EF4-FFF2-40B4-BE49-F238E27FC236}">
                <a16:creationId xmlns:a16="http://schemas.microsoft.com/office/drawing/2014/main" id="{0C3D24F5-8C0E-41EF-9A24-B4323FF20B9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381125"/>
            <a:ext cx="5715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80">
                                            <p:txEl>
                                              <p:pRg st="0" end="0"/>
                                            </p:txEl>
                                          </p:spTgt>
                                        </p:tgtEl>
                                        <p:attrNameLst>
                                          <p:attrName>style.visibility</p:attrName>
                                        </p:attrNameLst>
                                      </p:cBhvr>
                                      <p:to>
                                        <p:strVal val="visible"/>
                                      </p:to>
                                    </p:set>
                                    <p:anim calcmode="lin" valueType="num">
                                      <p:cBhvr additive="base">
                                        <p:cTn id="7" dur="500" fill="hold"/>
                                        <p:tgtEl>
                                          <p:spTgt spid="901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8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180">
                                            <p:txEl>
                                              <p:pRg st="1" end="1"/>
                                            </p:txEl>
                                          </p:spTgt>
                                        </p:tgtEl>
                                        <p:attrNameLst>
                                          <p:attrName>style.visibility</p:attrName>
                                        </p:attrNameLst>
                                      </p:cBhvr>
                                      <p:to>
                                        <p:strVal val="visible"/>
                                      </p:to>
                                    </p:set>
                                    <p:anim calcmode="lin" valueType="num">
                                      <p:cBhvr additive="base">
                                        <p:cTn id="11" dur="500" fill="hold"/>
                                        <p:tgtEl>
                                          <p:spTgt spid="9018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18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0180">
                                            <p:txEl>
                                              <p:pRg st="2" end="2"/>
                                            </p:txEl>
                                          </p:spTgt>
                                        </p:tgtEl>
                                        <p:attrNameLst>
                                          <p:attrName>style.visibility</p:attrName>
                                        </p:attrNameLst>
                                      </p:cBhvr>
                                      <p:to>
                                        <p:strVal val="visible"/>
                                      </p:to>
                                    </p:set>
                                    <p:anim calcmode="lin" valueType="num">
                                      <p:cBhvr additive="base">
                                        <p:cTn id="15" dur="500" fill="hold"/>
                                        <p:tgtEl>
                                          <p:spTgt spid="9018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018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0180">
                                            <p:txEl>
                                              <p:pRg st="3" end="3"/>
                                            </p:txEl>
                                          </p:spTgt>
                                        </p:tgtEl>
                                        <p:attrNameLst>
                                          <p:attrName>style.visibility</p:attrName>
                                        </p:attrNameLst>
                                      </p:cBhvr>
                                      <p:to>
                                        <p:strVal val="visible"/>
                                      </p:to>
                                    </p:set>
                                    <p:anim calcmode="lin" valueType="num">
                                      <p:cBhvr additive="base">
                                        <p:cTn id="19" dur="500" fill="hold"/>
                                        <p:tgtEl>
                                          <p:spTgt spid="9018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8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0180">
                                            <p:txEl>
                                              <p:pRg st="4" end="4"/>
                                            </p:txEl>
                                          </p:spTgt>
                                        </p:tgtEl>
                                        <p:attrNameLst>
                                          <p:attrName>style.visibility</p:attrName>
                                        </p:attrNameLst>
                                      </p:cBhvr>
                                      <p:to>
                                        <p:strVal val="visible"/>
                                      </p:to>
                                    </p:set>
                                    <p:anim calcmode="lin" valueType="num">
                                      <p:cBhvr additive="base">
                                        <p:cTn id="23" dur="500" fill="hold"/>
                                        <p:tgtEl>
                                          <p:spTgt spid="9018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018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0" grpId="0" build="p">
        <p:tmplLst>
          <p:tmpl lvl="1">
            <p:tnLst>
              <p:par>
                <p:cTn presetID="2" presetClass="entr" presetSubtype="8" fill="hold" nodeType="clickEffect">
                  <p:stCondLst>
                    <p:cond delay="0"/>
                  </p:stCondLst>
                  <p:childTnLst>
                    <p:set>
                      <p:cBhvr>
                        <p:cTn dur="1" fill="hold">
                          <p:stCondLst>
                            <p:cond delay="0"/>
                          </p:stCondLst>
                        </p:cTn>
                        <p:tgtEl>
                          <p:spTgt spid="90180"/>
                        </p:tgtEl>
                        <p:attrNameLst>
                          <p:attrName>style.visibility</p:attrName>
                        </p:attrNameLst>
                      </p:cBhvr>
                      <p:to>
                        <p:strVal val="visible"/>
                      </p:to>
                    </p:set>
                    <p:anim calcmode="lin" valueType="num">
                      <p:cBhvr additive="base">
                        <p:cTn dur="500" fill="hold"/>
                        <p:tgtEl>
                          <p:spTgt spid="90180"/>
                        </p:tgtEl>
                        <p:attrNameLst>
                          <p:attrName>ppt_x</p:attrName>
                        </p:attrNameLst>
                      </p:cBhvr>
                      <p:tavLst>
                        <p:tav tm="0">
                          <p:val>
                            <p:strVal val="0-#ppt_w/2"/>
                          </p:val>
                        </p:tav>
                        <p:tav tm="100000">
                          <p:val>
                            <p:strVal val="#ppt_x"/>
                          </p:val>
                        </p:tav>
                      </p:tavLst>
                    </p:anim>
                    <p:anim calcmode="lin" valueType="num">
                      <p:cBhvr additive="base">
                        <p:cTn dur="500" fill="hold"/>
                        <p:tgtEl>
                          <p:spTgt spid="9018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90180"/>
                        </p:tgtEl>
                        <p:attrNameLst>
                          <p:attrName>style.visibility</p:attrName>
                        </p:attrNameLst>
                      </p:cBhvr>
                      <p:to>
                        <p:strVal val="visible"/>
                      </p:to>
                    </p:set>
                    <p:anim calcmode="lin" valueType="num">
                      <p:cBhvr additive="base">
                        <p:cTn dur="500" fill="hold"/>
                        <p:tgtEl>
                          <p:spTgt spid="90180"/>
                        </p:tgtEl>
                        <p:attrNameLst>
                          <p:attrName>ppt_x</p:attrName>
                        </p:attrNameLst>
                      </p:cBhvr>
                      <p:tavLst>
                        <p:tav tm="0">
                          <p:val>
                            <p:strVal val="0-#ppt_w/2"/>
                          </p:val>
                        </p:tav>
                        <p:tav tm="100000">
                          <p:val>
                            <p:strVal val="#ppt_x"/>
                          </p:val>
                        </p:tav>
                      </p:tavLst>
                    </p:anim>
                    <p:anim calcmode="lin" valueType="num">
                      <p:cBhvr additive="base">
                        <p:cTn dur="500" fill="hold"/>
                        <p:tgtEl>
                          <p:spTgt spid="9018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90180"/>
                        </p:tgtEl>
                        <p:attrNameLst>
                          <p:attrName>style.visibility</p:attrName>
                        </p:attrNameLst>
                      </p:cBhvr>
                      <p:to>
                        <p:strVal val="visible"/>
                      </p:to>
                    </p:set>
                    <p:anim calcmode="lin" valueType="num">
                      <p:cBhvr additive="base">
                        <p:cTn dur="500" fill="hold"/>
                        <p:tgtEl>
                          <p:spTgt spid="90180"/>
                        </p:tgtEl>
                        <p:attrNameLst>
                          <p:attrName>ppt_x</p:attrName>
                        </p:attrNameLst>
                      </p:cBhvr>
                      <p:tavLst>
                        <p:tav tm="0">
                          <p:val>
                            <p:strVal val="0-#ppt_w/2"/>
                          </p:val>
                        </p:tav>
                        <p:tav tm="100000">
                          <p:val>
                            <p:strVal val="#ppt_x"/>
                          </p:val>
                        </p:tav>
                      </p:tavLst>
                    </p:anim>
                    <p:anim calcmode="lin" valueType="num">
                      <p:cBhvr additive="base">
                        <p:cTn dur="500" fill="hold"/>
                        <p:tgtEl>
                          <p:spTgt spid="9018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90180"/>
                        </p:tgtEl>
                        <p:attrNameLst>
                          <p:attrName>style.visibility</p:attrName>
                        </p:attrNameLst>
                      </p:cBhvr>
                      <p:to>
                        <p:strVal val="visible"/>
                      </p:to>
                    </p:set>
                    <p:anim calcmode="lin" valueType="num">
                      <p:cBhvr additive="base">
                        <p:cTn dur="500" fill="hold"/>
                        <p:tgtEl>
                          <p:spTgt spid="90180"/>
                        </p:tgtEl>
                        <p:attrNameLst>
                          <p:attrName>ppt_x</p:attrName>
                        </p:attrNameLst>
                      </p:cBhvr>
                      <p:tavLst>
                        <p:tav tm="0">
                          <p:val>
                            <p:strVal val="0-#ppt_w/2"/>
                          </p:val>
                        </p:tav>
                        <p:tav tm="100000">
                          <p:val>
                            <p:strVal val="#ppt_x"/>
                          </p:val>
                        </p:tav>
                      </p:tavLst>
                    </p:anim>
                    <p:anim calcmode="lin" valueType="num">
                      <p:cBhvr additive="base">
                        <p:cTn dur="500" fill="hold"/>
                        <p:tgtEl>
                          <p:spTgt spid="9018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90180"/>
                        </p:tgtEl>
                        <p:attrNameLst>
                          <p:attrName>style.visibility</p:attrName>
                        </p:attrNameLst>
                      </p:cBhvr>
                      <p:to>
                        <p:strVal val="visible"/>
                      </p:to>
                    </p:set>
                    <p:anim calcmode="lin" valueType="num">
                      <p:cBhvr additive="base">
                        <p:cTn dur="500" fill="hold"/>
                        <p:tgtEl>
                          <p:spTgt spid="90180"/>
                        </p:tgtEl>
                        <p:attrNameLst>
                          <p:attrName>ppt_x</p:attrName>
                        </p:attrNameLst>
                      </p:cBhvr>
                      <p:tavLst>
                        <p:tav tm="0">
                          <p:val>
                            <p:strVal val="0-#ppt_w/2"/>
                          </p:val>
                        </p:tav>
                        <p:tav tm="100000">
                          <p:val>
                            <p:strVal val="#ppt_x"/>
                          </p:val>
                        </p:tav>
                      </p:tavLst>
                    </p:anim>
                    <p:anim calcmode="lin" valueType="num">
                      <p:cBhvr additive="base">
                        <p:cTn dur="500" fill="hold"/>
                        <p:tgtEl>
                          <p:spTgt spid="90180"/>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a:extLst>
              <a:ext uri="{FF2B5EF4-FFF2-40B4-BE49-F238E27FC236}">
                <a16:creationId xmlns:a16="http://schemas.microsoft.com/office/drawing/2014/main" id="{259C7E79-E1A8-4713-A1B6-0284BFE98354}"/>
              </a:ext>
            </a:extLst>
          </p:cNvPr>
          <p:cNvSpPr>
            <a:spLocks noGrp="1" noChangeArrowheads="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4775AA-2475-4D84-B199-D0E4E5F14BDA}" type="slidenum">
              <a:rPr lang="en-US" altLang="en-US"/>
              <a:pPr/>
              <a:t>0</a:t>
            </a:fld>
            <a:endParaRPr lang="en-US" altLang="en-US"/>
          </a:p>
        </p:txBody>
      </p:sp>
      <p:sp>
        <p:nvSpPr>
          <p:cNvPr id="62469" name="Rectangle 5">
            <a:extLst>
              <a:ext uri="{FF2B5EF4-FFF2-40B4-BE49-F238E27FC236}">
                <a16:creationId xmlns:a16="http://schemas.microsoft.com/office/drawing/2014/main" id="{2E3DE82A-742A-4E41-A8B2-D2AA5ADF600C}"/>
              </a:ext>
            </a:extLst>
          </p:cNvPr>
          <p:cNvSpPr>
            <a:spLocks noGrp="1" noChangeArrowheads="1"/>
          </p:cNvSpPr>
          <p:nvPr>
            <p:ph type="subTitle" idx="1"/>
          </p:nvPr>
        </p:nvSpPr>
        <p:spPr/>
        <p:txBody>
          <a:bodyPr/>
          <a:lstStyle/>
          <a:p>
            <a:pPr eaLnBrk="1" hangingPunct="1">
              <a:defRPr/>
            </a:pPr>
            <a:r>
              <a:rPr lang="en-US"/>
              <a:t>Making Capital Investment Decisions</a:t>
            </a: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F6EEEDE4-55F1-4FA7-9FCE-429B93FEE61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BCF033-83E9-440A-87D9-3309658835EC}" type="slidenum">
              <a:rPr lang="en-US" altLang="en-US"/>
              <a:pPr/>
              <a:t>9</a:t>
            </a:fld>
            <a:endParaRPr lang="en-US" altLang="en-US"/>
          </a:p>
        </p:txBody>
      </p:sp>
      <p:sp>
        <p:nvSpPr>
          <p:cNvPr id="16386" name="Rectangle 2">
            <a:extLst>
              <a:ext uri="{FF2B5EF4-FFF2-40B4-BE49-F238E27FC236}">
                <a16:creationId xmlns:a16="http://schemas.microsoft.com/office/drawing/2014/main" id="{EB95194C-0D5B-4158-B2BD-E59696223893}"/>
              </a:ext>
            </a:extLst>
          </p:cNvPr>
          <p:cNvSpPr>
            <a:spLocks noGrp="1" noChangeArrowheads="1"/>
          </p:cNvSpPr>
          <p:nvPr>
            <p:ph type="title"/>
          </p:nvPr>
        </p:nvSpPr>
        <p:spPr/>
        <p:txBody>
          <a:bodyPr/>
          <a:lstStyle/>
          <a:p>
            <a:pPr eaLnBrk="1" hangingPunct="1">
              <a:defRPr/>
            </a:pPr>
            <a:r>
              <a:rPr lang="en-US"/>
              <a:t>Table 10.5 Projected Total Cash Flows</a:t>
            </a:r>
          </a:p>
        </p:txBody>
      </p:sp>
      <p:graphicFrame>
        <p:nvGraphicFramePr>
          <p:cNvPr id="16541" name="Group 157">
            <a:extLst>
              <a:ext uri="{FF2B5EF4-FFF2-40B4-BE49-F238E27FC236}">
                <a16:creationId xmlns:a16="http://schemas.microsoft.com/office/drawing/2014/main" id="{5F264D9E-2A9F-445B-A53A-F5C554363278}"/>
              </a:ext>
            </a:extLst>
          </p:cNvPr>
          <p:cNvGraphicFramePr>
            <a:graphicFrameLocks noGrp="1"/>
          </p:cNvGraphicFramePr>
          <p:nvPr>
            <p:ph type="tbl" idx="1"/>
            <p:extLst>
              <p:ext uri="{D42A27DB-BD31-4B8C-83A1-F6EECF244321}">
                <p14:modId xmlns:p14="http://schemas.microsoft.com/office/powerpoint/2010/main" val="3878190257"/>
              </p:ext>
            </p:extLst>
          </p:nvPr>
        </p:nvGraphicFramePr>
        <p:xfrm>
          <a:off x="819150" y="1763713"/>
          <a:ext cx="8020050" cy="4475164"/>
        </p:xfrm>
        <a:graphic>
          <a:graphicData uri="http://schemas.openxmlformats.org/drawingml/2006/table">
            <a:tbl>
              <a:tblPr/>
              <a:tblGrid>
                <a:gridCol w="1544638">
                  <a:extLst>
                    <a:ext uri="{9D8B030D-6E8A-4147-A177-3AD203B41FA5}">
                      <a16:colId xmlns:a16="http://schemas.microsoft.com/office/drawing/2014/main" val="20000"/>
                    </a:ext>
                  </a:extLst>
                </a:gridCol>
                <a:gridCol w="1663700">
                  <a:extLst>
                    <a:ext uri="{9D8B030D-6E8A-4147-A177-3AD203B41FA5}">
                      <a16:colId xmlns:a16="http://schemas.microsoft.com/office/drawing/2014/main" val="20001"/>
                    </a:ext>
                  </a:extLst>
                </a:gridCol>
                <a:gridCol w="1603375">
                  <a:extLst>
                    <a:ext uri="{9D8B030D-6E8A-4147-A177-3AD203B41FA5}">
                      <a16:colId xmlns:a16="http://schemas.microsoft.com/office/drawing/2014/main" val="20002"/>
                    </a:ext>
                  </a:extLst>
                </a:gridCol>
                <a:gridCol w="1603375">
                  <a:extLst>
                    <a:ext uri="{9D8B030D-6E8A-4147-A177-3AD203B41FA5}">
                      <a16:colId xmlns:a16="http://schemas.microsoft.com/office/drawing/2014/main" val="20003"/>
                    </a:ext>
                  </a:extLst>
                </a:gridCol>
                <a:gridCol w="1604962">
                  <a:extLst>
                    <a:ext uri="{9D8B030D-6E8A-4147-A177-3AD203B41FA5}">
                      <a16:colId xmlns:a16="http://schemas.microsoft.com/office/drawing/2014/main" val="20004"/>
                    </a:ext>
                  </a:extLst>
                </a:gridCol>
              </a:tblGrid>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03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OCF</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$51,780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$51,780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$51,780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r h="935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Change in NWC</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NCS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-$90,000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sng" strike="noStrike" cap="none" normalizeH="0" baseline="0">
                          <a:ln>
                            <a:noFill/>
                          </a:ln>
                          <a:solidFill>
                            <a:schemeClr val="tx1"/>
                          </a:solidFill>
                          <a:effectLst>
                            <a:outerShdw blurRad="38100" dist="38100" dir="2700000" algn="tl">
                              <a:srgbClr val="000000"/>
                            </a:outerShdw>
                          </a:effectLst>
                          <a:latin typeface="Arial" charset="0"/>
                        </a:rPr>
                        <a:t>  </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sng"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sng"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CFFA</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-$110,000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$51,780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$51,780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$71,780</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5EC5D-AB9E-43EB-97C2-57D8E4BE631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467009-1AD7-460E-8152-738E0E747C77}" type="slidenum">
              <a:rPr lang="en-US" altLang="en-US"/>
              <a:pPr/>
              <a:t>10</a:t>
            </a:fld>
            <a:endParaRPr lang="en-US" altLang="en-US"/>
          </a:p>
        </p:txBody>
      </p:sp>
      <p:sp>
        <p:nvSpPr>
          <p:cNvPr id="18434" name="Rectangle 2">
            <a:extLst>
              <a:ext uri="{FF2B5EF4-FFF2-40B4-BE49-F238E27FC236}">
                <a16:creationId xmlns:a16="http://schemas.microsoft.com/office/drawing/2014/main" id="{40DA71E8-EF03-4F46-9AC4-7F5BD02B85AE}"/>
              </a:ext>
            </a:extLst>
          </p:cNvPr>
          <p:cNvSpPr>
            <a:spLocks noGrp="1" noChangeArrowheads="1"/>
          </p:cNvSpPr>
          <p:nvPr>
            <p:ph type="title"/>
          </p:nvPr>
        </p:nvSpPr>
        <p:spPr/>
        <p:txBody>
          <a:bodyPr/>
          <a:lstStyle/>
          <a:p>
            <a:pPr eaLnBrk="1" hangingPunct="1">
              <a:defRPr/>
            </a:pPr>
            <a:r>
              <a:rPr lang="en-US"/>
              <a:t>Making The Decision</a:t>
            </a:r>
          </a:p>
        </p:txBody>
      </p:sp>
      <p:sp>
        <p:nvSpPr>
          <p:cNvPr id="18435" name="Rectangle 3">
            <a:extLst>
              <a:ext uri="{FF2B5EF4-FFF2-40B4-BE49-F238E27FC236}">
                <a16:creationId xmlns:a16="http://schemas.microsoft.com/office/drawing/2014/main" id="{8AE61A86-BD21-4281-B056-A8698D3AF61E}"/>
              </a:ext>
            </a:extLst>
          </p:cNvPr>
          <p:cNvSpPr>
            <a:spLocks noGrp="1" noChangeArrowheads="1"/>
          </p:cNvSpPr>
          <p:nvPr>
            <p:ph type="body" idx="1"/>
          </p:nvPr>
        </p:nvSpPr>
        <p:spPr>
          <a:xfrm>
            <a:off x="815975" y="1447800"/>
            <a:ext cx="8020050" cy="4530725"/>
          </a:xfrm>
        </p:spPr>
        <p:txBody>
          <a:bodyPr/>
          <a:lstStyle/>
          <a:p>
            <a:pPr eaLnBrk="1" hangingPunct="1">
              <a:lnSpc>
                <a:spcPct val="90000"/>
              </a:lnSpc>
              <a:defRPr/>
            </a:pPr>
            <a:r>
              <a:rPr lang="en-US" sz="2800" dirty="0"/>
              <a:t>Now that we have the cash flows, we can apply the techniques that we learned in chapter 9</a:t>
            </a:r>
          </a:p>
          <a:p>
            <a:pPr eaLnBrk="1" hangingPunct="1">
              <a:lnSpc>
                <a:spcPct val="90000"/>
              </a:lnSpc>
              <a:defRPr/>
            </a:pPr>
            <a:r>
              <a:rPr lang="en-US" sz="2800" dirty="0"/>
              <a:t>Compute NPV and IRR</a:t>
            </a:r>
          </a:p>
          <a:p>
            <a:pPr lvl="1" eaLnBrk="1" hangingPunct="1">
              <a:lnSpc>
                <a:spcPct val="90000"/>
              </a:lnSpc>
              <a:defRPr/>
            </a:pPr>
            <a:r>
              <a:rPr lang="en-US" sz="2400" dirty="0"/>
              <a:t>NPV = 10,648</a:t>
            </a:r>
          </a:p>
          <a:p>
            <a:pPr lvl="1" eaLnBrk="1" hangingPunct="1">
              <a:lnSpc>
                <a:spcPct val="90000"/>
              </a:lnSpc>
              <a:defRPr/>
            </a:pPr>
            <a:r>
              <a:rPr lang="en-US" sz="2400" dirty="0"/>
              <a:t>IRR = 25.8%</a:t>
            </a:r>
          </a:p>
          <a:p>
            <a:pPr eaLnBrk="1" hangingPunct="1">
              <a:lnSpc>
                <a:spcPct val="90000"/>
              </a:lnSpc>
              <a:defRPr/>
            </a:pPr>
            <a:r>
              <a:rPr lang="en-US" sz="2800" b="1" i="1" dirty="0"/>
              <a:t>Should we accept or reject the project?</a:t>
            </a:r>
          </a:p>
          <a:p>
            <a:pPr eaLnBrk="1" hangingPunct="1">
              <a:lnSpc>
                <a:spcPct val="90000"/>
              </a:lnSpc>
              <a:defRPr/>
            </a:pPr>
            <a:endParaRPr lang="en-US" sz="2800" dirty="0"/>
          </a:p>
        </p:txBody>
      </p:sp>
      <p:graphicFrame>
        <p:nvGraphicFramePr>
          <p:cNvPr id="18436" name="Object 4">
            <a:hlinkClick r:id="" action="ppaction://ole?verb=1"/>
            <a:extLst>
              <a:ext uri="{FF2B5EF4-FFF2-40B4-BE49-F238E27FC236}">
                <a16:creationId xmlns:a16="http://schemas.microsoft.com/office/drawing/2014/main" id="{37EA1979-EBD4-4DE7-B3D3-EA1DC1E1899E}"/>
              </a:ext>
            </a:extLst>
          </p:cNvPr>
          <p:cNvGraphicFramePr>
            <a:graphicFrameLocks/>
          </p:cNvGraphicFramePr>
          <p:nvPr/>
        </p:nvGraphicFramePr>
        <p:xfrm>
          <a:off x="4267200" y="4724400"/>
          <a:ext cx="758825" cy="639763"/>
        </p:xfrm>
        <a:graphic>
          <a:graphicData uri="http://schemas.openxmlformats.org/presentationml/2006/ole">
            <mc:AlternateContent xmlns:mc="http://schemas.openxmlformats.org/markup-compatibility/2006">
              <mc:Choice xmlns:v="urn:schemas-microsoft-com:vml" Requires="v">
                <p:oleObj spid="_x0000_s1025" name="Worksheet" showAsIcon="1" r:id="rId4" imgW="381000" imgH="628650" progId="Excel.Sheet.8">
                  <p:embed/>
                </p:oleObj>
              </mc:Choice>
              <mc:Fallback>
                <p:oleObj name="Worksheet" showAsIcon="1" r:id="rId4" imgW="381000" imgH="628650" progId="Excel.Sheet.8">
                  <p:embed/>
                  <p:pic>
                    <p:nvPicPr>
                      <p:cNvPr id="18436" name="Object 4">
                        <a:hlinkClick r:id="" action="ppaction://ole?verb=1"/>
                        <a:extLst>
                          <a:ext uri="{FF2B5EF4-FFF2-40B4-BE49-F238E27FC236}">
                            <a16:creationId xmlns:a16="http://schemas.microsoft.com/office/drawing/2014/main" id="{37EA1979-EBD4-4DE7-B3D3-EA1DC1E1899E}"/>
                          </a:ext>
                        </a:extLst>
                      </p:cNvPr>
                      <p:cNvPicPr>
                        <a:picLocks noChangeArrowheads="1"/>
                      </p:cNvPicPr>
                      <p:nvPr/>
                    </p:nvPicPr>
                    <p:blipFill>
                      <a:blip r:embed="rId5">
                        <a:extLst>
                          <a:ext uri="{28A0092B-C50C-407E-A947-70E740481C1C}">
                            <a14:useLocalDpi xmlns:a14="http://schemas.microsoft.com/office/drawing/2010/main" val="0"/>
                          </a:ext>
                        </a:extLst>
                      </a:blip>
                      <a:srcRect b="49461"/>
                      <a:stretch>
                        <a:fillRect/>
                      </a:stretch>
                    </p:blipFill>
                    <p:spPr bwMode="auto">
                      <a:xfrm>
                        <a:off x="4267200" y="4724400"/>
                        <a:ext cx="7588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5">
                                            <p:txEl>
                                              <p:pRg st="4" end="4"/>
                                            </p:txEl>
                                          </p:spTgt>
                                        </p:tgtEl>
                                        <p:attrNameLst>
                                          <p:attrName>ppt_c</p:attrName>
                                        </p:attrNameLst>
                                      </p:cBhvr>
                                      <p:to>
                                        <a:schemeClr val="tx2"/>
                                      </p:to>
                                    </p:animClr>
                                  </p:sub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18436"/>
                                        </p:tgtEl>
                                        <p:attrNameLst>
                                          <p:attrName>style.visibility</p:attrName>
                                        </p:attrNameLst>
                                      </p:cBhvr>
                                      <p:to>
                                        <p:strVal val="visible"/>
                                      </p:to>
                                    </p:set>
                                    <p:anim calcmode="lin" valueType="num">
                                      <p:cBhvr additive="base">
                                        <p:cTn id="36" dur="500" fill="hold"/>
                                        <p:tgtEl>
                                          <p:spTgt spid="18436"/>
                                        </p:tgtEl>
                                        <p:attrNameLst>
                                          <p:attrName>ppt_x</p:attrName>
                                        </p:attrNameLst>
                                      </p:cBhvr>
                                      <p:tavLst>
                                        <p:tav tm="0">
                                          <p:val>
                                            <p:strVal val="0-#ppt_w/2"/>
                                          </p:val>
                                        </p:tav>
                                        <p:tav tm="100000">
                                          <p:val>
                                            <p:strVal val="#ppt_x"/>
                                          </p:val>
                                        </p:tav>
                                      </p:tavLst>
                                    </p:anim>
                                    <p:anim calcmode="lin" valueType="num">
                                      <p:cBhvr additive="base">
                                        <p:cTn id="37"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287805-5A78-44A6-B766-A869E0F9885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6AB2E-7AF3-4BA1-8823-B350847D6C62}" type="slidenum">
              <a:rPr lang="en-US" altLang="en-US"/>
              <a:pPr/>
              <a:t>11</a:t>
            </a:fld>
            <a:endParaRPr lang="en-US" altLang="en-US"/>
          </a:p>
        </p:txBody>
      </p:sp>
      <p:sp>
        <p:nvSpPr>
          <p:cNvPr id="20482" name="Rectangle 2">
            <a:extLst>
              <a:ext uri="{FF2B5EF4-FFF2-40B4-BE49-F238E27FC236}">
                <a16:creationId xmlns:a16="http://schemas.microsoft.com/office/drawing/2014/main" id="{7B2CA10D-97E6-442C-8058-8A75F1C4FADC}"/>
              </a:ext>
            </a:extLst>
          </p:cNvPr>
          <p:cNvSpPr>
            <a:spLocks noGrp="1" noChangeArrowheads="1"/>
          </p:cNvSpPr>
          <p:nvPr>
            <p:ph type="title"/>
          </p:nvPr>
        </p:nvSpPr>
        <p:spPr/>
        <p:txBody>
          <a:bodyPr/>
          <a:lstStyle/>
          <a:p>
            <a:pPr eaLnBrk="1" hangingPunct="1">
              <a:defRPr/>
            </a:pPr>
            <a:r>
              <a:rPr lang="en-US"/>
              <a:t>More on NWC</a:t>
            </a:r>
          </a:p>
        </p:txBody>
      </p:sp>
      <p:sp>
        <p:nvSpPr>
          <p:cNvPr id="20483" name="Rectangle 3">
            <a:extLst>
              <a:ext uri="{FF2B5EF4-FFF2-40B4-BE49-F238E27FC236}">
                <a16:creationId xmlns:a16="http://schemas.microsoft.com/office/drawing/2014/main" id="{03987F30-CC0D-451F-A706-12365D2A3ADD}"/>
              </a:ext>
            </a:extLst>
          </p:cNvPr>
          <p:cNvSpPr>
            <a:spLocks noGrp="1" noChangeArrowheads="1"/>
          </p:cNvSpPr>
          <p:nvPr>
            <p:ph type="body" idx="1"/>
          </p:nvPr>
        </p:nvSpPr>
        <p:spPr>
          <a:xfrm>
            <a:off x="609600" y="1219200"/>
            <a:ext cx="8286750" cy="5105400"/>
          </a:xfrm>
        </p:spPr>
        <p:txBody>
          <a:bodyPr/>
          <a:lstStyle/>
          <a:p>
            <a:pPr eaLnBrk="1" hangingPunct="1">
              <a:defRPr/>
            </a:pPr>
            <a:r>
              <a:rPr lang="en-US" sz="2800"/>
              <a:t>Why do we have to consider changes in NWC separately?</a:t>
            </a:r>
          </a:p>
          <a:p>
            <a:pPr lvl="1" eaLnBrk="1" hangingPunct="1">
              <a:defRPr/>
            </a:pPr>
            <a:r>
              <a:rPr lang="en-US" sz="2400"/>
              <a:t>GAAP requires that sales be recorded on the income statement when made, not when cash is received</a:t>
            </a:r>
          </a:p>
          <a:p>
            <a:pPr lvl="1" eaLnBrk="1" hangingPunct="1">
              <a:defRPr/>
            </a:pPr>
            <a:r>
              <a:rPr lang="en-US" sz="2400"/>
              <a:t>GAAP also requires that we record cost of goods sold when the corresponding sales are made, whether we have actually paid our suppliers yet</a:t>
            </a:r>
          </a:p>
          <a:p>
            <a:pPr lvl="1" eaLnBrk="1" hangingPunct="1">
              <a:defRPr/>
            </a:pPr>
            <a:r>
              <a:rPr lang="en-US" sz="2400"/>
              <a:t>Finally, we have to buy inventory to support sales although we haven’t collected cash yet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FA1343-5680-4515-81A9-D9B56A6DC29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6AE90F-C29D-44CB-B659-7DF28868340A}" type="slidenum">
              <a:rPr lang="en-US" altLang="en-US"/>
              <a:pPr/>
              <a:t>12</a:t>
            </a:fld>
            <a:endParaRPr lang="en-US" altLang="en-US"/>
          </a:p>
        </p:txBody>
      </p:sp>
      <p:sp>
        <p:nvSpPr>
          <p:cNvPr id="22530" name="Rectangle 2">
            <a:extLst>
              <a:ext uri="{FF2B5EF4-FFF2-40B4-BE49-F238E27FC236}">
                <a16:creationId xmlns:a16="http://schemas.microsoft.com/office/drawing/2014/main" id="{202370B7-9E62-4D0F-8EED-41F00467BF20}"/>
              </a:ext>
            </a:extLst>
          </p:cNvPr>
          <p:cNvSpPr>
            <a:spLocks noGrp="1" noChangeArrowheads="1"/>
          </p:cNvSpPr>
          <p:nvPr>
            <p:ph type="title"/>
          </p:nvPr>
        </p:nvSpPr>
        <p:spPr/>
        <p:txBody>
          <a:bodyPr/>
          <a:lstStyle/>
          <a:p>
            <a:pPr eaLnBrk="1" hangingPunct="1">
              <a:defRPr/>
            </a:pPr>
            <a:r>
              <a:rPr lang="en-US"/>
              <a:t>Depreciation</a:t>
            </a:r>
          </a:p>
        </p:txBody>
      </p:sp>
      <p:sp>
        <p:nvSpPr>
          <p:cNvPr id="22531" name="Rectangle 3">
            <a:extLst>
              <a:ext uri="{FF2B5EF4-FFF2-40B4-BE49-F238E27FC236}">
                <a16:creationId xmlns:a16="http://schemas.microsoft.com/office/drawing/2014/main" id="{BE360E88-3B59-4209-AB34-689D58A72F68}"/>
              </a:ext>
            </a:extLst>
          </p:cNvPr>
          <p:cNvSpPr>
            <a:spLocks noGrp="1" noChangeArrowheads="1"/>
          </p:cNvSpPr>
          <p:nvPr>
            <p:ph type="body" idx="1"/>
          </p:nvPr>
        </p:nvSpPr>
        <p:spPr/>
        <p:txBody>
          <a:bodyPr/>
          <a:lstStyle/>
          <a:p>
            <a:pPr eaLnBrk="1" hangingPunct="1">
              <a:lnSpc>
                <a:spcPct val="90000"/>
              </a:lnSpc>
              <a:defRPr/>
            </a:pPr>
            <a:r>
              <a:rPr lang="en-US" sz="2800"/>
              <a:t>The depreciation expense used for capital budgeting should be the depreciation schedule required by the IRS for tax purposes</a:t>
            </a:r>
          </a:p>
          <a:p>
            <a:pPr eaLnBrk="1" hangingPunct="1">
              <a:lnSpc>
                <a:spcPct val="90000"/>
              </a:lnSpc>
              <a:defRPr/>
            </a:pPr>
            <a:r>
              <a:rPr lang="en-US" sz="2800"/>
              <a:t>Depreciation itself is a non-cash expense; consequently, it is only relevant because it affects taxes</a:t>
            </a:r>
          </a:p>
          <a:p>
            <a:pPr eaLnBrk="1" hangingPunct="1">
              <a:lnSpc>
                <a:spcPct val="90000"/>
              </a:lnSpc>
              <a:defRPr/>
            </a:pPr>
            <a:r>
              <a:rPr lang="en-US" sz="2800"/>
              <a:t>Depreciation tax shield = DT</a:t>
            </a:r>
          </a:p>
          <a:p>
            <a:pPr lvl="1" eaLnBrk="1" hangingPunct="1">
              <a:lnSpc>
                <a:spcPct val="90000"/>
              </a:lnSpc>
              <a:defRPr/>
            </a:pPr>
            <a:r>
              <a:rPr lang="en-US" sz="2400"/>
              <a:t>D = depreciation expense</a:t>
            </a:r>
          </a:p>
          <a:p>
            <a:pPr lvl="1" eaLnBrk="1" hangingPunct="1">
              <a:lnSpc>
                <a:spcPct val="90000"/>
              </a:lnSpc>
              <a:defRPr/>
            </a:pPr>
            <a:r>
              <a:rPr lang="en-US" sz="2400"/>
              <a:t>T = marginal tax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9D23E0-EDC7-4E7A-813B-CA8C7D8E0FD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E79EEC-AC37-4AE1-AEB3-693F97EDF9C7}" type="slidenum">
              <a:rPr lang="en-US" altLang="en-US"/>
              <a:pPr/>
              <a:t>13</a:t>
            </a:fld>
            <a:endParaRPr lang="en-US" altLang="en-US"/>
          </a:p>
        </p:txBody>
      </p:sp>
      <p:sp>
        <p:nvSpPr>
          <p:cNvPr id="23554" name="Rectangle 2">
            <a:extLst>
              <a:ext uri="{FF2B5EF4-FFF2-40B4-BE49-F238E27FC236}">
                <a16:creationId xmlns:a16="http://schemas.microsoft.com/office/drawing/2014/main" id="{3EFEFED5-5319-4395-9086-A055CAFEB0B1}"/>
              </a:ext>
            </a:extLst>
          </p:cNvPr>
          <p:cNvSpPr>
            <a:spLocks noGrp="1" noChangeArrowheads="1"/>
          </p:cNvSpPr>
          <p:nvPr>
            <p:ph type="title"/>
          </p:nvPr>
        </p:nvSpPr>
        <p:spPr/>
        <p:txBody>
          <a:bodyPr/>
          <a:lstStyle/>
          <a:p>
            <a:pPr eaLnBrk="1" hangingPunct="1">
              <a:defRPr/>
            </a:pPr>
            <a:r>
              <a:rPr lang="en-US"/>
              <a:t>Computing Depreciation</a:t>
            </a:r>
          </a:p>
        </p:txBody>
      </p:sp>
      <p:sp>
        <p:nvSpPr>
          <p:cNvPr id="23555" name="Rectangle 3">
            <a:extLst>
              <a:ext uri="{FF2B5EF4-FFF2-40B4-BE49-F238E27FC236}">
                <a16:creationId xmlns:a16="http://schemas.microsoft.com/office/drawing/2014/main" id="{64C79820-4CD5-42F9-95F9-F2C9793485B2}"/>
              </a:ext>
            </a:extLst>
          </p:cNvPr>
          <p:cNvSpPr>
            <a:spLocks noGrp="1" noChangeArrowheads="1"/>
          </p:cNvSpPr>
          <p:nvPr>
            <p:ph type="body" idx="1"/>
          </p:nvPr>
        </p:nvSpPr>
        <p:spPr>
          <a:xfrm>
            <a:off x="815975" y="1447800"/>
            <a:ext cx="8020050" cy="4530725"/>
          </a:xfrm>
        </p:spPr>
        <p:txBody>
          <a:bodyPr/>
          <a:lstStyle/>
          <a:p>
            <a:pPr eaLnBrk="1" hangingPunct="1">
              <a:lnSpc>
                <a:spcPct val="90000"/>
              </a:lnSpc>
              <a:defRPr/>
            </a:pPr>
            <a:r>
              <a:rPr lang="en-US" sz="2800"/>
              <a:t>Straight-line depreciation</a:t>
            </a:r>
          </a:p>
          <a:p>
            <a:pPr lvl="1" eaLnBrk="1" hangingPunct="1">
              <a:lnSpc>
                <a:spcPct val="90000"/>
              </a:lnSpc>
              <a:defRPr/>
            </a:pPr>
            <a:r>
              <a:rPr lang="en-US" sz="2400"/>
              <a:t>D = (Initial cost – salvage) / number of years</a:t>
            </a:r>
          </a:p>
          <a:p>
            <a:pPr lvl="1" eaLnBrk="1" hangingPunct="1">
              <a:lnSpc>
                <a:spcPct val="90000"/>
              </a:lnSpc>
              <a:defRPr/>
            </a:pPr>
            <a:r>
              <a:rPr lang="en-US" sz="2400"/>
              <a:t>Very few assets are depreciated straight-line for tax purposes</a:t>
            </a:r>
          </a:p>
          <a:p>
            <a:pPr eaLnBrk="1" hangingPunct="1">
              <a:lnSpc>
                <a:spcPct val="90000"/>
              </a:lnSpc>
              <a:defRPr/>
            </a:pPr>
            <a:r>
              <a:rPr lang="en-US" sz="2800"/>
              <a:t>MACRS</a:t>
            </a:r>
          </a:p>
          <a:p>
            <a:pPr lvl="1" eaLnBrk="1" hangingPunct="1">
              <a:lnSpc>
                <a:spcPct val="90000"/>
              </a:lnSpc>
              <a:defRPr/>
            </a:pPr>
            <a:r>
              <a:rPr lang="en-US" sz="2400"/>
              <a:t>Need to know which asset class is appropriate for tax purposes</a:t>
            </a:r>
          </a:p>
          <a:p>
            <a:pPr lvl="1" eaLnBrk="1" hangingPunct="1">
              <a:lnSpc>
                <a:spcPct val="90000"/>
              </a:lnSpc>
              <a:defRPr/>
            </a:pPr>
            <a:r>
              <a:rPr lang="en-US" sz="2400"/>
              <a:t>Multiply percentage given in table by the initial cost</a:t>
            </a:r>
          </a:p>
          <a:p>
            <a:pPr lvl="1" eaLnBrk="1" hangingPunct="1">
              <a:lnSpc>
                <a:spcPct val="90000"/>
              </a:lnSpc>
              <a:defRPr/>
            </a:pPr>
            <a:r>
              <a:rPr lang="en-US" sz="2400"/>
              <a:t>Depreciate to zero</a:t>
            </a:r>
          </a:p>
          <a:p>
            <a:pPr lvl="1" eaLnBrk="1" hangingPunct="1">
              <a:lnSpc>
                <a:spcPct val="90000"/>
              </a:lnSpc>
              <a:defRPr/>
            </a:pPr>
            <a:r>
              <a:rPr lang="en-US" sz="2400"/>
              <a:t>Mid-year convention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6" end="6"/>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BC893A-F8C5-4B54-930A-B5C8E4DD315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CB025E-2F3E-40E5-ADB5-27B59D9269CB}" type="slidenum">
              <a:rPr lang="en-US" altLang="en-US"/>
              <a:pPr/>
              <a:t>14</a:t>
            </a:fld>
            <a:endParaRPr lang="en-US" altLang="en-US"/>
          </a:p>
        </p:txBody>
      </p:sp>
      <p:sp>
        <p:nvSpPr>
          <p:cNvPr id="25602" name="Rectangle 2">
            <a:extLst>
              <a:ext uri="{FF2B5EF4-FFF2-40B4-BE49-F238E27FC236}">
                <a16:creationId xmlns:a16="http://schemas.microsoft.com/office/drawing/2014/main" id="{AC0303F0-ED95-45EF-A9BF-1ACF36929D5B}"/>
              </a:ext>
            </a:extLst>
          </p:cNvPr>
          <p:cNvSpPr>
            <a:spLocks noGrp="1" noChangeArrowheads="1"/>
          </p:cNvSpPr>
          <p:nvPr>
            <p:ph type="title"/>
          </p:nvPr>
        </p:nvSpPr>
        <p:spPr/>
        <p:txBody>
          <a:bodyPr/>
          <a:lstStyle/>
          <a:p>
            <a:pPr eaLnBrk="1" hangingPunct="1">
              <a:defRPr/>
            </a:pPr>
            <a:r>
              <a:rPr lang="en-US"/>
              <a:t>After-tax Salvage</a:t>
            </a:r>
          </a:p>
        </p:txBody>
      </p:sp>
      <p:sp>
        <p:nvSpPr>
          <p:cNvPr id="25603" name="Rectangle 3">
            <a:extLst>
              <a:ext uri="{FF2B5EF4-FFF2-40B4-BE49-F238E27FC236}">
                <a16:creationId xmlns:a16="http://schemas.microsoft.com/office/drawing/2014/main" id="{13D5EAA6-06F3-4736-8627-4CBB79EF6333}"/>
              </a:ext>
            </a:extLst>
          </p:cNvPr>
          <p:cNvSpPr>
            <a:spLocks noGrp="1" noChangeArrowheads="1"/>
          </p:cNvSpPr>
          <p:nvPr>
            <p:ph type="body" idx="1"/>
          </p:nvPr>
        </p:nvSpPr>
        <p:spPr/>
        <p:txBody>
          <a:bodyPr/>
          <a:lstStyle/>
          <a:p>
            <a:pPr eaLnBrk="1" hangingPunct="1">
              <a:defRPr/>
            </a:pPr>
            <a:r>
              <a:rPr lang="en-US" dirty="0"/>
              <a:t>If the salvage value is different from the book value of the asset, then there is a tax effect</a:t>
            </a:r>
          </a:p>
          <a:p>
            <a:pPr eaLnBrk="1" hangingPunct="1">
              <a:defRPr/>
            </a:pPr>
            <a:r>
              <a:rPr lang="en-US" dirty="0"/>
              <a:t>Book value = Initial cost – Accumulated depreciation</a:t>
            </a:r>
          </a:p>
          <a:p>
            <a:pPr eaLnBrk="1" hangingPunct="1">
              <a:defRPr/>
            </a:pPr>
            <a:r>
              <a:rPr lang="en-US" dirty="0"/>
              <a:t>After-tax salvage = Salvage – T(Salvage – Book 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03BB9C-F574-416C-B115-42551A6612F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9EE37B-27E1-4C0E-869A-FDA7E95B2565}" type="slidenum">
              <a:rPr lang="en-US" altLang="en-US"/>
              <a:pPr/>
              <a:t>15</a:t>
            </a:fld>
            <a:endParaRPr lang="en-US" altLang="en-US"/>
          </a:p>
        </p:txBody>
      </p:sp>
      <p:sp>
        <p:nvSpPr>
          <p:cNvPr id="26626" name="Rectangle 2">
            <a:extLst>
              <a:ext uri="{FF2B5EF4-FFF2-40B4-BE49-F238E27FC236}">
                <a16:creationId xmlns:a16="http://schemas.microsoft.com/office/drawing/2014/main" id="{B813B41E-F991-4977-A5C6-FA2FCD54D56A}"/>
              </a:ext>
            </a:extLst>
          </p:cNvPr>
          <p:cNvSpPr>
            <a:spLocks noGrp="1" noChangeArrowheads="1"/>
          </p:cNvSpPr>
          <p:nvPr>
            <p:ph type="title"/>
          </p:nvPr>
        </p:nvSpPr>
        <p:spPr>
          <a:xfrm>
            <a:off x="609600" y="228600"/>
            <a:ext cx="8534400" cy="914400"/>
          </a:xfrm>
        </p:spPr>
        <p:txBody>
          <a:bodyPr/>
          <a:lstStyle/>
          <a:p>
            <a:pPr eaLnBrk="1" hangingPunct="1">
              <a:defRPr/>
            </a:pPr>
            <a:r>
              <a:rPr lang="en-US"/>
              <a:t>Example: Depreciation and After-tax Salvage</a:t>
            </a:r>
          </a:p>
        </p:txBody>
      </p:sp>
      <p:sp>
        <p:nvSpPr>
          <p:cNvPr id="26627" name="Rectangle 3">
            <a:extLst>
              <a:ext uri="{FF2B5EF4-FFF2-40B4-BE49-F238E27FC236}">
                <a16:creationId xmlns:a16="http://schemas.microsoft.com/office/drawing/2014/main" id="{8F0BEC67-277F-41D4-9D86-465D744F406F}"/>
              </a:ext>
            </a:extLst>
          </p:cNvPr>
          <p:cNvSpPr>
            <a:spLocks noGrp="1" noChangeArrowheads="1"/>
          </p:cNvSpPr>
          <p:nvPr>
            <p:ph type="body" idx="1"/>
          </p:nvPr>
        </p:nvSpPr>
        <p:spPr>
          <a:xfrm>
            <a:off x="815975" y="1641475"/>
            <a:ext cx="8020050" cy="4530725"/>
          </a:xfrm>
        </p:spPr>
        <p:txBody>
          <a:bodyPr/>
          <a:lstStyle/>
          <a:p>
            <a:pPr eaLnBrk="1" hangingPunct="1">
              <a:defRPr/>
            </a:pPr>
            <a:r>
              <a:rPr lang="en-US" sz="2800"/>
              <a:t>You purchase equipment for $100,000 and it costs $10,000 to have it delivered and installed. Based on past information, you believe that you can sell the equipment for $17,000 when you are done with it in 6 years. The company’s marginal tax rate is 40%. What is the depreciation expense each year and the after-tax salvage in year 6 for each of the following situations?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7B5F0E-48EF-437E-87C5-5F69AFEE49F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0E3183-AD9A-4378-8227-30C1671E0BA7}" type="slidenum">
              <a:rPr lang="en-US" altLang="en-US"/>
              <a:pPr/>
              <a:t>16</a:t>
            </a:fld>
            <a:endParaRPr lang="en-US" altLang="en-US"/>
          </a:p>
        </p:txBody>
      </p:sp>
      <p:sp>
        <p:nvSpPr>
          <p:cNvPr id="27650" name="Rectangle 2">
            <a:extLst>
              <a:ext uri="{FF2B5EF4-FFF2-40B4-BE49-F238E27FC236}">
                <a16:creationId xmlns:a16="http://schemas.microsoft.com/office/drawing/2014/main" id="{F778EE01-E78E-491C-8CD6-77F8632E54E8}"/>
              </a:ext>
            </a:extLst>
          </p:cNvPr>
          <p:cNvSpPr>
            <a:spLocks noGrp="1" noChangeArrowheads="1"/>
          </p:cNvSpPr>
          <p:nvPr>
            <p:ph type="title"/>
          </p:nvPr>
        </p:nvSpPr>
        <p:spPr/>
        <p:txBody>
          <a:bodyPr/>
          <a:lstStyle/>
          <a:p>
            <a:pPr eaLnBrk="1" hangingPunct="1">
              <a:defRPr/>
            </a:pPr>
            <a:r>
              <a:rPr lang="en-US"/>
              <a:t>Example: Straight-line Depreciation</a:t>
            </a:r>
          </a:p>
        </p:txBody>
      </p:sp>
      <p:sp>
        <p:nvSpPr>
          <p:cNvPr id="27651" name="Rectangle 3">
            <a:extLst>
              <a:ext uri="{FF2B5EF4-FFF2-40B4-BE49-F238E27FC236}">
                <a16:creationId xmlns:a16="http://schemas.microsoft.com/office/drawing/2014/main" id="{90134863-9157-4C24-92ED-FA3C4E6CF79B}"/>
              </a:ext>
            </a:extLst>
          </p:cNvPr>
          <p:cNvSpPr>
            <a:spLocks noGrp="1" noChangeArrowheads="1"/>
          </p:cNvSpPr>
          <p:nvPr>
            <p:ph type="body" idx="1"/>
          </p:nvPr>
        </p:nvSpPr>
        <p:spPr>
          <a:xfrm>
            <a:off x="815975" y="1793875"/>
            <a:ext cx="8020050" cy="4530725"/>
          </a:xfrm>
        </p:spPr>
        <p:txBody>
          <a:bodyPr/>
          <a:lstStyle/>
          <a:p>
            <a:pPr eaLnBrk="1" hangingPunct="1">
              <a:defRPr/>
            </a:pPr>
            <a:r>
              <a:rPr lang="en-US" sz="2800"/>
              <a:t>Suppose the appropriate depreciation schedule is straight-line</a:t>
            </a:r>
          </a:p>
          <a:p>
            <a:pPr lvl="1" eaLnBrk="1" hangingPunct="1">
              <a:defRPr/>
            </a:pPr>
            <a:r>
              <a:rPr lang="en-US" sz="2400"/>
              <a:t>D = (110,000 – 17,000) / 6 = 15,500 every year for 6 years</a:t>
            </a:r>
          </a:p>
          <a:p>
            <a:pPr lvl="1" eaLnBrk="1" hangingPunct="1">
              <a:defRPr/>
            </a:pPr>
            <a:r>
              <a:rPr lang="en-US" sz="2400"/>
              <a:t>BV in year 6 = 110,000 – 6(15,500) = 17,000</a:t>
            </a:r>
          </a:p>
          <a:p>
            <a:pPr lvl="1" eaLnBrk="1" hangingPunct="1">
              <a:defRPr/>
            </a:pPr>
            <a:r>
              <a:rPr lang="en-US" sz="2400"/>
              <a:t>After-tax salvage = 17,000 - .4(17,000 – 17,000) = 17,000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57D9E573-3D27-487D-B165-BDDD1CC307A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8A273C-3D69-40F9-BF18-632E7EF42B0B}" type="slidenum">
              <a:rPr lang="en-US" altLang="en-US"/>
              <a:pPr/>
              <a:t>17</a:t>
            </a:fld>
            <a:endParaRPr lang="en-US" altLang="en-US"/>
          </a:p>
        </p:txBody>
      </p:sp>
      <p:sp>
        <p:nvSpPr>
          <p:cNvPr id="28674" name="Rectangle 2">
            <a:extLst>
              <a:ext uri="{FF2B5EF4-FFF2-40B4-BE49-F238E27FC236}">
                <a16:creationId xmlns:a16="http://schemas.microsoft.com/office/drawing/2014/main" id="{C0A648BF-1233-4825-A967-B03228A8E99E}"/>
              </a:ext>
            </a:extLst>
          </p:cNvPr>
          <p:cNvSpPr>
            <a:spLocks noGrp="1" noChangeArrowheads="1"/>
          </p:cNvSpPr>
          <p:nvPr>
            <p:ph type="title"/>
          </p:nvPr>
        </p:nvSpPr>
        <p:spPr/>
        <p:txBody>
          <a:bodyPr/>
          <a:lstStyle/>
          <a:p>
            <a:pPr eaLnBrk="1" hangingPunct="1">
              <a:defRPr/>
            </a:pPr>
            <a:r>
              <a:rPr lang="en-US"/>
              <a:t>Example: Three-year MACRS</a:t>
            </a:r>
          </a:p>
        </p:txBody>
      </p:sp>
      <p:graphicFrame>
        <p:nvGraphicFramePr>
          <p:cNvPr id="28736" name="Group 64">
            <a:extLst>
              <a:ext uri="{FF2B5EF4-FFF2-40B4-BE49-F238E27FC236}">
                <a16:creationId xmlns:a16="http://schemas.microsoft.com/office/drawing/2014/main" id="{1AC3FC71-B58A-4991-9B48-10237C9BA9F4}"/>
              </a:ext>
            </a:extLst>
          </p:cNvPr>
          <p:cNvGraphicFramePr>
            <a:graphicFrameLocks noGrp="1"/>
          </p:cNvGraphicFramePr>
          <p:nvPr>
            <p:ph type="tbl" idx="1"/>
          </p:nvPr>
        </p:nvGraphicFramePr>
        <p:xfrm>
          <a:off x="1044575" y="1600200"/>
          <a:ext cx="5283200" cy="4114800"/>
        </p:xfrm>
        <a:graphic>
          <a:graphicData uri="http://schemas.openxmlformats.org/drawingml/2006/table">
            <a:tbl>
              <a:tblPr/>
              <a:tblGrid>
                <a:gridCol w="1041400">
                  <a:extLst>
                    <a:ext uri="{9D8B030D-6E8A-4147-A177-3AD203B41FA5}">
                      <a16:colId xmlns:a16="http://schemas.microsoft.com/office/drawing/2014/main" val="20000"/>
                    </a:ext>
                  </a:extLst>
                </a:gridCol>
                <a:gridCol w="1489075">
                  <a:extLst>
                    <a:ext uri="{9D8B030D-6E8A-4147-A177-3AD203B41FA5}">
                      <a16:colId xmlns:a16="http://schemas.microsoft.com/office/drawing/2014/main" val="20001"/>
                    </a:ext>
                  </a:extLst>
                </a:gridCol>
                <a:gridCol w="2752725">
                  <a:extLst>
                    <a:ext uri="{9D8B030D-6E8A-4147-A177-3AD203B41FA5}">
                      <a16:colId xmlns:a16="http://schemas.microsoft.com/office/drawing/2014/main" val="20002"/>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MACRS 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14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.3333(110,000) = 36,663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.4444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.4444(110,000) = 48,884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14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.1482(110,000) = 16,302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.0741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.0741(110,000) = 8,151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8720" name="Text Box 48">
            <a:extLst>
              <a:ext uri="{FF2B5EF4-FFF2-40B4-BE49-F238E27FC236}">
                <a16:creationId xmlns:a16="http://schemas.microsoft.com/office/drawing/2014/main" id="{7F809D79-CDB9-44CD-B7D2-C66CE2EEEFAA}"/>
              </a:ext>
            </a:extLst>
          </p:cNvPr>
          <p:cNvSpPr txBox="1">
            <a:spLocks noChangeArrowheads="1"/>
          </p:cNvSpPr>
          <p:nvPr/>
        </p:nvSpPr>
        <p:spPr bwMode="auto">
          <a:xfrm>
            <a:off x="6324600" y="1600200"/>
            <a:ext cx="2590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rPr>
              <a:t>BV in year 6 = 110,000 – 36,663 – 48,884 – 16,302 – 8,151 = 0</a:t>
            </a:r>
          </a:p>
        </p:txBody>
      </p:sp>
      <p:sp>
        <p:nvSpPr>
          <p:cNvPr id="28721" name="Text Box 49">
            <a:extLst>
              <a:ext uri="{FF2B5EF4-FFF2-40B4-BE49-F238E27FC236}">
                <a16:creationId xmlns:a16="http://schemas.microsoft.com/office/drawing/2014/main" id="{6D15A381-DD42-4877-995E-7BB6EE535E4F}"/>
              </a:ext>
            </a:extLst>
          </p:cNvPr>
          <p:cNvSpPr txBox="1">
            <a:spLocks noChangeArrowheads="1"/>
          </p:cNvSpPr>
          <p:nvPr/>
        </p:nvSpPr>
        <p:spPr bwMode="auto">
          <a:xfrm>
            <a:off x="6400800" y="3505200"/>
            <a:ext cx="2362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rPr>
              <a:t>After-tax salvage = 17,000 - .4(17,000 – 0) = $10,200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87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0" grpId="0" autoUpdateAnimBg="0"/>
      <p:bldP spid="2872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F489E83E-19D4-4726-BD92-654844AEBD5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2CA7D1-1652-4124-9FE3-B3DF7C1EC0D1}" type="slidenum">
              <a:rPr lang="en-US" altLang="en-US"/>
              <a:pPr/>
              <a:t>18</a:t>
            </a:fld>
            <a:endParaRPr lang="en-US" altLang="en-US"/>
          </a:p>
        </p:txBody>
      </p:sp>
      <p:sp>
        <p:nvSpPr>
          <p:cNvPr id="31746" name="Rectangle 2">
            <a:extLst>
              <a:ext uri="{FF2B5EF4-FFF2-40B4-BE49-F238E27FC236}">
                <a16:creationId xmlns:a16="http://schemas.microsoft.com/office/drawing/2014/main" id="{43EDC530-B2BB-4D7C-B5A9-9EC2C90349E1}"/>
              </a:ext>
            </a:extLst>
          </p:cNvPr>
          <p:cNvSpPr>
            <a:spLocks noGrp="1" noChangeArrowheads="1"/>
          </p:cNvSpPr>
          <p:nvPr>
            <p:ph type="title"/>
          </p:nvPr>
        </p:nvSpPr>
        <p:spPr/>
        <p:txBody>
          <a:bodyPr/>
          <a:lstStyle/>
          <a:p>
            <a:pPr eaLnBrk="1" hangingPunct="1">
              <a:defRPr/>
            </a:pPr>
            <a:r>
              <a:rPr lang="en-US" dirty="0"/>
              <a:t>Example: Five-Year MACRS</a:t>
            </a:r>
          </a:p>
        </p:txBody>
      </p:sp>
      <p:graphicFrame>
        <p:nvGraphicFramePr>
          <p:cNvPr id="31797" name="Group 53">
            <a:extLst>
              <a:ext uri="{FF2B5EF4-FFF2-40B4-BE49-F238E27FC236}">
                <a16:creationId xmlns:a16="http://schemas.microsoft.com/office/drawing/2014/main" id="{D1F6C67B-8713-439B-BB03-921F49280D06}"/>
              </a:ext>
            </a:extLst>
          </p:cNvPr>
          <p:cNvGraphicFramePr>
            <a:graphicFrameLocks noGrp="1"/>
          </p:cNvGraphicFramePr>
          <p:nvPr>
            <p:ph type="tbl" idx="1"/>
          </p:nvPr>
        </p:nvGraphicFramePr>
        <p:xfrm>
          <a:off x="1044575" y="1600200"/>
          <a:ext cx="5283200" cy="4344990"/>
        </p:xfrm>
        <a:graphic>
          <a:graphicData uri="http://schemas.openxmlformats.org/drawingml/2006/table">
            <a:tbl>
              <a:tblPr/>
              <a:tblGrid>
                <a:gridCol w="892175">
                  <a:extLst>
                    <a:ext uri="{9D8B030D-6E8A-4147-A177-3AD203B41FA5}">
                      <a16:colId xmlns:a16="http://schemas.microsoft.com/office/drawing/2014/main" val="20000"/>
                    </a:ext>
                  </a:extLst>
                </a:gridCol>
                <a:gridCol w="1489075">
                  <a:extLst>
                    <a:ext uri="{9D8B030D-6E8A-4147-A177-3AD203B41FA5}">
                      <a16:colId xmlns:a16="http://schemas.microsoft.com/office/drawing/2014/main" val="20001"/>
                    </a:ext>
                  </a:extLst>
                </a:gridCol>
                <a:gridCol w="2901950">
                  <a:extLst>
                    <a:ext uri="{9D8B030D-6E8A-4147-A177-3AD203B41FA5}">
                      <a16:colId xmlns:a16="http://schemas.microsoft.com/office/drawing/2014/main" val="20002"/>
                    </a:ext>
                  </a:extLst>
                </a:gridCol>
              </a:tblGrid>
              <a:tr h="693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MACRS 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.1429(110,000) = 15,719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08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.2449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.2449(110,000) = 26,939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8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.1749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.1749(110,000) = 19,239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8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.1249(110,000) = 13,739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.0893(110,000) = 9,823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08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.0893(110,000) = 9,823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1793" name="Text Box 49">
            <a:extLst>
              <a:ext uri="{FF2B5EF4-FFF2-40B4-BE49-F238E27FC236}">
                <a16:creationId xmlns:a16="http://schemas.microsoft.com/office/drawing/2014/main" id="{0A3EFD7E-8E47-49A0-9EB6-08ED876DD298}"/>
              </a:ext>
            </a:extLst>
          </p:cNvPr>
          <p:cNvSpPr txBox="1">
            <a:spLocks noChangeArrowheads="1"/>
          </p:cNvSpPr>
          <p:nvPr/>
        </p:nvSpPr>
        <p:spPr bwMode="auto">
          <a:xfrm>
            <a:off x="6400800" y="1600200"/>
            <a:ext cx="2590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rPr>
              <a:t>BV in year 6 = 110,000 – 15,719 – 26,939 – 19,239 – 13,739 – 9,823 – 9,823 = 14,718</a:t>
            </a:r>
          </a:p>
        </p:txBody>
      </p:sp>
      <p:sp>
        <p:nvSpPr>
          <p:cNvPr id="31794" name="Text Box 50">
            <a:extLst>
              <a:ext uri="{FF2B5EF4-FFF2-40B4-BE49-F238E27FC236}">
                <a16:creationId xmlns:a16="http://schemas.microsoft.com/office/drawing/2014/main" id="{61E8F654-217B-457C-8C7E-208543C5643F}"/>
              </a:ext>
            </a:extLst>
          </p:cNvPr>
          <p:cNvSpPr txBox="1">
            <a:spLocks noChangeArrowheads="1"/>
          </p:cNvSpPr>
          <p:nvPr/>
        </p:nvSpPr>
        <p:spPr bwMode="auto">
          <a:xfrm>
            <a:off x="6477000" y="3733800"/>
            <a:ext cx="2362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rPr>
              <a:t>After-tax salvage = 17,000 - .4(17,000 – 14,718) = 16,087.20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1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3" grpId="0" autoUpdateAnimBg="0"/>
      <p:bldP spid="317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CC44BF-5C9E-4397-BA43-A464842B230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33E4F6-46C1-4DB5-97C5-E1B6F695D559}" type="slidenum">
              <a:rPr lang="en-US" altLang="en-US"/>
              <a:pPr/>
              <a:t>1</a:t>
            </a:fld>
            <a:endParaRPr lang="en-US" altLang="en-US"/>
          </a:p>
        </p:txBody>
      </p:sp>
      <p:sp>
        <p:nvSpPr>
          <p:cNvPr id="2050" name="Rectangle 2">
            <a:extLst>
              <a:ext uri="{FF2B5EF4-FFF2-40B4-BE49-F238E27FC236}">
                <a16:creationId xmlns:a16="http://schemas.microsoft.com/office/drawing/2014/main" id="{8723BAA1-6600-4E78-9D83-834DB928FD9A}"/>
              </a:ext>
            </a:extLst>
          </p:cNvPr>
          <p:cNvSpPr>
            <a:spLocks noGrp="1" noChangeArrowheads="1"/>
          </p:cNvSpPr>
          <p:nvPr>
            <p:ph type="title"/>
          </p:nvPr>
        </p:nvSpPr>
        <p:spPr/>
        <p:txBody>
          <a:bodyPr/>
          <a:lstStyle/>
          <a:p>
            <a:pPr eaLnBrk="1" hangingPunct="1">
              <a:defRPr/>
            </a:pPr>
            <a:r>
              <a:rPr lang="en-US"/>
              <a:t>Key Concepts and Skills</a:t>
            </a:r>
          </a:p>
        </p:txBody>
      </p:sp>
      <p:sp>
        <p:nvSpPr>
          <p:cNvPr id="2051" name="Rectangle 3">
            <a:extLst>
              <a:ext uri="{FF2B5EF4-FFF2-40B4-BE49-F238E27FC236}">
                <a16:creationId xmlns:a16="http://schemas.microsoft.com/office/drawing/2014/main" id="{3F5DDF53-867E-44F2-8955-FBA7D0A071E2}"/>
              </a:ext>
            </a:extLst>
          </p:cNvPr>
          <p:cNvSpPr>
            <a:spLocks noGrp="1" noChangeArrowheads="1"/>
          </p:cNvSpPr>
          <p:nvPr>
            <p:ph type="body" idx="1"/>
          </p:nvPr>
        </p:nvSpPr>
        <p:spPr/>
        <p:txBody>
          <a:bodyPr/>
          <a:lstStyle/>
          <a:p>
            <a:pPr eaLnBrk="1" hangingPunct="1">
              <a:defRPr/>
            </a:pPr>
            <a:r>
              <a:rPr lang="en-US"/>
              <a:t>Understand how to determine the relevant cash flows for various types of proposed investments</a:t>
            </a:r>
          </a:p>
          <a:p>
            <a:pPr eaLnBrk="1" hangingPunct="1">
              <a:defRPr/>
            </a:pPr>
            <a:r>
              <a:rPr lang="en-US"/>
              <a:t>Be able to compute depreciation expense for tax purposes</a:t>
            </a:r>
          </a:p>
          <a:p>
            <a:pPr eaLnBrk="1" hangingPunct="1">
              <a:defRPr/>
            </a:pPr>
            <a:r>
              <a:rPr lang="en-US"/>
              <a:t>Understand the various methods for computing operating cash flow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9AF733-866F-48ED-A233-5861F21A372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C32CAA-108B-437F-A379-6B4224E13E38}" type="slidenum">
              <a:rPr lang="en-US" altLang="en-US"/>
              <a:pPr/>
              <a:t>19</a:t>
            </a:fld>
            <a:endParaRPr lang="en-US" altLang="en-US"/>
          </a:p>
        </p:txBody>
      </p:sp>
      <p:sp>
        <p:nvSpPr>
          <p:cNvPr id="32770" name="Rectangle 2">
            <a:extLst>
              <a:ext uri="{FF2B5EF4-FFF2-40B4-BE49-F238E27FC236}">
                <a16:creationId xmlns:a16="http://schemas.microsoft.com/office/drawing/2014/main" id="{6640A27D-B0F5-4A9E-8831-37FAD938BA37}"/>
              </a:ext>
            </a:extLst>
          </p:cNvPr>
          <p:cNvSpPr>
            <a:spLocks noGrp="1" noChangeArrowheads="1"/>
          </p:cNvSpPr>
          <p:nvPr>
            <p:ph type="title"/>
          </p:nvPr>
        </p:nvSpPr>
        <p:spPr/>
        <p:txBody>
          <a:bodyPr/>
          <a:lstStyle/>
          <a:p>
            <a:pPr eaLnBrk="1" hangingPunct="1">
              <a:defRPr/>
            </a:pPr>
            <a:r>
              <a:rPr lang="en-US"/>
              <a:t>Example: Replacement Problem</a:t>
            </a:r>
          </a:p>
        </p:txBody>
      </p:sp>
      <p:sp>
        <p:nvSpPr>
          <p:cNvPr id="32771" name="Rectangle 3">
            <a:extLst>
              <a:ext uri="{FF2B5EF4-FFF2-40B4-BE49-F238E27FC236}">
                <a16:creationId xmlns:a16="http://schemas.microsoft.com/office/drawing/2014/main" id="{7FA8A344-2598-4CD1-8FF3-13F4A6006D1A}"/>
              </a:ext>
            </a:extLst>
          </p:cNvPr>
          <p:cNvSpPr>
            <a:spLocks noGrp="1" noChangeArrowheads="1"/>
          </p:cNvSpPr>
          <p:nvPr>
            <p:ph type="body" sz="half" idx="1"/>
          </p:nvPr>
        </p:nvSpPr>
        <p:spPr/>
        <p:txBody>
          <a:bodyPr/>
          <a:lstStyle/>
          <a:p>
            <a:pPr eaLnBrk="1" hangingPunct="1">
              <a:defRPr/>
            </a:pPr>
            <a:r>
              <a:rPr lang="en-US" sz="2400"/>
              <a:t>Original Machine</a:t>
            </a:r>
          </a:p>
          <a:p>
            <a:pPr lvl="1" eaLnBrk="1" hangingPunct="1">
              <a:defRPr/>
            </a:pPr>
            <a:r>
              <a:rPr lang="en-US" sz="2000"/>
              <a:t>Initial cost = 100,000</a:t>
            </a:r>
          </a:p>
          <a:p>
            <a:pPr lvl="1" eaLnBrk="1" hangingPunct="1">
              <a:defRPr/>
            </a:pPr>
            <a:r>
              <a:rPr lang="en-US" sz="2000"/>
              <a:t>Annual depreciation = 9000</a:t>
            </a:r>
          </a:p>
          <a:p>
            <a:pPr lvl="1" eaLnBrk="1" hangingPunct="1">
              <a:defRPr/>
            </a:pPr>
            <a:r>
              <a:rPr lang="en-US" sz="2000"/>
              <a:t>Purchased 5 years ago</a:t>
            </a:r>
          </a:p>
          <a:p>
            <a:pPr lvl="1" eaLnBrk="1" hangingPunct="1">
              <a:defRPr/>
            </a:pPr>
            <a:r>
              <a:rPr lang="en-US" sz="2000"/>
              <a:t>Book Value = 55,000</a:t>
            </a:r>
          </a:p>
          <a:p>
            <a:pPr lvl="1" eaLnBrk="1" hangingPunct="1">
              <a:defRPr/>
            </a:pPr>
            <a:r>
              <a:rPr lang="en-US" sz="2000"/>
              <a:t>Salvage today = 65,000</a:t>
            </a:r>
          </a:p>
          <a:p>
            <a:pPr lvl="1" eaLnBrk="1" hangingPunct="1">
              <a:defRPr/>
            </a:pPr>
            <a:r>
              <a:rPr lang="en-US" sz="2000"/>
              <a:t>Salvage in 5 years = 10,000</a:t>
            </a:r>
          </a:p>
        </p:txBody>
      </p:sp>
      <p:sp>
        <p:nvSpPr>
          <p:cNvPr id="32772" name="Rectangle 4">
            <a:extLst>
              <a:ext uri="{FF2B5EF4-FFF2-40B4-BE49-F238E27FC236}">
                <a16:creationId xmlns:a16="http://schemas.microsoft.com/office/drawing/2014/main" id="{8EDFF70F-8223-4712-A741-6D8DC8AB202F}"/>
              </a:ext>
            </a:extLst>
          </p:cNvPr>
          <p:cNvSpPr>
            <a:spLocks noGrp="1" noChangeArrowheads="1"/>
          </p:cNvSpPr>
          <p:nvPr>
            <p:ph type="body" sz="half" idx="2"/>
          </p:nvPr>
        </p:nvSpPr>
        <p:spPr>
          <a:xfrm>
            <a:off x="4875213" y="1600200"/>
            <a:ext cx="4040187" cy="4525963"/>
          </a:xfrm>
        </p:spPr>
        <p:txBody>
          <a:bodyPr/>
          <a:lstStyle/>
          <a:p>
            <a:pPr eaLnBrk="1" hangingPunct="1">
              <a:lnSpc>
                <a:spcPct val="90000"/>
              </a:lnSpc>
              <a:defRPr/>
            </a:pPr>
            <a:r>
              <a:rPr lang="en-US"/>
              <a:t>New Machine</a:t>
            </a:r>
          </a:p>
          <a:p>
            <a:pPr lvl="1" eaLnBrk="1" hangingPunct="1">
              <a:lnSpc>
                <a:spcPct val="90000"/>
              </a:lnSpc>
              <a:defRPr/>
            </a:pPr>
            <a:r>
              <a:rPr lang="en-US"/>
              <a:t>Initial cost = 150,000</a:t>
            </a:r>
          </a:p>
          <a:p>
            <a:pPr lvl="1" eaLnBrk="1" hangingPunct="1">
              <a:lnSpc>
                <a:spcPct val="90000"/>
              </a:lnSpc>
              <a:defRPr/>
            </a:pPr>
            <a:r>
              <a:rPr lang="en-US"/>
              <a:t>5-year life</a:t>
            </a:r>
          </a:p>
          <a:p>
            <a:pPr lvl="1" eaLnBrk="1" hangingPunct="1">
              <a:lnSpc>
                <a:spcPct val="90000"/>
              </a:lnSpc>
              <a:defRPr/>
            </a:pPr>
            <a:r>
              <a:rPr lang="en-US"/>
              <a:t>Salvage in 5 years = 0</a:t>
            </a:r>
          </a:p>
          <a:p>
            <a:pPr lvl="1" eaLnBrk="1" hangingPunct="1">
              <a:lnSpc>
                <a:spcPct val="90000"/>
              </a:lnSpc>
              <a:defRPr/>
            </a:pPr>
            <a:r>
              <a:rPr lang="en-US"/>
              <a:t>Cost savings = 50,000 per year</a:t>
            </a:r>
          </a:p>
          <a:p>
            <a:pPr lvl="1" eaLnBrk="1" hangingPunct="1">
              <a:lnSpc>
                <a:spcPct val="90000"/>
              </a:lnSpc>
              <a:defRPr/>
            </a:pPr>
            <a:r>
              <a:rPr lang="en-US"/>
              <a:t>3-year MACRS depreciation</a:t>
            </a:r>
          </a:p>
          <a:p>
            <a:pPr eaLnBrk="1" hangingPunct="1">
              <a:lnSpc>
                <a:spcPct val="90000"/>
              </a:lnSpc>
              <a:defRPr/>
            </a:pPr>
            <a:r>
              <a:rPr lang="en-US"/>
              <a:t>Required return = 10%</a:t>
            </a:r>
          </a:p>
          <a:p>
            <a:pPr eaLnBrk="1" hangingPunct="1">
              <a:lnSpc>
                <a:spcPct val="90000"/>
              </a:lnSpc>
              <a:defRPr/>
            </a:pPr>
            <a:r>
              <a:rPr lang="en-US"/>
              <a:t>Tax rate = 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xEl>
                                              <p:pRg st="6" end="6"/>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2772">
                                            <p:txEl>
                                              <p:pRg st="0" end="0"/>
                                            </p:txEl>
                                          </p:spTgt>
                                        </p:tgtEl>
                                        <p:attrNameLst>
                                          <p:attrName>style.visibility</p:attrName>
                                        </p:attrNameLst>
                                      </p:cBhvr>
                                      <p:to>
                                        <p:strVal val="visible"/>
                                      </p:to>
                                    </p:set>
                                    <p:anim calcmode="lin" valueType="num">
                                      <p:cBhvr additive="base">
                                        <p:cTn id="49" dur="500" fill="hold"/>
                                        <p:tgtEl>
                                          <p:spTgt spid="32772">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277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0" end="0"/>
                                            </p:txEl>
                                          </p:spTgt>
                                        </p:tgtEl>
                                        <p:attrNameLst>
                                          <p:attrName>ppt_c</p:attrName>
                                        </p:attrNameLst>
                                      </p:cBhvr>
                                      <p:to>
                                        <a:schemeClr val="tx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2772">
                                            <p:txEl>
                                              <p:pRg st="1" end="1"/>
                                            </p:txEl>
                                          </p:spTgt>
                                        </p:tgtEl>
                                        <p:attrNameLst>
                                          <p:attrName>style.visibility</p:attrName>
                                        </p:attrNameLst>
                                      </p:cBhvr>
                                      <p:to>
                                        <p:strVal val="visible"/>
                                      </p:to>
                                    </p:set>
                                    <p:anim calcmode="lin" valueType="num">
                                      <p:cBhvr additive="base">
                                        <p:cTn id="55" dur="500" fill="hold"/>
                                        <p:tgtEl>
                                          <p:spTgt spid="32772">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277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1" end="1"/>
                                            </p:txEl>
                                          </p:spTgt>
                                        </p:tgtEl>
                                        <p:attrNameLst>
                                          <p:attrName>ppt_c</p:attrName>
                                        </p:attrNameLst>
                                      </p:cBhvr>
                                      <p:to>
                                        <a:schemeClr val="tx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2772">
                                            <p:txEl>
                                              <p:pRg st="2" end="2"/>
                                            </p:txEl>
                                          </p:spTgt>
                                        </p:tgtEl>
                                        <p:attrNameLst>
                                          <p:attrName>style.visibility</p:attrName>
                                        </p:attrNameLst>
                                      </p:cBhvr>
                                      <p:to>
                                        <p:strVal val="visible"/>
                                      </p:to>
                                    </p:set>
                                    <p:anim calcmode="lin" valueType="num">
                                      <p:cBhvr additive="base">
                                        <p:cTn id="61" dur="500" fill="hold"/>
                                        <p:tgtEl>
                                          <p:spTgt spid="32772">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277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2" end="2"/>
                                            </p:txEl>
                                          </p:spTgt>
                                        </p:tgtEl>
                                        <p:attrNameLst>
                                          <p:attrName>ppt_c</p:attrName>
                                        </p:attrNameLst>
                                      </p:cBhvr>
                                      <p:to>
                                        <a:schemeClr val="tx2"/>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2772">
                                            <p:txEl>
                                              <p:pRg st="3" end="3"/>
                                            </p:txEl>
                                          </p:spTgt>
                                        </p:tgtEl>
                                        <p:attrNameLst>
                                          <p:attrName>style.visibility</p:attrName>
                                        </p:attrNameLst>
                                      </p:cBhvr>
                                      <p:to>
                                        <p:strVal val="visible"/>
                                      </p:to>
                                    </p:set>
                                    <p:anim calcmode="lin" valueType="num">
                                      <p:cBhvr additive="base">
                                        <p:cTn id="67" dur="500" fill="hold"/>
                                        <p:tgtEl>
                                          <p:spTgt spid="32772">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77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3" end="3"/>
                                            </p:txEl>
                                          </p:spTgt>
                                        </p:tgtEl>
                                        <p:attrNameLst>
                                          <p:attrName>ppt_c</p:attrName>
                                        </p:attrNameLst>
                                      </p:cBhvr>
                                      <p:to>
                                        <a:schemeClr val="tx2"/>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2772">
                                            <p:txEl>
                                              <p:pRg st="4" end="4"/>
                                            </p:txEl>
                                          </p:spTgt>
                                        </p:tgtEl>
                                        <p:attrNameLst>
                                          <p:attrName>style.visibility</p:attrName>
                                        </p:attrNameLst>
                                      </p:cBhvr>
                                      <p:to>
                                        <p:strVal val="visible"/>
                                      </p:to>
                                    </p:set>
                                    <p:anim calcmode="lin" valueType="num">
                                      <p:cBhvr additive="base">
                                        <p:cTn id="73" dur="500" fill="hold"/>
                                        <p:tgtEl>
                                          <p:spTgt spid="32772">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277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4" end="4"/>
                                            </p:txEl>
                                          </p:spTgt>
                                        </p:tgtEl>
                                        <p:attrNameLst>
                                          <p:attrName>ppt_c</p:attrName>
                                        </p:attrNameLst>
                                      </p:cBhvr>
                                      <p:to>
                                        <a:schemeClr val="tx2"/>
                                      </p:to>
                                    </p:animClr>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2772">
                                            <p:txEl>
                                              <p:pRg st="5" end="5"/>
                                            </p:txEl>
                                          </p:spTgt>
                                        </p:tgtEl>
                                        <p:attrNameLst>
                                          <p:attrName>style.visibility</p:attrName>
                                        </p:attrNameLst>
                                      </p:cBhvr>
                                      <p:to>
                                        <p:strVal val="visible"/>
                                      </p:to>
                                    </p:set>
                                    <p:anim calcmode="lin" valueType="num">
                                      <p:cBhvr additive="base">
                                        <p:cTn id="79" dur="500" fill="hold"/>
                                        <p:tgtEl>
                                          <p:spTgt spid="32772">
                                            <p:txEl>
                                              <p:pRg st="5" end="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277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5" end="5"/>
                                            </p:txEl>
                                          </p:spTgt>
                                        </p:tgtEl>
                                        <p:attrNameLst>
                                          <p:attrName>ppt_c</p:attrName>
                                        </p:attrNameLst>
                                      </p:cBhvr>
                                      <p:to>
                                        <a:schemeClr val="tx2"/>
                                      </p:to>
                                    </p:animClr>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2772">
                                            <p:txEl>
                                              <p:pRg st="6" end="6"/>
                                            </p:txEl>
                                          </p:spTgt>
                                        </p:tgtEl>
                                        <p:attrNameLst>
                                          <p:attrName>style.visibility</p:attrName>
                                        </p:attrNameLst>
                                      </p:cBhvr>
                                      <p:to>
                                        <p:strVal val="visible"/>
                                      </p:to>
                                    </p:set>
                                    <p:anim calcmode="lin" valueType="num">
                                      <p:cBhvr additive="base">
                                        <p:cTn id="85" dur="500" fill="hold"/>
                                        <p:tgtEl>
                                          <p:spTgt spid="32772">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772">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6" end="6"/>
                                            </p:txEl>
                                          </p:spTgt>
                                        </p:tgtEl>
                                        <p:attrNameLst>
                                          <p:attrName>ppt_c</p:attrName>
                                        </p:attrNameLst>
                                      </p:cBhvr>
                                      <p:to>
                                        <a:schemeClr val="tx2"/>
                                      </p:to>
                                    </p:animClr>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2772">
                                            <p:txEl>
                                              <p:pRg st="7" end="7"/>
                                            </p:txEl>
                                          </p:spTgt>
                                        </p:tgtEl>
                                        <p:attrNameLst>
                                          <p:attrName>style.visibility</p:attrName>
                                        </p:attrNameLst>
                                      </p:cBhvr>
                                      <p:to>
                                        <p:strVal val="visible"/>
                                      </p:to>
                                    </p:set>
                                    <p:anim calcmode="lin" valueType="num">
                                      <p:cBhvr additive="base">
                                        <p:cTn id="91" dur="500" fill="hold"/>
                                        <p:tgtEl>
                                          <p:spTgt spid="32772">
                                            <p:txEl>
                                              <p:pRg st="7" end="7"/>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2772">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P spid="32772"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9AAA-A2C7-46C1-ACEA-3244CDA4EA2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686E1B-D2F3-4034-AC9B-A02FD6E021CF}" type="slidenum">
              <a:rPr lang="en-US" altLang="en-US"/>
              <a:pPr/>
              <a:t>20</a:t>
            </a:fld>
            <a:endParaRPr lang="en-US" altLang="en-US"/>
          </a:p>
        </p:txBody>
      </p:sp>
      <p:sp>
        <p:nvSpPr>
          <p:cNvPr id="33794" name="Rectangle 2">
            <a:extLst>
              <a:ext uri="{FF2B5EF4-FFF2-40B4-BE49-F238E27FC236}">
                <a16:creationId xmlns:a16="http://schemas.microsoft.com/office/drawing/2014/main" id="{A1A89AB3-FE0F-449B-8C79-38A0E8DF131C}"/>
              </a:ext>
            </a:extLst>
          </p:cNvPr>
          <p:cNvSpPr>
            <a:spLocks noGrp="1" noChangeArrowheads="1"/>
          </p:cNvSpPr>
          <p:nvPr>
            <p:ph type="title"/>
          </p:nvPr>
        </p:nvSpPr>
        <p:spPr>
          <a:xfrm>
            <a:off x="609600" y="228600"/>
            <a:ext cx="8534400" cy="914400"/>
          </a:xfrm>
        </p:spPr>
        <p:txBody>
          <a:bodyPr/>
          <a:lstStyle/>
          <a:p>
            <a:pPr eaLnBrk="1" hangingPunct="1">
              <a:defRPr/>
            </a:pPr>
            <a:r>
              <a:rPr lang="en-US"/>
              <a:t>Replacement Problem – Computing Cash Flows</a:t>
            </a:r>
          </a:p>
        </p:txBody>
      </p:sp>
      <p:sp>
        <p:nvSpPr>
          <p:cNvPr id="33795" name="Rectangle 3">
            <a:extLst>
              <a:ext uri="{FF2B5EF4-FFF2-40B4-BE49-F238E27FC236}">
                <a16:creationId xmlns:a16="http://schemas.microsoft.com/office/drawing/2014/main" id="{4EFD0F1E-1114-4131-8AD1-E3DD1F5B6BCA}"/>
              </a:ext>
            </a:extLst>
          </p:cNvPr>
          <p:cNvSpPr>
            <a:spLocks noGrp="1" noChangeArrowheads="1"/>
          </p:cNvSpPr>
          <p:nvPr>
            <p:ph type="body" idx="1"/>
          </p:nvPr>
        </p:nvSpPr>
        <p:spPr>
          <a:xfrm>
            <a:off x="815975" y="1793875"/>
            <a:ext cx="8020050" cy="4530725"/>
          </a:xfrm>
        </p:spPr>
        <p:txBody>
          <a:bodyPr/>
          <a:lstStyle/>
          <a:p>
            <a:pPr eaLnBrk="1" hangingPunct="1">
              <a:defRPr/>
            </a:pPr>
            <a:r>
              <a:rPr lang="en-US"/>
              <a:t>Remember that we are interested in incremental cash flows</a:t>
            </a:r>
          </a:p>
          <a:p>
            <a:pPr eaLnBrk="1" hangingPunct="1">
              <a:defRPr/>
            </a:pPr>
            <a:r>
              <a:rPr lang="en-US"/>
              <a:t>If we buy the new machine, then we will sell the old machine</a:t>
            </a:r>
          </a:p>
          <a:p>
            <a:pPr eaLnBrk="1" hangingPunct="1">
              <a:defRPr/>
            </a:pPr>
            <a:r>
              <a:rPr lang="en-US"/>
              <a:t>What are the cash flow consequences of selling the old machine today instead of in 5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5">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a:extLst>
              <a:ext uri="{FF2B5EF4-FFF2-40B4-BE49-F238E27FC236}">
                <a16:creationId xmlns:a16="http://schemas.microsoft.com/office/drawing/2014/main" id="{30B9AEAB-CFF7-4F87-9BED-4F3196B2C3E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5C99BF-A999-4D57-90F3-C4178BCFC93F}" type="slidenum">
              <a:rPr lang="en-US" altLang="en-US"/>
              <a:pPr/>
              <a:t>21</a:t>
            </a:fld>
            <a:endParaRPr lang="en-US" altLang="en-US"/>
          </a:p>
        </p:txBody>
      </p:sp>
      <p:sp>
        <p:nvSpPr>
          <p:cNvPr id="34818" name="Rectangle 2">
            <a:extLst>
              <a:ext uri="{FF2B5EF4-FFF2-40B4-BE49-F238E27FC236}">
                <a16:creationId xmlns:a16="http://schemas.microsoft.com/office/drawing/2014/main" id="{6EA37A50-19B3-4747-8782-6EA52B75E691}"/>
              </a:ext>
            </a:extLst>
          </p:cNvPr>
          <p:cNvSpPr>
            <a:spLocks noGrp="1" noChangeArrowheads="1"/>
          </p:cNvSpPr>
          <p:nvPr>
            <p:ph type="title"/>
          </p:nvPr>
        </p:nvSpPr>
        <p:spPr>
          <a:xfrm>
            <a:off x="609600" y="228600"/>
            <a:ext cx="8534400" cy="914400"/>
          </a:xfrm>
        </p:spPr>
        <p:txBody>
          <a:bodyPr/>
          <a:lstStyle/>
          <a:p>
            <a:pPr eaLnBrk="1" hangingPunct="1">
              <a:defRPr/>
            </a:pPr>
            <a:r>
              <a:rPr lang="en-US"/>
              <a:t>Replacement Problem – Pro Forma Income Statements</a:t>
            </a:r>
          </a:p>
        </p:txBody>
      </p:sp>
      <p:graphicFrame>
        <p:nvGraphicFramePr>
          <p:cNvPr id="35055" name="Group 239">
            <a:extLst>
              <a:ext uri="{FF2B5EF4-FFF2-40B4-BE49-F238E27FC236}">
                <a16:creationId xmlns:a16="http://schemas.microsoft.com/office/drawing/2014/main" id="{6EDAF84F-ECE1-42DB-BC3D-AF5421E4BDEF}"/>
              </a:ext>
            </a:extLst>
          </p:cNvPr>
          <p:cNvGraphicFramePr>
            <a:graphicFrameLocks noGrp="1"/>
          </p:cNvGraphicFramePr>
          <p:nvPr>
            <p:ph type="tbl" idx="1"/>
            <p:extLst>
              <p:ext uri="{D42A27DB-BD31-4B8C-83A1-F6EECF244321}">
                <p14:modId xmlns:p14="http://schemas.microsoft.com/office/powerpoint/2010/main" val="962264147"/>
              </p:ext>
            </p:extLst>
          </p:nvPr>
        </p:nvGraphicFramePr>
        <p:xfrm>
          <a:off x="762000" y="1619250"/>
          <a:ext cx="8212138" cy="4703762"/>
        </p:xfrm>
        <a:graphic>
          <a:graphicData uri="http://schemas.openxmlformats.org/drawingml/2006/table">
            <a:tbl>
              <a:tblPr/>
              <a:tblGrid>
                <a:gridCol w="1368425">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368425">
                  <a:extLst>
                    <a:ext uri="{9D8B030D-6E8A-4147-A177-3AD203B41FA5}">
                      <a16:colId xmlns:a16="http://schemas.microsoft.com/office/drawing/2014/main" val="20005"/>
                    </a:ext>
                  </a:extLst>
                </a:gridCol>
              </a:tblGrid>
              <a:tr h="50796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a:t>
                      </a:r>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00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Cost Savings</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err="1">
                          <a:ln>
                            <a:noFill/>
                          </a:ln>
                          <a:solidFill>
                            <a:schemeClr val="tx1"/>
                          </a:solidFill>
                          <a:effectLst>
                            <a:outerShdw blurRad="38100" dist="38100" dir="2700000" algn="tl">
                              <a:srgbClr val="000000"/>
                            </a:outerShdw>
                          </a:effectLst>
                          <a:latin typeface="Arial" charset="0"/>
                        </a:rPr>
                        <a:t>Depr</a:t>
                      </a: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7" marB="45717"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  New</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49,995</a:t>
                      </a: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66,660</a:t>
                      </a: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22,230</a:t>
                      </a: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11,115</a:t>
                      </a:r>
                    </a:p>
                  </a:txBody>
                  <a:tcPr marT="45717" marB="45717"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marT="45717" marB="45717"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  Old</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cap="flat">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Increm.</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40,995</a:t>
                      </a:r>
                    </a:p>
                  </a:txBody>
                  <a:tcPr marT="45717" marB="45717" horzOverflow="overflow">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55,660</a:t>
                      </a:r>
                    </a:p>
                  </a:txBody>
                  <a:tcPr marT="45717" marB="45717" horzOverflow="overflow">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13,230</a:t>
                      </a:r>
                    </a:p>
                  </a:txBody>
                  <a:tcPr marT="45717" marB="45717" horzOverflow="overflow">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2,115</a:t>
                      </a:r>
                    </a:p>
                  </a:txBody>
                  <a:tcPr marT="45717" marB="45717" horzOverflow="overflow">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(9,000)</a:t>
                      </a:r>
                    </a:p>
                  </a:txBody>
                  <a:tcPr marT="45717" marB="45717" horzOverflow="overflow">
                    <a:lnL>
                      <a:noFill/>
                    </a:lnL>
                    <a:lnR cap="flat">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EBIT</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9,005</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(7,660)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36,770</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47,885</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59,000</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6"/>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Taxes</a:t>
                      </a:r>
                    </a:p>
                  </a:txBody>
                  <a:tcPr marT="45717" marB="45717"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3,602</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(3,064)</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14,708</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19,154</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23,600</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079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NI</a:t>
                      </a:r>
                    </a:p>
                  </a:txBody>
                  <a:tcPr marT="45717" marB="45717"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5,403</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(4,596)</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22,062</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28,731</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35,400</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4CD521-1799-4065-B9C0-3CF55112D80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7885B3-50EE-4379-94C8-283469DAF922}" type="slidenum">
              <a:rPr lang="en-US" altLang="en-US"/>
              <a:pPr/>
              <a:t>22</a:t>
            </a:fld>
            <a:endParaRPr lang="en-US" altLang="en-US"/>
          </a:p>
        </p:txBody>
      </p:sp>
      <p:sp>
        <p:nvSpPr>
          <p:cNvPr id="36866" name="Rectangle 2">
            <a:extLst>
              <a:ext uri="{FF2B5EF4-FFF2-40B4-BE49-F238E27FC236}">
                <a16:creationId xmlns:a16="http://schemas.microsoft.com/office/drawing/2014/main" id="{E57C58F1-36A3-49C3-8E3D-8FBB8F790122}"/>
              </a:ext>
            </a:extLst>
          </p:cNvPr>
          <p:cNvSpPr>
            <a:spLocks noGrp="1" noChangeArrowheads="1"/>
          </p:cNvSpPr>
          <p:nvPr>
            <p:ph type="title"/>
          </p:nvPr>
        </p:nvSpPr>
        <p:spPr>
          <a:xfrm>
            <a:off x="609600" y="381000"/>
            <a:ext cx="8534400" cy="914400"/>
          </a:xfrm>
        </p:spPr>
        <p:txBody>
          <a:bodyPr/>
          <a:lstStyle/>
          <a:p>
            <a:pPr eaLnBrk="1" hangingPunct="1">
              <a:defRPr/>
            </a:pPr>
            <a:r>
              <a:rPr lang="en-US" sz="4000"/>
              <a:t>Replacement Problem – Incremental Net Capital Spending</a:t>
            </a:r>
          </a:p>
        </p:txBody>
      </p:sp>
      <p:sp>
        <p:nvSpPr>
          <p:cNvPr id="36867" name="Rectangle 3">
            <a:extLst>
              <a:ext uri="{FF2B5EF4-FFF2-40B4-BE49-F238E27FC236}">
                <a16:creationId xmlns:a16="http://schemas.microsoft.com/office/drawing/2014/main" id="{2657FFEE-13C5-46B7-B5EC-292782A58C69}"/>
              </a:ext>
            </a:extLst>
          </p:cNvPr>
          <p:cNvSpPr>
            <a:spLocks noGrp="1" noChangeArrowheads="1"/>
          </p:cNvSpPr>
          <p:nvPr>
            <p:ph type="body" idx="1"/>
          </p:nvPr>
        </p:nvSpPr>
        <p:spPr>
          <a:xfrm>
            <a:off x="202681" y="1951037"/>
            <a:ext cx="9348237" cy="4525963"/>
          </a:xfrm>
        </p:spPr>
        <p:txBody>
          <a:bodyPr/>
          <a:lstStyle/>
          <a:p>
            <a:pPr eaLnBrk="1" hangingPunct="1">
              <a:lnSpc>
                <a:spcPct val="90000"/>
              </a:lnSpc>
              <a:defRPr/>
            </a:pPr>
            <a:r>
              <a:rPr lang="en-US" sz="2800"/>
              <a:t>Year 0</a:t>
            </a:r>
          </a:p>
          <a:p>
            <a:pPr lvl="1" eaLnBrk="1" hangingPunct="1">
              <a:lnSpc>
                <a:spcPct val="90000"/>
              </a:lnSpc>
              <a:defRPr/>
            </a:pPr>
            <a:r>
              <a:rPr lang="en-US" sz="2400"/>
              <a:t>Cost of new machine = 150,000 (outflow)</a:t>
            </a:r>
          </a:p>
          <a:p>
            <a:pPr lvl="1" eaLnBrk="1" hangingPunct="1">
              <a:lnSpc>
                <a:spcPct val="90000"/>
              </a:lnSpc>
              <a:defRPr/>
            </a:pPr>
            <a:r>
              <a:rPr lang="en-US" sz="2400"/>
              <a:t>After-tax salvage on old machine = 65,000 - .4(65,000 – 55,000) = 61,000 (inflow)</a:t>
            </a:r>
          </a:p>
          <a:p>
            <a:pPr lvl="1" eaLnBrk="1" hangingPunct="1">
              <a:lnSpc>
                <a:spcPct val="90000"/>
              </a:lnSpc>
              <a:defRPr/>
            </a:pPr>
            <a:r>
              <a:rPr lang="en-US" sz="2400"/>
              <a:t>Incremental net capital spending = 150,000 – 61,000 = 89,000 (outflow)</a:t>
            </a:r>
          </a:p>
          <a:p>
            <a:pPr eaLnBrk="1" hangingPunct="1">
              <a:lnSpc>
                <a:spcPct val="90000"/>
              </a:lnSpc>
              <a:defRPr/>
            </a:pPr>
            <a:r>
              <a:rPr lang="en-US" sz="2800"/>
              <a:t>Year 5</a:t>
            </a:r>
          </a:p>
          <a:p>
            <a:pPr lvl="1" eaLnBrk="1" hangingPunct="1">
              <a:lnSpc>
                <a:spcPct val="90000"/>
              </a:lnSpc>
              <a:defRPr/>
            </a:pPr>
            <a:r>
              <a:rPr lang="en-US" sz="2400"/>
              <a:t>After-tax salvage on old machine = 10,000 - .4(10,000 – 10,000) = 10,000 (outflow because we no longer receive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0" end="0"/>
                                            </p:txEl>
                                          </p:spTgt>
                                        </p:tgtEl>
                                        <p:attrNameLst>
                                          <p:attrName>ppt_c</p:attrName>
                                        </p:attrNameLst>
                                      </p:cBhvr>
                                      <p:to>
                                        <a:schemeClr val="tx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1" end="1"/>
                                            </p:txEl>
                                          </p:spTgt>
                                        </p:tgtEl>
                                        <p:attrNameLst>
                                          <p:attrName>ppt_c</p:attrName>
                                        </p:attrNameLst>
                                      </p:cBhvr>
                                      <p:to>
                                        <a:schemeClr val="tx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2" end="2"/>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3" end="3"/>
                                            </p:txEl>
                                          </p:spTgt>
                                        </p:tgtEl>
                                        <p:attrNameLst>
                                          <p:attrName>ppt_c</p:attrName>
                                        </p:attrNameLst>
                                      </p:cBhvr>
                                      <p:to>
                                        <a:schemeClr val="tx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4" end="4"/>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a:extLst>
              <a:ext uri="{FF2B5EF4-FFF2-40B4-BE49-F238E27FC236}">
                <a16:creationId xmlns:a16="http://schemas.microsoft.com/office/drawing/2014/main" id="{16FDB2FD-0ACE-4641-8B30-FC1138DBD27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B5C4FD-3F4B-4FFB-A38A-673B39DD2B50}" type="slidenum">
              <a:rPr lang="en-US" altLang="en-US"/>
              <a:pPr/>
              <a:t>23</a:t>
            </a:fld>
            <a:endParaRPr lang="en-US" altLang="en-US"/>
          </a:p>
        </p:txBody>
      </p:sp>
      <p:sp>
        <p:nvSpPr>
          <p:cNvPr id="38914" name="Rectangle 2">
            <a:extLst>
              <a:ext uri="{FF2B5EF4-FFF2-40B4-BE49-F238E27FC236}">
                <a16:creationId xmlns:a16="http://schemas.microsoft.com/office/drawing/2014/main" id="{7B055730-70CC-47C4-A461-4D5AEE1A0E8E}"/>
              </a:ext>
            </a:extLst>
          </p:cNvPr>
          <p:cNvSpPr>
            <a:spLocks noGrp="1" noChangeArrowheads="1"/>
          </p:cNvSpPr>
          <p:nvPr>
            <p:ph type="title"/>
          </p:nvPr>
        </p:nvSpPr>
        <p:spPr>
          <a:xfrm>
            <a:off x="609600" y="381000"/>
            <a:ext cx="8534400" cy="914400"/>
          </a:xfrm>
        </p:spPr>
        <p:txBody>
          <a:bodyPr/>
          <a:lstStyle/>
          <a:p>
            <a:pPr eaLnBrk="1" hangingPunct="1">
              <a:defRPr/>
            </a:pPr>
            <a:r>
              <a:rPr lang="en-US" sz="4000"/>
              <a:t>Replacement Problem – Cash Flow From Assets</a:t>
            </a:r>
          </a:p>
        </p:txBody>
      </p:sp>
      <p:graphicFrame>
        <p:nvGraphicFramePr>
          <p:cNvPr id="39077" name="Group 165">
            <a:extLst>
              <a:ext uri="{FF2B5EF4-FFF2-40B4-BE49-F238E27FC236}">
                <a16:creationId xmlns:a16="http://schemas.microsoft.com/office/drawing/2014/main" id="{D3CF5374-D28E-4F32-B6FA-5148BD4A590D}"/>
              </a:ext>
            </a:extLst>
          </p:cNvPr>
          <p:cNvGraphicFramePr>
            <a:graphicFrameLocks noGrp="1"/>
          </p:cNvGraphicFramePr>
          <p:nvPr>
            <p:ph type="tbl" idx="1"/>
            <p:extLst>
              <p:ext uri="{D42A27DB-BD31-4B8C-83A1-F6EECF244321}">
                <p14:modId xmlns:p14="http://schemas.microsoft.com/office/powerpoint/2010/main" val="620793336"/>
              </p:ext>
            </p:extLst>
          </p:nvPr>
        </p:nvGraphicFramePr>
        <p:xfrm>
          <a:off x="762000" y="1752600"/>
          <a:ext cx="8212138" cy="4572000"/>
        </p:xfrm>
        <a:graphic>
          <a:graphicData uri="http://schemas.openxmlformats.org/drawingml/2006/table">
            <a:tbl>
              <a:tblPr/>
              <a:tblGrid>
                <a:gridCol w="1143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77938">
                  <a:extLst>
                    <a:ext uri="{9D8B030D-6E8A-4147-A177-3AD203B41FA5}">
                      <a16:colId xmlns:a16="http://schemas.microsoft.com/office/drawing/2014/main" val="20006"/>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OCF</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46,398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53,064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35,292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30,846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26,400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NCS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-89,000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-10,000</a:t>
                      </a:r>
                    </a:p>
                  </a:txBody>
                  <a:tcP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sym typeface="Symbol" pitchFamily="18" charset="2"/>
                        </a:rPr>
                        <a:t> In NWC</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CFFA</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-89,000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46,398</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53,064</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35,292</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30,846</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charset="0"/>
                        </a:rPr>
                        <a:t>16,400</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4BC950-374A-45B2-886D-593B239BC3B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35CF7C-4DB7-4386-8D96-C18F1ADDDC1B}" type="slidenum">
              <a:rPr lang="en-US" altLang="en-US"/>
              <a:pPr/>
              <a:t>24</a:t>
            </a:fld>
            <a:endParaRPr lang="en-US" altLang="en-US"/>
          </a:p>
        </p:txBody>
      </p:sp>
      <p:sp>
        <p:nvSpPr>
          <p:cNvPr id="40962" name="Rectangle 2">
            <a:extLst>
              <a:ext uri="{FF2B5EF4-FFF2-40B4-BE49-F238E27FC236}">
                <a16:creationId xmlns:a16="http://schemas.microsoft.com/office/drawing/2014/main" id="{952672A1-1A10-4F72-81E2-938834AF7194}"/>
              </a:ext>
            </a:extLst>
          </p:cNvPr>
          <p:cNvSpPr>
            <a:spLocks noGrp="1" noChangeArrowheads="1"/>
          </p:cNvSpPr>
          <p:nvPr>
            <p:ph type="title"/>
          </p:nvPr>
        </p:nvSpPr>
        <p:spPr>
          <a:xfrm>
            <a:off x="609600" y="304800"/>
            <a:ext cx="8534400" cy="914400"/>
          </a:xfrm>
        </p:spPr>
        <p:txBody>
          <a:bodyPr/>
          <a:lstStyle/>
          <a:p>
            <a:pPr eaLnBrk="1" hangingPunct="1">
              <a:defRPr/>
            </a:pPr>
            <a:r>
              <a:rPr lang="en-US"/>
              <a:t>Replacement Problem – Analyzing the Cash Flows</a:t>
            </a:r>
          </a:p>
        </p:txBody>
      </p:sp>
      <p:sp>
        <p:nvSpPr>
          <p:cNvPr id="40963" name="Rectangle 3">
            <a:extLst>
              <a:ext uri="{FF2B5EF4-FFF2-40B4-BE49-F238E27FC236}">
                <a16:creationId xmlns:a16="http://schemas.microsoft.com/office/drawing/2014/main" id="{83D83A98-B3BD-40C9-B750-1DB6BE22160A}"/>
              </a:ext>
            </a:extLst>
          </p:cNvPr>
          <p:cNvSpPr>
            <a:spLocks noGrp="1" noChangeArrowheads="1"/>
          </p:cNvSpPr>
          <p:nvPr>
            <p:ph type="body" idx="1"/>
          </p:nvPr>
        </p:nvSpPr>
        <p:spPr>
          <a:xfrm>
            <a:off x="815975" y="1793875"/>
            <a:ext cx="8020050" cy="4530725"/>
          </a:xfrm>
        </p:spPr>
        <p:txBody>
          <a:bodyPr/>
          <a:lstStyle/>
          <a:p>
            <a:pPr eaLnBrk="1" hangingPunct="1">
              <a:defRPr/>
            </a:pPr>
            <a:r>
              <a:rPr lang="en-US" dirty="0"/>
              <a:t>Now that we have the cash flows, we can compute the NPV and IRR</a:t>
            </a:r>
          </a:p>
          <a:p>
            <a:pPr lvl="1" eaLnBrk="1" hangingPunct="1">
              <a:defRPr/>
            </a:pPr>
            <a:r>
              <a:rPr lang="en-US" dirty="0"/>
              <a:t>Compute NPV = 54,801</a:t>
            </a:r>
          </a:p>
          <a:p>
            <a:pPr lvl="1" eaLnBrk="1" hangingPunct="1">
              <a:defRPr/>
            </a:pPr>
            <a:r>
              <a:rPr lang="en-US" dirty="0"/>
              <a:t>Compute IRR = 36.28%</a:t>
            </a:r>
          </a:p>
          <a:p>
            <a:pPr eaLnBrk="1" hangingPunct="1">
              <a:defRPr/>
            </a:pPr>
            <a:r>
              <a:rPr lang="en-US" b="1" i="1" dirty="0"/>
              <a:t>Should the company replace the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C8E5219-2F5F-774E-A29D-587626B890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387" y="90714"/>
            <a:ext cx="5961225" cy="6858000"/>
          </a:xfrm>
        </p:spPr>
      </p:pic>
      <p:sp>
        <p:nvSpPr>
          <p:cNvPr id="4" name="Slide Number Placeholder 3">
            <a:extLst>
              <a:ext uri="{FF2B5EF4-FFF2-40B4-BE49-F238E27FC236}">
                <a16:creationId xmlns:a16="http://schemas.microsoft.com/office/drawing/2014/main" id="{905A3217-4AC9-4944-8BB3-5231D8C6FB08}"/>
              </a:ext>
            </a:extLst>
          </p:cNvPr>
          <p:cNvSpPr>
            <a:spLocks noGrp="1"/>
          </p:cNvSpPr>
          <p:nvPr>
            <p:ph type="sldNum" sz="quarter" idx="12"/>
          </p:nvPr>
        </p:nvSpPr>
        <p:spPr/>
        <p:txBody>
          <a:bodyPr/>
          <a:lstStyle/>
          <a:p>
            <a:fld id="{135F7390-083C-40CA-AE6C-1271BD0FE8E5}" type="slidenum">
              <a:rPr lang="en-US" altLang="en-US" smtClean="0"/>
              <a:pPr/>
              <a:t>25</a:t>
            </a:fld>
            <a:endParaRPr lang="en-US" altLang="en-US"/>
          </a:p>
        </p:txBody>
      </p:sp>
    </p:spTree>
    <p:extLst>
      <p:ext uri="{BB962C8B-B14F-4D97-AF65-F5344CB8AC3E}">
        <p14:creationId xmlns:p14="http://schemas.microsoft.com/office/powerpoint/2010/main" val="93806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3A2761-2775-43A5-AC23-23D6542A25D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995F35-82A7-48F4-AE3F-87047E7E9A7D}" type="slidenum">
              <a:rPr lang="en-US" altLang="en-US"/>
              <a:pPr/>
              <a:t>26</a:t>
            </a:fld>
            <a:endParaRPr lang="en-US" altLang="en-US"/>
          </a:p>
        </p:txBody>
      </p:sp>
      <p:sp>
        <p:nvSpPr>
          <p:cNvPr id="64514" name="Rectangle 2">
            <a:extLst>
              <a:ext uri="{FF2B5EF4-FFF2-40B4-BE49-F238E27FC236}">
                <a16:creationId xmlns:a16="http://schemas.microsoft.com/office/drawing/2014/main" id="{95C141E4-5EB6-4DAF-8FC0-A60F517AE933}"/>
              </a:ext>
            </a:extLst>
          </p:cNvPr>
          <p:cNvSpPr>
            <a:spLocks noGrp="1" noChangeArrowheads="1"/>
          </p:cNvSpPr>
          <p:nvPr>
            <p:ph type="title"/>
          </p:nvPr>
        </p:nvSpPr>
        <p:spPr/>
        <p:txBody>
          <a:bodyPr/>
          <a:lstStyle/>
          <a:p>
            <a:pPr eaLnBrk="1" hangingPunct="1">
              <a:defRPr/>
            </a:pPr>
            <a:r>
              <a:rPr lang="en-US" sz="4000"/>
              <a:t>Other Methods for Computing OCF</a:t>
            </a:r>
          </a:p>
        </p:txBody>
      </p:sp>
      <p:sp>
        <p:nvSpPr>
          <p:cNvPr id="64515" name="Rectangle 3">
            <a:extLst>
              <a:ext uri="{FF2B5EF4-FFF2-40B4-BE49-F238E27FC236}">
                <a16:creationId xmlns:a16="http://schemas.microsoft.com/office/drawing/2014/main" id="{53012509-A2CF-43A7-866F-29B60FED1704}"/>
              </a:ext>
            </a:extLst>
          </p:cNvPr>
          <p:cNvSpPr>
            <a:spLocks noGrp="1" noChangeArrowheads="1"/>
          </p:cNvSpPr>
          <p:nvPr>
            <p:ph type="body" idx="1"/>
          </p:nvPr>
        </p:nvSpPr>
        <p:spPr>
          <a:xfrm>
            <a:off x="815975" y="1524000"/>
            <a:ext cx="8020050" cy="4530725"/>
          </a:xfrm>
        </p:spPr>
        <p:txBody>
          <a:bodyPr/>
          <a:lstStyle/>
          <a:p>
            <a:pPr eaLnBrk="1" hangingPunct="1">
              <a:defRPr/>
            </a:pPr>
            <a:r>
              <a:rPr lang="en-US" sz="2800"/>
              <a:t>Bottom-Up Approach</a:t>
            </a:r>
          </a:p>
          <a:p>
            <a:pPr lvl="1" eaLnBrk="1" hangingPunct="1">
              <a:defRPr/>
            </a:pPr>
            <a:r>
              <a:rPr lang="en-US" sz="2400"/>
              <a:t>Works only when there is no interest expense</a:t>
            </a:r>
          </a:p>
          <a:p>
            <a:pPr lvl="1" eaLnBrk="1" hangingPunct="1">
              <a:defRPr/>
            </a:pPr>
            <a:r>
              <a:rPr lang="en-US" sz="2400"/>
              <a:t>OCF = NI + depreciation</a:t>
            </a:r>
          </a:p>
          <a:p>
            <a:pPr eaLnBrk="1" hangingPunct="1">
              <a:defRPr/>
            </a:pPr>
            <a:r>
              <a:rPr lang="en-US" sz="2800"/>
              <a:t>Top-Down Approach</a:t>
            </a:r>
          </a:p>
          <a:p>
            <a:pPr lvl="1" eaLnBrk="1" hangingPunct="1">
              <a:defRPr/>
            </a:pPr>
            <a:r>
              <a:rPr lang="en-US" sz="2400"/>
              <a:t>OCF = Sales – Costs – Taxes</a:t>
            </a:r>
          </a:p>
          <a:p>
            <a:pPr lvl="1" eaLnBrk="1" hangingPunct="1">
              <a:defRPr/>
            </a:pPr>
            <a:r>
              <a:rPr lang="en-US" sz="2400"/>
              <a:t>Don’t subtract non-cash deductions</a:t>
            </a:r>
          </a:p>
          <a:p>
            <a:pPr eaLnBrk="1" hangingPunct="1">
              <a:defRPr/>
            </a:pPr>
            <a:r>
              <a:rPr lang="en-US" sz="2800"/>
              <a:t>Tax Shield Approach</a:t>
            </a:r>
          </a:p>
          <a:p>
            <a:pPr lvl="1" eaLnBrk="1" hangingPunct="1">
              <a:defRPr/>
            </a:pPr>
            <a:r>
              <a:rPr lang="en-US" sz="2400"/>
              <a:t>OCF = (Sales – Costs)(1 – T) + Depreciation*T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5F1A65B-F15C-476A-B636-FD407287E6C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B5B4A3-CEC0-43C1-A5BA-0C05A8A448F9}" type="slidenum">
              <a:rPr lang="en-US" altLang="en-US"/>
              <a:pPr/>
              <a:t>27</a:t>
            </a:fld>
            <a:endParaRPr lang="en-US" altLang="en-US"/>
          </a:p>
        </p:txBody>
      </p:sp>
      <p:sp>
        <p:nvSpPr>
          <p:cNvPr id="65538" name="Rectangle 2">
            <a:extLst>
              <a:ext uri="{FF2B5EF4-FFF2-40B4-BE49-F238E27FC236}">
                <a16:creationId xmlns:a16="http://schemas.microsoft.com/office/drawing/2014/main" id="{8AC96EF9-700A-48A1-A8DD-7B68AC2D248C}"/>
              </a:ext>
            </a:extLst>
          </p:cNvPr>
          <p:cNvSpPr>
            <a:spLocks noGrp="1" noChangeArrowheads="1"/>
          </p:cNvSpPr>
          <p:nvPr>
            <p:ph type="title"/>
          </p:nvPr>
        </p:nvSpPr>
        <p:spPr/>
        <p:txBody>
          <a:bodyPr/>
          <a:lstStyle/>
          <a:p>
            <a:pPr eaLnBrk="1" hangingPunct="1">
              <a:defRPr/>
            </a:pPr>
            <a:r>
              <a:rPr lang="en-US"/>
              <a:t>Example: Cost Cutting</a:t>
            </a:r>
          </a:p>
        </p:txBody>
      </p:sp>
      <p:sp>
        <p:nvSpPr>
          <p:cNvPr id="65539" name="Rectangle 3">
            <a:extLst>
              <a:ext uri="{FF2B5EF4-FFF2-40B4-BE49-F238E27FC236}">
                <a16:creationId xmlns:a16="http://schemas.microsoft.com/office/drawing/2014/main" id="{3AD04CCF-C779-4641-AF4A-D0140B63E877}"/>
              </a:ext>
            </a:extLst>
          </p:cNvPr>
          <p:cNvSpPr>
            <a:spLocks noGrp="1" noChangeArrowheads="1"/>
          </p:cNvSpPr>
          <p:nvPr>
            <p:ph type="body" idx="1"/>
          </p:nvPr>
        </p:nvSpPr>
        <p:spPr>
          <a:xfrm>
            <a:off x="609600" y="1371600"/>
            <a:ext cx="8286750" cy="4838700"/>
          </a:xfrm>
        </p:spPr>
        <p:txBody>
          <a:bodyPr/>
          <a:lstStyle/>
          <a:p>
            <a:pPr eaLnBrk="1" hangingPunct="1">
              <a:defRPr/>
            </a:pPr>
            <a:r>
              <a:rPr lang="en-US" sz="2400"/>
              <a:t>Your company is considering a new computer system that will initially cost $1 million. It will save $300,000 a year in inventory and receivables management costs. The system is expected to last for five years and will be depreciated using 3-year MACRS. The system is expected to have a salvage value of $50,000 at the end of year 5. There is no impact on net working capital. The marginal tax rate is 40%. The required return is 8%.</a:t>
            </a:r>
          </a:p>
          <a:p>
            <a:pPr eaLnBrk="1" hangingPunct="1">
              <a:defRPr/>
            </a:pPr>
            <a:r>
              <a:rPr lang="en-US" sz="2400"/>
              <a:t>Click on the Excel icon to work through the example</a:t>
            </a:r>
          </a:p>
        </p:txBody>
      </p:sp>
      <p:graphicFrame>
        <p:nvGraphicFramePr>
          <p:cNvPr id="2050" name="Object 4">
            <a:hlinkClick r:id="" action="ppaction://ole?verb=1"/>
            <a:extLst>
              <a:ext uri="{FF2B5EF4-FFF2-40B4-BE49-F238E27FC236}">
                <a16:creationId xmlns:a16="http://schemas.microsoft.com/office/drawing/2014/main" id="{4A0A50FF-A5F7-4C7F-92FF-839FF493C1E3}"/>
              </a:ext>
            </a:extLst>
          </p:cNvPr>
          <p:cNvGraphicFramePr>
            <a:graphicFrameLocks noChangeAspect="1"/>
          </p:cNvGraphicFramePr>
          <p:nvPr/>
        </p:nvGraphicFramePr>
        <p:xfrm>
          <a:off x="4267200" y="5410200"/>
          <a:ext cx="723900" cy="623888"/>
        </p:xfrm>
        <a:graphic>
          <a:graphicData uri="http://schemas.openxmlformats.org/presentationml/2006/ole">
            <mc:AlternateContent xmlns:mc="http://schemas.openxmlformats.org/markup-compatibility/2006">
              <mc:Choice xmlns:v="urn:schemas-microsoft-com:vml" Requires="v">
                <p:oleObj spid="_x0000_s2049" name="Worksheet" showAsIcon="1" r:id="rId4" imgW="381000" imgH="714375" progId="Excel.Sheet.8">
                  <p:embed/>
                </p:oleObj>
              </mc:Choice>
              <mc:Fallback>
                <p:oleObj name="Worksheet" showAsIcon="1" r:id="rId4" imgW="381000" imgH="714375" progId="Excel.Sheet.8">
                  <p:embed/>
                  <p:pic>
                    <p:nvPicPr>
                      <p:cNvPr id="2050" name="Object 4">
                        <a:hlinkClick r:id="" action="ppaction://ole?verb=1"/>
                        <a:extLst>
                          <a:ext uri="{FF2B5EF4-FFF2-40B4-BE49-F238E27FC236}">
                            <a16:creationId xmlns:a16="http://schemas.microsoft.com/office/drawing/2014/main" id="{4A0A50FF-A5F7-4C7F-92FF-839FF493C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1210"/>
                      <a:stretch>
                        <a:fillRect/>
                      </a:stretch>
                    </p:blipFill>
                    <p:spPr bwMode="auto">
                      <a:xfrm>
                        <a:off x="4267200" y="5410200"/>
                        <a:ext cx="723900"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D79F03A-2D61-D943-87DB-3D446305A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711" y="0"/>
            <a:ext cx="5547894" cy="6858000"/>
          </a:xfrm>
        </p:spPr>
      </p:pic>
      <p:sp>
        <p:nvSpPr>
          <p:cNvPr id="4" name="Slide Number Placeholder 3">
            <a:extLst>
              <a:ext uri="{FF2B5EF4-FFF2-40B4-BE49-F238E27FC236}">
                <a16:creationId xmlns:a16="http://schemas.microsoft.com/office/drawing/2014/main" id="{3171DA66-F418-EB44-8BF5-0B66383C15D7}"/>
              </a:ext>
            </a:extLst>
          </p:cNvPr>
          <p:cNvSpPr>
            <a:spLocks noGrp="1"/>
          </p:cNvSpPr>
          <p:nvPr>
            <p:ph type="sldNum" sz="quarter" idx="12"/>
          </p:nvPr>
        </p:nvSpPr>
        <p:spPr/>
        <p:txBody>
          <a:bodyPr/>
          <a:lstStyle/>
          <a:p>
            <a:fld id="{135F7390-083C-40CA-AE6C-1271BD0FE8E5}" type="slidenum">
              <a:rPr lang="en-US" altLang="en-US" smtClean="0"/>
              <a:pPr/>
              <a:t>28</a:t>
            </a:fld>
            <a:endParaRPr lang="en-US" altLang="en-US"/>
          </a:p>
        </p:txBody>
      </p:sp>
    </p:spTree>
    <p:extLst>
      <p:ext uri="{BB962C8B-B14F-4D97-AF65-F5344CB8AC3E}">
        <p14:creationId xmlns:p14="http://schemas.microsoft.com/office/powerpoint/2010/main" val="104841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E00C0AC-4128-46ED-8B1E-28CF0970A6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1A75C-FE69-41E2-B825-FF19A719FF5C}" type="slidenum">
              <a:rPr lang="en-US" altLang="en-US"/>
              <a:pPr/>
              <a:t>2</a:t>
            </a:fld>
            <a:endParaRPr lang="en-US" altLang="en-US"/>
          </a:p>
        </p:txBody>
      </p:sp>
      <p:sp>
        <p:nvSpPr>
          <p:cNvPr id="7170" name="Rectangle 2">
            <a:extLst>
              <a:ext uri="{FF2B5EF4-FFF2-40B4-BE49-F238E27FC236}">
                <a16:creationId xmlns:a16="http://schemas.microsoft.com/office/drawing/2014/main" id="{6A10E561-F894-4E34-9B3E-6EB049E2F9F1}"/>
              </a:ext>
            </a:extLst>
          </p:cNvPr>
          <p:cNvSpPr>
            <a:spLocks noGrp="1" noChangeArrowheads="1"/>
          </p:cNvSpPr>
          <p:nvPr>
            <p:ph type="title"/>
          </p:nvPr>
        </p:nvSpPr>
        <p:spPr/>
        <p:txBody>
          <a:bodyPr/>
          <a:lstStyle/>
          <a:p>
            <a:pPr eaLnBrk="1" hangingPunct="1">
              <a:defRPr/>
            </a:pPr>
            <a:r>
              <a:rPr lang="en-US"/>
              <a:t>Chapter Outline</a:t>
            </a:r>
          </a:p>
        </p:txBody>
      </p:sp>
      <p:sp>
        <p:nvSpPr>
          <p:cNvPr id="7171" name="Rectangle 3">
            <a:extLst>
              <a:ext uri="{FF2B5EF4-FFF2-40B4-BE49-F238E27FC236}">
                <a16:creationId xmlns:a16="http://schemas.microsoft.com/office/drawing/2014/main" id="{DF424F1B-8F75-4EB2-AD96-B500BF0D5A1D}"/>
              </a:ext>
            </a:extLst>
          </p:cNvPr>
          <p:cNvSpPr>
            <a:spLocks noGrp="1" noChangeArrowheads="1"/>
          </p:cNvSpPr>
          <p:nvPr>
            <p:ph type="body" idx="1"/>
          </p:nvPr>
        </p:nvSpPr>
        <p:spPr/>
        <p:txBody>
          <a:bodyPr/>
          <a:lstStyle/>
          <a:p>
            <a:pPr eaLnBrk="1" hangingPunct="1">
              <a:defRPr/>
            </a:pPr>
            <a:r>
              <a:rPr lang="en-US" sz="2800"/>
              <a:t>Project Cash Flows: A First Look</a:t>
            </a:r>
          </a:p>
          <a:p>
            <a:pPr eaLnBrk="1" hangingPunct="1">
              <a:defRPr/>
            </a:pPr>
            <a:r>
              <a:rPr lang="en-US" sz="2800"/>
              <a:t>Incremental Cash Flows</a:t>
            </a:r>
          </a:p>
          <a:p>
            <a:pPr eaLnBrk="1" hangingPunct="1">
              <a:defRPr/>
            </a:pPr>
            <a:r>
              <a:rPr lang="en-US" sz="2800"/>
              <a:t>Pro Forma Financial Statements and Project Cash Flows</a:t>
            </a:r>
          </a:p>
          <a:p>
            <a:pPr eaLnBrk="1" hangingPunct="1">
              <a:defRPr/>
            </a:pPr>
            <a:r>
              <a:rPr lang="en-US" sz="2800"/>
              <a:t>More on Project Cash Flow</a:t>
            </a:r>
          </a:p>
          <a:p>
            <a:pPr eaLnBrk="1" hangingPunct="1">
              <a:defRPr/>
            </a:pPr>
            <a:r>
              <a:rPr lang="en-US" sz="2800"/>
              <a:t>Alternative Definitions of Operating Cash Flow</a:t>
            </a:r>
          </a:p>
          <a:p>
            <a:pPr eaLnBrk="1" hangingPunct="1">
              <a:defRPr/>
            </a:pPr>
            <a:r>
              <a:rPr lang="en-US" sz="2800"/>
              <a:t>Some Special Cases of Cash Flow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23C201-C51E-4343-AEE5-E72314846F9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6AF19C-8B89-45EB-AEDF-55B34B0BFA4C}" type="slidenum">
              <a:rPr lang="en-US" altLang="en-US"/>
              <a:pPr/>
              <a:t>29</a:t>
            </a:fld>
            <a:endParaRPr lang="en-US" altLang="en-US"/>
          </a:p>
        </p:txBody>
      </p:sp>
      <p:sp>
        <p:nvSpPr>
          <p:cNvPr id="56322" name="Rectangle 2">
            <a:extLst>
              <a:ext uri="{FF2B5EF4-FFF2-40B4-BE49-F238E27FC236}">
                <a16:creationId xmlns:a16="http://schemas.microsoft.com/office/drawing/2014/main" id="{79D99493-C93F-45F9-8F87-C88C3D0386B4}"/>
              </a:ext>
            </a:extLst>
          </p:cNvPr>
          <p:cNvSpPr>
            <a:spLocks noGrp="1" noChangeArrowheads="1"/>
          </p:cNvSpPr>
          <p:nvPr>
            <p:ph type="title"/>
          </p:nvPr>
        </p:nvSpPr>
        <p:spPr/>
        <p:txBody>
          <a:bodyPr/>
          <a:lstStyle/>
          <a:p>
            <a:pPr eaLnBrk="1" hangingPunct="1">
              <a:defRPr/>
            </a:pPr>
            <a:r>
              <a:rPr lang="en-US"/>
              <a:t>Quick Quiz</a:t>
            </a:r>
          </a:p>
        </p:txBody>
      </p:sp>
      <p:sp>
        <p:nvSpPr>
          <p:cNvPr id="56323" name="Rectangle 3">
            <a:extLst>
              <a:ext uri="{FF2B5EF4-FFF2-40B4-BE49-F238E27FC236}">
                <a16:creationId xmlns:a16="http://schemas.microsoft.com/office/drawing/2014/main" id="{98BC1AD3-2AC8-46B3-BA33-D45F949E1F83}"/>
              </a:ext>
            </a:extLst>
          </p:cNvPr>
          <p:cNvSpPr>
            <a:spLocks noGrp="1" noChangeArrowheads="1"/>
          </p:cNvSpPr>
          <p:nvPr>
            <p:ph type="body" idx="1"/>
          </p:nvPr>
        </p:nvSpPr>
        <p:spPr>
          <a:xfrm>
            <a:off x="815975" y="1371600"/>
            <a:ext cx="8020050" cy="4530725"/>
          </a:xfrm>
        </p:spPr>
        <p:txBody>
          <a:bodyPr/>
          <a:lstStyle/>
          <a:p>
            <a:pPr eaLnBrk="1" hangingPunct="1">
              <a:defRPr/>
            </a:pPr>
            <a:r>
              <a:rPr lang="en-US" sz="2800" dirty="0"/>
              <a:t>How do we determine if cash flows are relevant to the capital budgeting decision?</a:t>
            </a:r>
          </a:p>
          <a:p>
            <a:pPr eaLnBrk="1" hangingPunct="1">
              <a:defRPr/>
            </a:pPr>
            <a:r>
              <a:rPr lang="en-US" sz="2800" dirty="0"/>
              <a:t>What are the different methods for computing operating cash flow and when are they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a:extLst>
              <a:ext uri="{FF2B5EF4-FFF2-40B4-BE49-F238E27FC236}">
                <a16:creationId xmlns:a16="http://schemas.microsoft.com/office/drawing/2014/main" id="{0BF45938-8733-49F9-980F-D22C9548B51D}"/>
              </a:ext>
            </a:extLst>
          </p:cNvPr>
          <p:cNvSpPr>
            <a:spLocks noGrp="1" noChangeArrowheads="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734FD6-DCE6-4C57-B2F1-A84A7AE01B55}" type="slidenum">
              <a:rPr lang="en-US" altLang="en-US"/>
              <a:pPr/>
              <a:t>30</a:t>
            </a:fld>
            <a:endParaRPr lang="en-US" altLang="en-US"/>
          </a:p>
        </p:txBody>
      </p:sp>
      <p:sp>
        <p:nvSpPr>
          <p:cNvPr id="78851" name="Rectangle 3">
            <a:extLst>
              <a:ext uri="{FF2B5EF4-FFF2-40B4-BE49-F238E27FC236}">
                <a16:creationId xmlns:a16="http://schemas.microsoft.com/office/drawing/2014/main" id="{8350F953-C0B8-4C04-9FDC-BF165BB4B600}"/>
              </a:ext>
            </a:extLst>
          </p:cNvPr>
          <p:cNvSpPr>
            <a:spLocks noGrp="1" noChangeArrowheads="1"/>
          </p:cNvSpPr>
          <p:nvPr>
            <p:ph type="subTitle" idx="1"/>
          </p:nvPr>
        </p:nvSpPr>
        <p:spPr/>
        <p:txBody>
          <a:bodyPr/>
          <a:lstStyle/>
          <a:p>
            <a:pPr eaLnBrk="1" hangingPunct="1">
              <a:defRPr/>
            </a:pPr>
            <a:r>
              <a:rPr lang="en-US"/>
              <a:t>End of Chapter</a:t>
            </a: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F74218-1745-4CFD-8F0B-5EA870EBEB2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45F08B-7D4D-44E9-A7C4-206CB1C5E22E}" type="slidenum">
              <a:rPr lang="en-US" altLang="en-US"/>
              <a:pPr/>
              <a:t>31</a:t>
            </a:fld>
            <a:endParaRPr lang="en-US" altLang="en-US"/>
          </a:p>
        </p:txBody>
      </p:sp>
      <p:sp>
        <p:nvSpPr>
          <p:cNvPr id="80898" name="Rectangle 2">
            <a:extLst>
              <a:ext uri="{FF2B5EF4-FFF2-40B4-BE49-F238E27FC236}">
                <a16:creationId xmlns:a16="http://schemas.microsoft.com/office/drawing/2014/main" id="{25475DE0-A1F8-471F-BF4C-649EF5C2D9CD}"/>
              </a:ext>
            </a:extLst>
          </p:cNvPr>
          <p:cNvSpPr>
            <a:spLocks noGrp="1" noChangeArrowheads="1"/>
          </p:cNvSpPr>
          <p:nvPr>
            <p:ph type="title"/>
          </p:nvPr>
        </p:nvSpPr>
        <p:spPr/>
        <p:txBody>
          <a:bodyPr/>
          <a:lstStyle/>
          <a:p>
            <a:pPr eaLnBrk="1" hangingPunct="1">
              <a:defRPr/>
            </a:pPr>
            <a:r>
              <a:rPr lang="en-US"/>
              <a:t>Comprehensive Problem</a:t>
            </a:r>
          </a:p>
        </p:txBody>
      </p:sp>
      <p:sp>
        <p:nvSpPr>
          <p:cNvPr id="80899" name="Rectangle 3">
            <a:extLst>
              <a:ext uri="{FF2B5EF4-FFF2-40B4-BE49-F238E27FC236}">
                <a16:creationId xmlns:a16="http://schemas.microsoft.com/office/drawing/2014/main" id="{D8B79C97-C2BF-44B2-92F6-05BE34E62206}"/>
              </a:ext>
            </a:extLst>
          </p:cNvPr>
          <p:cNvSpPr>
            <a:spLocks noGrp="1" noChangeArrowheads="1"/>
          </p:cNvSpPr>
          <p:nvPr>
            <p:ph type="body" idx="1"/>
          </p:nvPr>
        </p:nvSpPr>
        <p:spPr/>
        <p:txBody>
          <a:bodyPr/>
          <a:lstStyle/>
          <a:p>
            <a:pPr eaLnBrk="1" hangingPunct="1">
              <a:defRPr/>
            </a:pPr>
            <a:r>
              <a:rPr lang="en-US" sz="2800"/>
              <a:t>A $1,000,000 investment is depreciated using a seven-year MACRS class life. It requires $150,000 in additional inventory, and will increase accounts payable by $50,000. It will generate $400,000 in revenue and $150,000 in cash expenses annually, and the tax rate is 40%. What is the incremental cash flow in years 0, 1, 7, and 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50BC57-18F6-4A28-9661-DC70CCFD98E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C27FE9-CCA4-4B65-B950-C868C2E2D5EE}" type="slidenum">
              <a:rPr lang="en-US" altLang="en-US"/>
              <a:pPr/>
              <a:t>3</a:t>
            </a:fld>
            <a:endParaRPr lang="en-US" altLang="en-US"/>
          </a:p>
        </p:txBody>
      </p:sp>
      <p:sp>
        <p:nvSpPr>
          <p:cNvPr id="1026" name="Rectangle 2">
            <a:extLst>
              <a:ext uri="{FF2B5EF4-FFF2-40B4-BE49-F238E27FC236}">
                <a16:creationId xmlns:a16="http://schemas.microsoft.com/office/drawing/2014/main" id="{401A1F34-87CB-4824-81F7-FDFA6449B46C}"/>
              </a:ext>
            </a:extLst>
          </p:cNvPr>
          <p:cNvSpPr>
            <a:spLocks noGrp="1" noChangeArrowheads="1"/>
          </p:cNvSpPr>
          <p:nvPr>
            <p:ph type="title"/>
          </p:nvPr>
        </p:nvSpPr>
        <p:spPr/>
        <p:txBody>
          <a:bodyPr/>
          <a:lstStyle/>
          <a:p>
            <a:pPr eaLnBrk="1" hangingPunct="1">
              <a:defRPr/>
            </a:pPr>
            <a:r>
              <a:rPr lang="en-US"/>
              <a:t>Relevant Cash Flows</a:t>
            </a:r>
          </a:p>
        </p:txBody>
      </p:sp>
      <p:sp>
        <p:nvSpPr>
          <p:cNvPr id="1027" name="Rectangle 3">
            <a:extLst>
              <a:ext uri="{FF2B5EF4-FFF2-40B4-BE49-F238E27FC236}">
                <a16:creationId xmlns:a16="http://schemas.microsoft.com/office/drawing/2014/main" id="{7DD505A3-D18F-4995-805C-5BF2379F70E8}"/>
              </a:ext>
            </a:extLst>
          </p:cNvPr>
          <p:cNvSpPr>
            <a:spLocks noGrp="1" noChangeArrowheads="1"/>
          </p:cNvSpPr>
          <p:nvPr>
            <p:ph type="body" idx="1"/>
          </p:nvPr>
        </p:nvSpPr>
        <p:spPr>
          <a:xfrm>
            <a:off x="815975" y="1524000"/>
            <a:ext cx="8020050" cy="4530725"/>
          </a:xfrm>
        </p:spPr>
        <p:txBody>
          <a:bodyPr/>
          <a:lstStyle/>
          <a:p>
            <a:pPr eaLnBrk="1" hangingPunct="1">
              <a:defRPr/>
            </a:pPr>
            <a:r>
              <a:rPr lang="en-US" sz="2800" dirty="0"/>
              <a:t>The cash flows that should be included in a capital budgeting analysis are those that will only occur if the project is accepted</a:t>
            </a:r>
          </a:p>
          <a:p>
            <a:pPr eaLnBrk="1" hangingPunct="1">
              <a:defRPr/>
            </a:pPr>
            <a:r>
              <a:rPr lang="en-US" sz="2800" dirty="0"/>
              <a:t>These cash flows are called </a:t>
            </a:r>
            <a:r>
              <a:rPr lang="en-US" sz="2800" i="1" dirty="0"/>
              <a:t>incremental cash flows</a:t>
            </a:r>
            <a:endParaRPr lang="en-US" sz="2800" dirty="0"/>
          </a:p>
          <a:p>
            <a:pPr eaLnBrk="1" hangingPunct="1">
              <a:defRPr/>
            </a:pPr>
            <a:r>
              <a:rPr lang="en-US" sz="2800" dirty="0"/>
              <a:t>The </a:t>
            </a:r>
            <a:r>
              <a:rPr lang="en-US" sz="2800" i="1" u="sng" dirty="0"/>
              <a:t>stand-alone principle</a:t>
            </a:r>
            <a:r>
              <a:rPr lang="en-US" sz="2800" dirty="0"/>
              <a:t> allows us to analyze each project in isolation from the firm simply by focusing on incremental cash flows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A413A4-3C5D-48ED-BC1D-55B863B1B6E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270162-2EAC-47DC-85FE-3182ABB4AC53}" type="slidenum">
              <a:rPr lang="en-US" altLang="en-US"/>
              <a:pPr/>
              <a:t>4</a:t>
            </a:fld>
            <a:endParaRPr lang="en-US" altLang="en-US"/>
          </a:p>
        </p:txBody>
      </p:sp>
      <p:sp>
        <p:nvSpPr>
          <p:cNvPr id="8194" name="Rectangle 2">
            <a:extLst>
              <a:ext uri="{FF2B5EF4-FFF2-40B4-BE49-F238E27FC236}">
                <a16:creationId xmlns:a16="http://schemas.microsoft.com/office/drawing/2014/main" id="{8B3B6ACD-2DBA-40F7-9F05-2A8EE9BFA8E3}"/>
              </a:ext>
            </a:extLst>
          </p:cNvPr>
          <p:cNvSpPr>
            <a:spLocks noGrp="1" noChangeArrowheads="1"/>
          </p:cNvSpPr>
          <p:nvPr>
            <p:ph type="title"/>
          </p:nvPr>
        </p:nvSpPr>
        <p:spPr/>
        <p:txBody>
          <a:bodyPr/>
          <a:lstStyle/>
          <a:p>
            <a:pPr eaLnBrk="1" hangingPunct="1">
              <a:defRPr/>
            </a:pPr>
            <a:r>
              <a:rPr lang="en-US"/>
              <a:t>Asking the Right Question</a:t>
            </a:r>
          </a:p>
        </p:txBody>
      </p:sp>
      <p:sp>
        <p:nvSpPr>
          <p:cNvPr id="8195" name="Rectangle 3">
            <a:extLst>
              <a:ext uri="{FF2B5EF4-FFF2-40B4-BE49-F238E27FC236}">
                <a16:creationId xmlns:a16="http://schemas.microsoft.com/office/drawing/2014/main" id="{2ED5DE47-6DA8-401B-ACD2-A00034A2D46C}"/>
              </a:ext>
            </a:extLst>
          </p:cNvPr>
          <p:cNvSpPr>
            <a:spLocks noGrp="1" noChangeArrowheads="1"/>
          </p:cNvSpPr>
          <p:nvPr>
            <p:ph type="body" idx="1"/>
          </p:nvPr>
        </p:nvSpPr>
        <p:spPr>
          <a:xfrm>
            <a:off x="815975" y="1447800"/>
            <a:ext cx="8020050" cy="4530725"/>
          </a:xfrm>
        </p:spPr>
        <p:txBody>
          <a:bodyPr/>
          <a:lstStyle/>
          <a:p>
            <a:pPr eaLnBrk="1" hangingPunct="1">
              <a:defRPr/>
            </a:pPr>
            <a:r>
              <a:rPr lang="en-US" sz="2800"/>
              <a:t>You should always ask yourself “Will this cash flow occur ONLY if we accept the project?”</a:t>
            </a:r>
          </a:p>
          <a:p>
            <a:pPr lvl="1" eaLnBrk="1" hangingPunct="1">
              <a:defRPr/>
            </a:pPr>
            <a:r>
              <a:rPr lang="en-US" sz="2400"/>
              <a:t>If the answer is “yes”, it should be included in the analysis because it is incremental</a:t>
            </a:r>
          </a:p>
          <a:p>
            <a:pPr lvl="1" eaLnBrk="1" hangingPunct="1">
              <a:defRPr/>
            </a:pPr>
            <a:r>
              <a:rPr lang="en-US" sz="2400"/>
              <a:t>If the answer is “no”, it should not be included in the analysis because it will occur anyway</a:t>
            </a:r>
          </a:p>
          <a:p>
            <a:pPr lvl="1" eaLnBrk="1" hangingPunct="1">
              <a:defRPr/>
            </a:pPr>
            <a:r>
              <a:rPr lang="en-US" sz="2400"/>
              <a:t>If the answer is “part of it”, then we should include the part that occurs because of the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78E079-F29F-4A55-AA45-1C0B10F6093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9E8620-8CD0-4F1D-8B05-F1E387BA209B}" type="slidenum">
              <a:rPr lang="en-US" altLang="en-US"/>
              <a:pPr/>
              <a:t>5</a:t>
            </a:fld>
            <a:endParaRPr lang="en-US" altLang="en-US"/>
          </a:p>
        </p:txBody>
      </p:sp>
      <p:sp>
        <p:nvSpPr>
          <p:cNvPr id="9218" name="Rectangle 2">
            <a:extLst>
              <a:ext uri="{FF2B5EF4-FFF2-40B4-BE49-F238E27FC236}">
                <a16:creationId xmlns:a16="http://schemas.microsoft.com/office/drawing/2014/main" id="{F0FCB151-78B7-40FC-8B1C-362074C4FED2}"/>
              </a:ext>
            </a:extLst>
          </p:cNvPr>
          <p:cNvSpPr>
            <a:spLocks noGrp="1" noChangeArrowheads="1"/>
          </p:cNvSpPr>
          <p:nvPr>
            <p:ph type="title"/>
          </p:nvPr>
        </p:nvSpPr>
        <p:spPr/>
        <p:txBody>
          <a:bodyPr/>
          <a:lstStyle/>
          <a:p>
            <a:pPr eaLnBrk="1" hangingPunct="1">
              <a:defRPr/>
            </a:pPr>
            <a:r>
              <a:rPr lang="en-US"/>
              <a:t>Common Types of Cash Flows</a:t>
            </a:r>
          </a:p>
        </p:txBody>
      </p:sp>
      <p:sp>
        <p:nvSpPr>
          <p:cNvPr id="9219" name="Rectangle 3">
            <a:extLst>
              <a:ext uri="{FF2B5EF4-FFF2-40B4-BE49-F238E27FC236}">
                <a16:creationId xmlns:a16="http://schemas.microsoft.com/office/drawing/2014/main" id="{6CA254BD-7B4B-4AE3-8FAD-123C6B831642}"/>
              </a:ext>
            </a:extLst>
          </p:cNvPr>
          <p:cNvSpPr>
            <a:spLocks noGrp="1" noChangeArrowheads="1"/>
          </p:cNvSpPr>
          <p:nvPr>
            <p:ph type="body" idx="1"/>
          </p:nvPr>
        </p:nvSpPr>
        <p:spPr>
          <a:xfrm>
            <a:off x="685800" y="1371600"/>
            <a:ext cx="8328025" cy="4530725"/>
          </a:xfrm>
        </p:spPr>
        <p:txBody>
          <a:bodyPr/>
          <a:lstStyle/>
          <a:p>
            <a:pPr eaLnBrk="1" hangingPunct="1">
              <a:defRPr/>
            </a:pPr>
            <a:r>
              <a:rPr lang="en-US" sz="2400"/>
              <a:t>Sunk costs – costs that have accrued in the past</a:t>
            </a:r>
          </a:p>
          <a:p>
            <a:pPr eaLnBrk="1" hangingPunct="1">
              <a:defRPr/>
            </a:pPr>
            <a:r>
              <a:rPr lang="en-US" sz="2400"/>
              <a:t>Opportunity costs – costs of lost options</a:t>
            </a:r>
          </a:p>
          <a:p>
            <a:pPr eaLnBrk="1" hangingPunct="1">
              <a:defRPr/>
            </a:pPr>
            <a:r>
              <a:rPr lang="en-US" sz="2400"/>
              <a:t>Side effects</a:t>
            </a:r>
          </a:p>
          <a:p>
            <a:pPr lvl="1" eaLnBrk="1" hangingPunct="1">
              <a:defRPr/>
            </a:pPr>
            <a:r>
              <a:rPr lang="en-US" sz="2400"/>
              <a:t>Positive side effects – benefits to other projects</a:t>
            </a:r>
          </a:p>
          <a:p>
            <a:pPr lvl="1" eaLnBrk="1" hangingPunct="1">
              <a:defRPr/>
            </a:pPr>
            <a:r>
              <a:rPr lang="en-US" sz="2400"/>
              <a:t>Negative side effects – costs to other projects</a:t>
            </a:r>
          </a:p>
          <a:p>
            <a:pPr eaLnBrk="1" hangingPunct="1">
              <a:defRPr/>
            </a:pPr>
            <a:r>
              <a:rPr lang="en-US" sz="2400"/>
              <a:t>Changes in net working capital</a:t>
            </a:r>
          </a:p>
          <a:p>
            <a:pPr eaLnBrk="1" hangingPunct="1">
              <a:defRPr/>
            </a:pPr>
            <a:r>
              <a:rPr lang="en-US" sz="2400"/>
              <a:t>Financing costs</a:t>
            </a:r>
          </a:p>
          <a:p>
            <a:pPr eaLnBrk="1" hangingPunct="1">
              <a:defRPr/>
            </a:pPr>
            <a:r>
              <a:rPr lang="en-US" sz="2400"/>
              <a:t>Taxes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6" end="6"/>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FA5C93-FAF3-408F-A054-03DEF891980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197584-EFED-4D87-8B06-BF6D5067B03F}" type="slidenum">
              <a:rPr lang="en-US" altLang="en-US"/>
              <a:pPr/>
              <a:t>6</a:t>
            </a:fld>
            <a:endParaRPr lang="en-US" altLang="en-US"/>
          </a:p>
        </p:txBody>
      </p:sp>
      <p:sp>
        <p:nvSpPr>
          <p:cNvPr id="11266" name="Rectangle 2">
            <a:extLst>
              <a:ext uri="{FF2B5EF4-FFF2-40B4-BE49-F238E27FC236}">
                <a16:creationId xmlns:a16="http://schemas.microsoft.com/office/drawing/2014/main" id="{394B8DA6-2809-43D1-88C4-E86DBEB7EF01}"/>
              </a:ext>
            </a:extLst>
          </p:cNvPr>
          <p:cNvSpPr>
            <a:spLocks noGrp="1" noChangeArrowheads="1"/>
          </p:cNvSpPr>
          <p:nvPr>
            <p:ph type="title"/>
          </p:nvPr>
        </p:nvSpPr>
        <p:spPr/>
        <p:txBody>
          <a:bodyPr/>
          <a:lstStyle/>
          <a:p>
            <a:pPr eaLnBrk="1" hangingPunct="1">
              <a:defRPr/>
            </a:pPr>
            <a:r>
              <a:rPr lang="en-US"/>
              <a:t>Pro Forma Statements and Cash Flow</a:t>
            </a:r>
          </a:p>
        </p:txBody>
      </p:sp>
      <p:sp>
        <p:nvSpPr>
          <p:cNvPr id="11267" name="Rectangle 3">
            <a:extLst>
              <a:ext uri="{FF2B5EF4-FFF2-40B4-BE49-F238E27FC236}">
                <a16:creationId xmlns:a16="http://schemas.microsoft.com/office/drawing/2014/main" id="{97C1E443-7686-4F93-97FC-24D9F84C243E}"/>
              </a:ext>
            </a:extLst>
          </p:cNvPr>
          <p:cNvSpPr>
            <a:spLocks noGrp="1" noChangeArrowheads="1"/>
          </p:cNvSpPr>
          <p:nvPr>
            <p:ph type="body" idx="1"/>
          </p:nvPr>
        </p:nvSpPr>
        <p:spPr>
          <a:xfrm>
            <a:off x="815975" y="1717675"/>
            <a:ext cx="8020050" cy="4530725"/>
          </a:xfrm>
        </p:spPr>
        <p:txBody>
          <a:bodyPr/>
          <a:lstStyle/>
          <a:p>
            <a:pPr eaLnBrk="1" hangingPunct="1">
              <a:lnSpc>
                <a:spcPct val="90000"/>
              </a:lnSpc>
              <a:defRPr/>
            </a:pPr>
            <a:r>
              <a:rPr lang="en-US" sz="2800" dirty="0"/>
              <a:t>Capital budgeting relies heavily on pro forma accounting statements, particularly income statements</a:t>
            </a:r>
          </a:p>
          <a:p>
            <a:pPr eaLnBrk="1" hangingPunct="1">
              <a:lnSpc>
                <a:spcPct val="90000"/>
              </a:lnSpc>
              <a:defRPr/>
            </a:pPr>
            <a:r>
              <a:rPr lang="en-US" sz="2800" dirty="0"/>
              <a:t>Computing cash flows – refresher</a:t>
            </a:r>
          </a:p>
          <a:p>
            <a:pPr lvl="1" eaLnBrk="1" hangingPunct="1">
              <a:lnSpc>
                <a:spcPct val="90000"/>
              </a:lnSpc>
              <a:defRPr/>
            </a:pPr>
            <a:r>
              <a:rPr lang="en-US" sz="2400" dirty="0"/>
              <a:t>Operating Cash Flow (OCF) = EBIT + depreciation – taxes</a:t>
            </a:r>
          </a:p>
          <a:p>
            <a:pPr lvl="1" eaLnBrk="1" hangingPunct="1">
              <a:lnSpc>
                <a:spcPct val="90000"/>
              </a:lnSpc>
              <a:defRPr/>
            </a:pPr>
            <a:r>
              <a:rPr lang="en-US" sz="2400" dirty="0"/>
              <a:t>OCF = Net income + depreciation when there is no interest expense</a:t>
            </a:r>
          </a:p>
          <a:p>
            <a:pPr lvl="1" eaLnBrk="1" hangingPunct="1">
              <a:lnSpc>
                <a:spcPct val="90000"/>
              </a:lnSpc>
              <a:defRPr/>
            </a:pPr>
            <a:r>
              <a:rPr lang="en-US" sz="2400" dirty="0"/>
              <a:t>OCF = After Tax Cost savings + Depreciation Tax Shield { Cost Savings*(1-T</a:t>
            </a:r>
            <a:r>
              <a:rPr lang="en-US" sz="2400"/>
              <a:t>)+ Depreciation*T}</a:t>
            </a:r>
            <a:endParaRPr lang="en-US" sz="2400" dirty="0"/>
          </a:p>
          <a:p>
            <a:pPr lvl="1" eaLnBrk="1" hangingPunct="1">
              <a:lnSpc>
                <a:spcPct val="90000"/>
              </a:lnSpc>
              <a:defRPr/>
            </a:pPr>
            <a:r>
              <a:rPr lang="en-US" sz="2400" dirty="0"/>
              <a:t>Cash Flow From Assets (CFFA) = OCF – net capital spending (NCS) – changes in NWC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a:extLst>
              <a:ext uri="{FF2B5EF4-FFF2-40B4-BE49-F238E27FC236}">
                <a16:creationId xmlns:a16="http://schemas.microsoft.com/office/drawing/2014/main" id="{F33539CA-1AC4-4253-9C7B-5A76BF2964F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2DBD7C-6919-420B-BFE6-E218B2DFD99D}" type="slidenum">
              <a:rPr lang="en-US" altLang="en-US"/>
              <a:pPr/>
              <a:t>7</a:t>
            </a:fld>
            <a:endParaRPr lang="en-US" altLang="en-US"/>
          </a:p>
        </p:txBody>
      </p:sp>
      <p:sp>
        <p:nvSpPr>
          <p:cNvPr id="13314" name="Rectangle 2">
            <a:extLst>
              <a:ext uri="{FF2B5EF4-FFF2-40B4-BE49-F238E27FC236}">
                <a16:creationId xmlns:a16="http://schemas.microsoft.com/office/drawing/2014/main" id="{6B1C903D-9143-4323-B51C-7FB5F03D86C9}"/>
              </a:ext>
            </a:extLst>
          </p:cNvPr>
          <p:cNvSpPr>
            <a:spLocks noGrp="1" noChangeArrowheads="1"/>
          </p:cNvSpPr>
          <p:nvPr>
            <p:ph type="title"/>
          </p:nvPr>
        </p:nvSpPr>
        <p:spPr/>
        <p:txBody>
          <a:bodyPr/>
          <a:lstStyle/>
          <a:p>
            <a:pPr eaLnBrk="1" hangingPunct="1">
              <a:defRPr/>
            </a:pPr>
            <a:r>
              <a:rPr lang="en-US"/>
              <a:t>Table 10.1 Pro Forma Income Statement</a:t>
            </a:r>
          </a:p>
        </p:txBody>
      </p:sp>
      <p:graphicFrame>
        <p:nvGraphicFramePr>
          <p:cNvPr id="13390" name="Group 78">
            <a:extLst>
              <a:ext uri="{FF2B5EF4-FFF2-40B4-BE49-F238E27FC236}">
                <a16:creationId xmlns:a16="http://schemas.microsoft.com/office/drawing/2014/main" id="{E7B6406F-8979-41BB-BFC8-7876178879EA}"/>
              </a:ext>
            </a:extLst>
          </p:cNvPr>
          <p:cNvGraphicFramePr>
            <a:graphicFrameLocks noGrp="1"/>
          </p:cNvGraphicFramePr>
          <p:nvPr>
            <p:ph type="tbl" idx="1"/>
          </p:nvPr>
        </p:nvGraphicFramePr>
        <p:xfrm>
          <a:off x="815975" y="1822450"/>
          <a:ext cx="8020050" cy="4425952"/>
        </p:xfrm>
        <a:graphic>
          <a:graphicData uri="http://schemas.openxmlformats.org/drawingml/2006/table">
            <a:tbl>
              <a:tblPr/>
              <a:tblGrid>
                <a:gridCol w="5813425">
                  <a:extLst>
                    <a:ext uri="{9D8B030D-6E8A-4147-A177-3AD203B41FA5}">
                      <a16:colId xmlns:a16="http://schemas.microsoft.com/office/drawing/2014/main" val="20000"/>
                    </a:ext>
                  </a:extLst>
                </a:gridCol>
                <a:gridCol w="2206625">
                  <a:extLst>
                    <a:ext uri="{9D8B030D-6E8A-4147-A177-3AD203B41FA5}">
                      <a16:colId xmlns:a16="http://schemas.microsoft.com/office/drawing/2014/main" val="20001"/>
                    </a:ext>
                  </a:extLst>
                </a:gridCol>
              </a:tblGrid>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Sales (50,000 units at $4.00/unit)</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$200,000</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0"/>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Variable Costs ($2.50/unit)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125,000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Gross profit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$ 75,000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Fixed costs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12,000</a:t>
                      </a:r>
                    </a:p>
                  </a:txBody>
                  <a:tcP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Depreciation ($90,000 / 3)</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30,000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EBIT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$ 33,000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5"/>
                  </a:ext>
                </a:extLst>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Taxes (34%)</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11,220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Net Income</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$ 21,780</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00EB2446-2368-46FB-98E2-CA166FBE5F5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70C947-A025-4715-A510-49C4A61AE5B9}" type="slidenum">
              <a:rPr lang="en-US" altLang="en-US"/>
              <a:pPr/>
              <a:t>8</a:t>
            </a:fld>
            <a:endParaRPr lang="en-US" altLang="en-US"/>
          </a:p>
        </p:txBody>
      </p:sp>
      <p:sp>
        <p:nvSpPr>
          <p:cNvPr id="14338" name="Rectangle 2">
            <a:extLst>
              <a:ext uri="{FF2B5EF4-FFF2-40B4-BE49-F238E27FC236}">
                <a16:creationId xmlns:a16="http://schemas.microsoft.com/office/drawing/2014/main" id="{3016B931-579F-46F7-833D-3F9A33A85E3B}"/>
              </a:ext>
            </a:extLst>
          </p:cNvPr>
          <p:cNvSpPr>
            <a:spLocks noGrp="1" noChangeArrowheads="1"/>
          </p:cNvSpPr>
          <p:nvPr>
            <p:ph type="title"/>
          </p:nvPr>
        </p:nvSpPr>
        <p:spPr>
          <a:xfrm>
            <a:off x="609600" y="304800"/>
            <a:ext cx="8534400" cy="914400"/>
          </a:xfrm>
        </p:spPr>
        <p:txBody>
          <a:bodyPr/>
          <a:lstStyle/>
          <a:p>
            <a:pPr eaLnBrk="1" hangingPunct="1">
              <a:defRPr/>
            </a:pPr>
            <a:r>
              <a:rPr lang="en-US"/>
              <a:t>Table 10.2 Projected Capital Requirements</a:t>
            </a:r>
          </a:p>
        </p:txBody>
      </p:sp>
      <p:graphicFrame>
        <p:nvGraphicFramePr>
          <p:cNvPr id="14468" name="Group 132">
            <a:extLst>
              <a:ext uri="{FF2B5EF4-FFF2-40B4-BE49-F238E27FC236}">
                <a16:creationId xmlns:a16="http://schemas.microsoft.com/office/drawing/2014/main" id="{AE5611B5-5CA1-4330-A215-623FB7BE2979}"/>
              </a:ext>
            </a:extLst>
          </p:cNvPr>
          <p:cNvGraphicFramePr>
            <a:graphicFrameLocks noGrp="1"/>
          </p:cNvGraphicFramePr>
          <p:nvPr>
            <p:ph type="tbl" idx="1"/>
          </p:nvPr>
        </p:nvGraphicFramePr>
        <p:xfrm>
          <a:off x="838200" y="1752600"/>
          <a:ext cx="8135938" cy="4572000"/>
        </p:xfrm>
        <a:graphic>
          <a:graphicData uri="http://schemas.openxmlformats.org/drawingml/2006/table">
            <a:tbl>
              <a:tblPr/>
              <a:tblGrid>
                <a:gridCol w="1630363">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1630362">
                  <a:extLst>
                    <a:ext uri="{9D8B030D-6E8A-4147-A177-3AD203B41FA5}">
                      <a16:colId xmlns:a16="http://schemas.microsoft.com/office/drawing/2014/main" val="20002"/>
                    </a:ext>
                  </a:extLst>
                </a:gridCol>
                <a:gridCol w="1557338">
                  <a:extLst>
                    <a:ext uri="{9D8B030D-6E8A-4147-A177-3AD203B41FA5}">
                      <a16:colId xmlns:a16="http://schemas.microsoft.com/office/drawing/2014/main" val="20003"/>
                    </a:ext>
                  </a:extLst>
                </a:gridCol>
                <a:gridCol w="1612900">
                  <a:extLst>
                    <a:ext uri="{9D8B030D-6E8A-4147-A177-3AD203B41FA5}">
                      <a16:colId xmlns:a16="http://schemas.microsoft.com/office/drawing/2014/main" val="20004"/>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Year</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NWC</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NFA</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sng" strike="noStrike" cap="none" normalizeH="0" baseline="0">
                          <a:ln>
                            <a:noFill/>
                          </a:ln>
                          <a:solidFill>
                            <a:schemeClr val="tx1"/>
                          </a:solidFill>
                          <a:effectLst>
                            <a:outerShdw blurRad="38100" dist="38100" dir="2700000" algn="tl">
                              <a:srgbClr val="000000"/>
                            </a:outerShdw>
                          </a:effectLst>
                          <a:latin typeface="Arial" charset="0"/>
                        </a:rPr>
                        <a:t>    90,000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sng" strike="noStrike" cap="none" normalizeH="0" baseline="0">
                          <a:ln>
                            <a:noFill/>
                          </a:ln>
                          <a:solidFill>
                            <a:schemeClr val="tx1"/>
                          </a:solidFill>
                          <a:effectLst>
                            <a:outerShdw blurRad="38100" dist="38100" dir="2700000" algn="tl">
                              <a:srgbClr val="000000"/>
                            </a:outerShdw>
                          </a:effectLst>
                          <a:latin typeface="Arial" charset="0"/>
                        </a:rPr>
                        <a:t>   60,000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sng" strike="noStrike" cap="none" normalizeH="0" baseline="0">
                          <a:ln>
                            <a:noFill/>
                          </a:ln>
                          <a:solidFill>
                            <a:schemeClr val="tx1"/>
                          </a:solidFill>
                          <a:effectLst>
                            <a:outerShdw blurRad="38100" dist="38100" dir="2700000" algn="tl">
                              <a:srgbClr val="000000"/>
                            </a:outerShdw>
                          </a:effectLst>
                          <a:latin typeface="Arial" charset="0"/>
                        </a:rPr>
                        <a:t>   30,000</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sng" strike="noStrike" cap="none" normalizeH="0" baseline="0">
                          <a:ln>
                            <a:noFill/>
                          </a:ln>
                          <a:solidFill>
                            <a:schemeClr val="tx1"/>
                          </a:solidFill>
                          <a:effectLst>
                            <a:outerShdw blurRad="38100" dist="38100" dir="2700000" algn="tl">
                              <a:srgbClr val="000000"/>
                            </a:outerShdw>
                          </a:effectLst>
                          <a:latin typeface="Arial" charset="0"/>
                        </a:rPr>
                        <a:t>            0</a:t>
                      </a:r>
                    </a:p>
                  </a:txBody>
                  <a:tcP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Total</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$110,000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$80,000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$50,000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$20,000</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1677</TotalTime>
  <Words>3101</Words>
  <Application>Microsoft Office PowerPoint</Application>
  <PresentationFormat>On-screen Show (4:3)</PresentationFormat>
  <Paragraphs>423</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Ripple</vt:lpstr>
      <vt:lpstr>PowerPoint Presentation</vt:lpstr>
      <vt:lpstr>Key Concepts and Skills</vt:lpstr>
      <vt:lpstr>Chapter Outline</vt:lpstr>
      <vt:lpstr>Relevant Cash Flows</vt:lpstr>
      <vt:lpstr>Asking the Right Question</vt:lpstr>
      <vt:lpstr>Common Types of Cash Flows</vt:lpstr>
      <vt:lpstr>Pro Forma Statements and Cash Flow</vt:lpstr>
      <vt:lpstr>Table 10.1 Pro Forma Income Statement</vt:lpstr>
      <vt:lpstr>Table 10.2 Projected Capital Requirements</vt:lpstr>
      <vt:lpstr>Table 10.5 Projected Total Cash Flows</vt:lpstr>
      <vt:lpstr>Making The Decision</vt:lpstr>
      <vt:lpstr>More on NWC</vt:lpstr>
      <vt:lpstr>Depreciation</vt:lpstr>
      <vt:lpstr>Computing Depreciation</vt:lpstr>
      <vt:lpstr>After-tax Salvage</vt:lpstr>
      <vt:lpstr>Example: Depreciation and After-tax Salvage</vt:lpstr>
      <vt:lpstr>Example: Straight-line Depreciation</vt:lpstr>
      <vt:lpstr>Example: Three-year MACRS</vt:lpstr>
      <vt:lpstr>Example: Five-Year MACRS</vt:lpstr>
      <vt:lpstr>Example: Replacement Problem</vt:lpstr>
      <vt:lpstr>Replacement Problem – Computing Cash Flows</vt:lpstr>
      <vt:lpstr>Replacement Problem – Pro Forma Income Statements</vt:lpstr>
      <vt:lpstr>Replacement Problem – Incremental Net Capital Spending</vt:lpstr>
      <vt:lpstr>Replacement Problem – Cash Flow From Assets</vt:lpstr>
      <vt:lpstr>Replacement Problem – Analyzing the Cash Flows</vt:lpstr>
      <vt:lpstr>PowerPoint Presentation</vt:lpstr>
      <vt:lpstr>Other Methods for Computing OCF</vt:lpstr>
      <vt:lpstr>Example: Cost Cutting</vt:lpstr>
      <vt:lpstr>PowerPoint Presentation</vt:lpstr>
      <vt:lpstr>Quick Quiz</vt:lpstr>
      <vt:lpstr>PowerPoint Presentation</vt:lpstr>
      <vt:lpstr>Comprehensive Problem</vt:lpstr>
    </vt:vector>
  </TitlesOfParts>
  <Company>University of Tampa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Capital Investment Decisions</dc:title>
  <dc:creator>Kent P. Ragan</dc:creator>
  <cp:lastModifiedBy>Syed Asif Hossain</cp:lastModifiedBy>
  <cp:revision>42</cp:revision>
  <dcterms:created xsi:type="dcterms:W3CDTF">2000-09-17T15:05:52Z</dcterms:created>
  <dcterms:modified xsi:type="dcterms:W3CDTF">2020-04-03T10:14:51Z</dcterms:modified>
</cp:coreProperties>
</file>