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6" r:id="rId1"/>
  </p:sldMasterIdLst>
  <p:notesMasterIdLst>
    <p:notesMasterId r:id="rId28"/>
  </p:notesMasterIdLst>
  <p:handoutMasterIdLst>
    <p:handoutMasterId r:id="rId29"/>
  </p:handoutMasterIdLst>
  <p:sldIdLst>
    <p:sldId id="301" r:id="rId2"/>
    <p:sldId id="306" r:id="rId3"/>
    <p:sldId id="316" r:id="rId4"/>
    <p:sldId id="317" r:id="rId5"/>
    <p:sldId id="318" r:id="rId6"/>
    <p:sldId id="319" r:id="rId7"/>
    <p:sldId id="320" r:id="rId8"/>
    <p:sldId id="321" r:id="rId9"/>
    <p:sldId id="268" r:id="rId10"/>
    <p:sldId id="269" r:id="rId11"/>
    <p:sldId id="270" r:id="rId12"/>
    <p:sldId id="271" r:id="rId13"/>
    <p:sldId id="272" r:id="rId14"/>
    <p:sldId id="281" r:id="rId15"/>
    <p:sldId id="313" r:id="rId16"/>
    <p:sldId id="310" r:id="rId17"/>
    <p:sldId id="307" r:id="rId18"/>
    <p:sldId id="305" r:id="rId19"/>
    <p:sldId id="308" r:id="rId20"/>
    <p:sldId id="315" r:id="rId21"/>
    <p:sldId id="314" r:id="rId22"/>
    <p:sldId id="283" r:id="rId23"/>
    <p:sldId id="285" r:id="rId24"/>
    <p:sldId id="293" r:id="rId25"/>
    <p:sldId id="294" r:id="rId26"/>
    <p:sldId id="295" r:id="rId2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E902D5D3-B24F-43C2-8544-7DE5E91788FF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C93A4F03-B69C-4FE8-A2F3-D530058E9236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8DB02F-EFD5-461C-B60E-F9DFCABD1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953B07-1A13-4431-B29F-B0353CF3E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C65460-C626-4A88-8E60-28F638AF3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A5C1CC-70EE-44AD-AD84-EEC3B9159C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A380479-AFFE-4978-932C-713B5A1EB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9D6C0CD-732A-4289-BC80-6AD497D08E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D9E60BD-7EBA-43B4-A546-B91F61152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CB4849-82D2-4796-8A4C-E13E752D7D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A914B6-5D1F-4033-AE21-E2BAE3C3C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49F88FD-C886-4D44-8277-AB08472EE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2C4D67-78D5-4030-B192-8305508CE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569A117-EC5B-4696-BACE-BE310EF091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6920"/>
            <a:ext cx="8229600" cy="45262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4000" dirty="0" smtClean="0">
                <a:latin typeface="Batang" pitchFamily="18" charset="-127"/>
              </a:rPr>
              <a:t>The Payment System and Financial Institution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Clearing Mechanisms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House/On-us checks</a:t>
            </a:r>
          </a:p>
          <a:p>
            <a:pPr eaLnBrk="1" hangingPunct="1"/>
            <a:r>
              <a:rPr lang="en-US" smtClean="0"/>
              <a:t>Local items</a:t>
            </a:r>
          </a:p>
          <a:p>
            <a:pPr eaLnBrk="1" hangingPunct="1"/>
            <a:r>
              <a:rPr lang="en-US" smtClean="0"/>
              <a:t>Transit items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House/“On-us” Checks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Payee deposits check in the bank on which it is drawn</a:t>
            </a:r>
          </a:p>
          <a:p>
            <a:pPr eaLnBrk="1" hangingPunct="1"/>
            <a:r>
              <a:rPr lang="en-US" dirty="0" smtClean="0"/>
              <a:t>Bank credit depositor’s (payee’s) account</a:t>
            </a:r>
          </a:p>
          <a:p>
            <a:pPr eaLnBrk="1" hangingPunct="1"/>
            <a:r>
              <a:rPr lang="en-US" dirty="0" smtClean="0"/>
              <a:t>Bank debits </a:t>
            </a:r>
            <a:r>
              <a:rPr lang="en-US" dirty="0" err="1" smtClean="0"/>
              <a:t>Payor's</a:t>
            </a:r>
            <a:r>
              <a:rPr lang="en-US" dirty="0" smtClean="0"/>
              <a:t> account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Local Items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Checks may be sent by courier to be swapped for checks drawn on itself at another bank</a:t>
            </a:r>
          </a:p>
          <a:p>
            <a:pPr eaLnBrk="1" hangingPunct="1"/>
            <a:r>
              <a:rPr lang="en-US" smtClean="0"/>
              <a:t>Checks may be processed through correspondent bank relationship</a:t>
            </a:r>
          </a:p>
          <a:p>
            <a:pPr eaLnBrk="1" hangingPunct="1"/>
            <a:r>
              <a:rPr lang="en-US" smtClean="0"/>
              <a:t>Local clearing house may be used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Transit Items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 Also called “Out-of-Town” checks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Direct presentment (hand carried checks via courier)</a:t>
            </a:r>
          </a:p>
          <a:p>
            <a:pPr eaLnBrk="1" hangingPunct="1"/>
            <a:r>
              <a:rPr lang="en-US" dirty="0" smtClean="0"/>
              <a:t>Correspondent bank located near the </a:t>
            </a:r>
            <a:r>
              <a:rPr lang="en-US" dirty="0" err="1" smtClean="0"/>
              <a:t>drawee</a:t>
            </a:r>
            <a:r>
              <a:rPr lang="en-US" dirty="0" smtClean="0"/>
              <a:t> bank</a:t>
            </a:r>
          </a:p>
          <a:p>
            <a:pPr eaLnBrk="1" hangingPunct="1"/>
            <a:r>
              <a:rPr lang="en-US" dirty="0" smtClean="0"/>
              <a:t>Fed Reserve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Electronic-Based Payments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Wire transfers</a:t>
            </a:r>
          </a:p>
          <a:p>
            <a:pPr eaLnBrk="1" hangingPunct="1"/>
            <a:r>
              <a:rPr lang="en-US" dirty="0" smtClean="0"/>
              <a:t>Automated clearinghouses</a:t>
            </a:r>
          </a:p>
          <a:p>
            <a:pPr eaLnBrk="1" hangingPunct="1"/>
            <a:r>
              <a:rPr lang="en-US" dirty="0" smtClean="0"/>
              <a:t>Point-Of-Sale debit cards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Wire Transfer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Bookkeeping entry that simultaneously debit the payor’s account and credits the payee’s account.</a:t>
            </a:r>
          </a:p>
          <a:p>
            <a:pPr eaLnBrk="1" hangingPunct="1"/>
            <a:r>
              <a:rPr lang="en-US" smtClean="0"/>
              <a:t>The only thing that is wired is the encoded message requesting the transfer.</a:t>
            </a:r>
          </a:p>
          <a:p>
            <a:pPr eaLnBrk="1" hangingPunct="1"/>
            <a:r>
              <a:rPr lang="en-US" smtClean="0"/>
              <a:t>Value is transferred immediately.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Wire Transfer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46237"/>
            <a:ext cx="8458200" cy="452628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Completed in matter of minutes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Best method for transferring large amount of money quickly.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Immediate final transfer of value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Most expensive on a per transaction basis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Minimize the disbursement 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11350" y="1779588"/>
          <a:ext cx="5292725" cy="3662362"/>
        </p:xfrm>
        <a:graphic>
          <a:graphicData uri="http://schemas.openxmlformats.org/presentationml/2006/ole">
            <p:oleObj spid="_x0000_s2050" name="Bitmap Image" r:id="rId3" imgW="6620799" imgH="4580952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533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Mechanics of Wire Transfer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Automated Clearinghouses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43125" y="2238375"/>
          <a:ext cx="4857750" cy="4086225"/>
        </p:xfrm>
        <a:graphic>
          <a:graphicData uri="http://schemas.openxmlformats.org/presentationml/2006/ole">
            <p:oleObj spid="_x0000_s3074" name="Bitmap Image" r:id="rId3" imgW="4858428" imgH="4086795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4872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 smtClean="0"/>
              <a:t> 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</a:t>
            </a:r>
            <a:r>
              <a:rPr lang="en-GB" dirty="0" smtClean="0"/>
              <a:t> inexpensive means of processing large numbers of 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routine</a:t>
            </a:r>
            <a:r>
              <a:rPr lang="en-GB" dirty="0" smtClean="0"/>
              <a:t> transactions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 : Advantages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cost for banking, reconciliation and cash application and handling return items.</a:t>
            </a:r>
          </a:p>
          <a:p>
            <a:pPr eaLnBrk="1" hangingPunct="1"/>
            <a:r>
              <a:rPr lang="en-US" smtClean="0"/>
              <a:t>Ensure faster inflows</a:t>
            </a:r>
          </a:p>
          <a:p>
            <a:pPr eaLnBrk="1" hangingPunct="1"/>
            <a:r>
              <a:rPr lang="en-US" smtClean="0"/>
              <a:t>More reliability</a:t>
            </a:r>
          </a:p>
          <a:p>
            <a:pPr eaLnBrk="1" hangingPunct="1"/>
            <a:r>
              <a:rPr lang="en-US" smtClean="0"/>
              <a:t>Greater security</a:t>
            </a:r>
          </a:p>
          <a:p>
            <a:pPr eaLnBrk="1" hangingPunct="1"/>
            <a:r>
              <a:rPr lang="en-US" smtClean="0"/>
              <a:t>More accurate forecasting of funds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28800" y="1717675"/>
          <a:ext cx="5334000" cy="3462338"/>
        </p:xfrm>
        <a:graphic>
          <a:graphicData uri="http://schemas.openxmlformats.org/presentationml/2006/ole">
            <p:oleObj spid="_x0000_s1026" name="Bitmap Image" r:id="rId3" imgW="5619048" imgH="364858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 : Disadvantages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Disbursement float are reduced for the </a:t>
            </a:r>
            <a:r>
              <a:rPr lang="en-US" dirty="0" err="1" smtClean="0"/>
              <a:t>payor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Upfront system cost may be very high for a small bank or originator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Point-of-Sale Debit 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Transaction is processed through an online hookup to local banks or offline through ACH system and the amount is immediately subtracted from customer’s checking account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Managing the Bank Relationship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Objective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ensure that all the company’s banking services are provided reliably at a reasonable cost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Services Provided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Collections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Payments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Information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Credit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Investments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Managing the Relationship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991600" cy="4724400"/>
          </a:xfrm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Account Analysis Statement, Ex 8-14</a:t>
            </a:r>
          </a:p>
          <a:p>
            <a:pPr eaLnBrk="1" hangingPunct="1"/>
            <a:r>
              <a:rPr lang="en-US" dirty="0" smtClean="0"/>
              <a:t>Required Compensating Balance Calculation:</a:t>
            </a:r>
            <a:br>
              <a:rPr lang="en-US" dirty="0" smtClean="0"/>
            </a:br>
            <a:r>
              <a:rPr lang="en-US" dirty="0" smtClean="0"/>
              <a:t>                      SC</a:t>
            </a:r>
            <a:br>
              <a:rPr lang="en-US" dirty="0" smtClean="0"/>
            </a:br>
            <a:r>
              <a:rPr lang="en-US" dirty="0" smtClean="0"/>
              <a:t>RCMP   = -----------</a:t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en-US" dirty="0" err="1" smtClean="0"/>
              <a:t>ecr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(------)n</a:t>
            </a:r>
            <a:br>
              <a:rPr lang="en-US" dirty="0" smtClean="0"/>
            </a:br>
            <a:r>
              <a:rPr lang="en-US" dirty="0" smtClean="0"/>
              <a:t>                      365</a:t>
            </a:r>
          </a:p>
          <a:p>
            <a:pPr eaLnBrk="1" hangingPunct="1"/>
            <a:r>
              <a:rPr lang="en-US" dirty="0" smtClean="0"/>
              <a:t>Balances vs. Fees</a:t>
            </a:r>
          </a:p>
          <a:p>
            <a:pPr lvl="1" eaLnBrk="1" hangingPunct="1"/>
            <a:r>
              <a:rPr lang="en-US" sz="1800" dirty="0" smtClean="0"/>
              <a:t>Bank’s view: Advantages of Balances</a:t>
            </a:r>
          </a:p>
          <a:p>
            <a:pPr lvl="1" eaLnBrk="1" hangingPunct="1"/>
            <a:r>
              <a:rPr lang="en-US" sz="1800" dirty="0" smtClean="0"/>
              <a:t>Corp View: Disadvantages of balances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3096161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Here,</a:t>
            </a:r>
          </a:p>
          <a:p>
            <a:r>
              <a:rPr lang="en-GB" sz="2000" dirty="0" smtClean="0">
                <a:latin typeface="+mn-lt"/>
              </a:rPr>
              <a:t>SC= Service Charge</a:t>
            </a:r>
          </a:p>
          <a:p>
            <a:r>
              <a:rPr lang="en-GB" sz="2000" dirty="0" smtClean="0">
                <a:latin typeface="+mn-lt"/>
              </a:rPr>
              <a:t>ECR= Earnings Credit Rate</a:t>
            </a:r>
          </a:p>
          <a:p>
            <a:r>
              <a:rPr lang="en-GB" sz="2000" dirty="0" smtClean="0">
                <a:latin typeface="+mn-lt"/>
              </a:rPr>
              <a:t>N= Number of days in Month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3536"/>
            <a:ext cx="8458200" cy="1143000"/>
          </a:xfrm>
        </p:spPr>
        <p:txBody>
          <a:bodyPr lIns="90488" tIns="44450" rIns="90488" bIns="44450">
            <a:noAutofit/>
          </a:bodyPr>
          <a:lstStyle/>
          <a:p>
            <a:pPr eaLnBrk="1" hangingPunct="1"/>
            <a:r>
              <a:rPr lang="en-US" sz="3800" dirty="0" smtClean="0"/>
              <a:t>Bank’s View: Advantages of Balances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Effect of increasing deposits for the bank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Balances can be lent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Form a cushion in case of loan default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3536"/>
            <a:ext cx="8686800" cy="1143000"/>
          </a:xfrm>
        </p:spPr>
        <p:txBody>
          <a:bodyPr lIns="90488" tIns="44450" rIns="90488" bIns="44450">
            <a:noAutofit/>
          </a:bodyPr>
          <a:lstStyle/>
          <a:p>
            <a:pPr eaLnBrk="1" hangingPunct="1"/>
            <a:r>
              <a:rPr lang="en-US" sz="3800" dirty="0" smtClean="0"/>
              <a:t>Corp View: Disadvantages of Balances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46237"/>
            <a:ext cx="8458200" cy="4526280"/>
          </a:xfrm>
        </p:spPr>
        <p:txBody>
          <a:bodyPr lIns="90488" tIns="44450" rIns="90488" bIns="44450"/>
          <a:lstStyle/>
          <a:p>
            <a:pPr eaLnBrk="1" hangingPunct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Fees are tax deductible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Fees offer tangible expense that can be monitored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Fees are generally fixed and thus comparable, ECR floats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Paper-Based Payments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Types</a:t>
            </a:r>
          </a:p>
          <a:p>
            <a:pPr eaLnBrk="1" hangingPunct="1"/>
            <a:r>
              <a:rPr lang="en-US" dirty="0" smtClean="0"/>
              <a:t>The Ledger balance</a:t>
            </a:r>
          </a:p>
          <a:p>
            <a:pPr eaLnBrk="1" hangingPunct="1"/>
            <a:r>
              <a:rPr lang="en-US" dirty="0" smtClean="0"/>
              <a:t>The Collected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Checks - </a:t>
            </a:r>
            <a:r>
              <a:rPr lang="en-GB" dirty="0" smtClean="0"/>
              <a:t>a written order for a bank to pay a specified amount from deposited funds</a:t>
            </a:r>
            <a:endParaRPr lang="en-US" dirty="0" smtClean="0"/>
          </a:p>
          <a:p>
            <a:pPr eaLnBrk="1" hangingPunct="1"/>
            <a:r>
              <a:rPr lang="en-US" dirty="0" smtClean="0"/>
              <a:t>Drafts -  a written order to make a payment to a third party, in which the entity ordered to pay the draft is usually a bank</a:t>
            </a:r>
          </a:p>
          <a:p>
            <a:pPr marL="1079500" indent="-179388" eaLnBrk="1" hangingPunct="1">
              <a:buFont typeface="Calibri" pitchFamily="34" charset="0"/>
              <a:buChar char="–"/>
            </a:pPr>
            <a:r>
              <a:rPr lang="en-US" dirty="0" smtClean="0"/>
              <a:t>It is an order to pay that involves three parties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400" b="1" dirty="0" smtClean="0"/>
              <a:t>Difference between a Draft and a Check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necessarily drawn on a bank</a:t>
            </a:r>
          </a:p>
          <a:p>
            <a:pPr eaLnBrk="1" hangingPunct="1"/>
            <a:r>
              <a:rPr lang="en-US" dirty="0" smtClean="0"/>
              <a:t>Are not always payable on demand</a:t>
            </a:r>
          </a:p>
          <a:p>
            <a:pPr marL="809625" indent="-269875" eaLnBrk="1" hangingPunct="1">
              <a:buFont typeface="Calibri" pitchFamily="34" charset="0"/>
              <a:buChar char="⁻"/>
            </a:pPr>
            <a:r>
              <a:rPr lang="en-US" dirty="0" smtClean="0"/>
              <a:t>Sight draft</a:t>
            </a:r>
          </a:p>
          <a:p>
            <a:pPr marL="809625" indent="-269875" eaLnBrk="1" hangingPunct="1">
              <a:buFont typeface="Calibri" pitchFamily="34" charset="0"/>
              <a:buChar char="⁻"/>
            </a:pPr>
            <a:r>
              <a:rPr lang="en-US" dirty="0" smtClean="0"/>
              <a:t>Time draft</a:t>
            </a:r>
          </a:p>
          <a:p>
            <a:pPr eaLnBrk="1" hangingPunct="1"/>
            <a:r>
              <a:rPr lang="en-US" dirty="0" smtClean="0"/>
              <a:t>Purposes for which drafts are written are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forms of draft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79388" indent="-179388"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Payable through draft (PTD)</a:t>
            </a:r>
            <a:r>
              <a:rPr lang="en-US" dirty="0" smtClean="0"/>
              <a:t>- gives the </a:t>
            </a:r>
            <a:r>
              <a:rPr lang="en-US" dirty="0" err="1" smtClean="0"/>
              <a:t>payor</a:t>
            </a:r>
            <a:r>
              <a:rPr lang="en-US" dirty="0" smtClean="0"/>
              <a:t> 24 hours to decide whether to honor or refuse payment</a:t>
            </a:r>
          </a:p>
          <a:p>
            <a:pPr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warrant</a:t>
            </a:r>
            <a:r>
              <a:rPr lang="en-US" dirty="0" smtClean="0"/>
              <a:t>- A PTD issued by Government agency</a:t>
            </a:r>
          </a:p>
          <a:p>
            <a:pPr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Pre-authorized draft</a:t>
            </a:r>
            <a:r>
              <a:rPr lang="en-US" dirty="0" smtClean="0"/>
              <a:t>- initiated by payee, who has been authorized to draw against </a:t>
            </a:r>
            <a:r>
              <a:rPr lang="en-US" dirty="0" err="1" smtClean="0"/>
              <a:t>payor’s</a:t>
            </a:r>
            <a:r>
              <a:rPr lang="en-US" dirty="0" smtClean="0"/>
              <a:t>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The Ledger Balance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All credits and debits posted to an account</a:t>
            </a:r>
          </a:p>
          <a:p>
            <a:pPr eaLnBrk="1" hangingPunct="1"/>
            <a:r>
              <a:rPr lang="en-US" dirty="0" smtClean="0"/>
              <a:t>May not be all spendable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The Collected Balance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Adjusted ledger</a:t>
            </a:r>
          </a:p>
          <a:p>
            <a:pPr eaLnBrk="1" hangingPunct="1"/>
            <a:r>
              <a:rPr lang="en-US" dirty="0" smtClean="0"/>
              <a:t>Also termed as available balance</a:t>
            </a:r>
          </a:p>
          <a:p>
            <a:pPr eaLnBrk="1" hangingPunct="1"/>
            <a:r>
              <a:rPr lang="en-US" dirty="0" smtClean="0"/>
              <a:t>May be less than ledger balance due to the availability delay applied to the checks by the bank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1"/>
            <a:ext cx="8686800" cy="990600"/>
          </a:xfrm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4000" b="1" dirty="0" smtClean="0"/>
              <a:t>The Clearing Process, Exhibit 8.2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4313" y="2187575"/>
            <a:ext cx="1393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writes check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699125" y="5310188"/>
            <a:ext cx="12763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721350" y="6019800"/>
            <a:ext cx="311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006600" y="2209800"/>
            <a:ext cx="360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400800" y="4419600"/>
            <a:ext cx="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6" name="Group 33"/>
          <p:cNvGrpSpPr>
            <a:grpSpLocks/>
          </p:cNvGrpSpPr>
          <p:nvPr/>
        </p:nvGrpSpPr>
        <p:grpSpPr bwMode="auto">
          <a:xfrm>
            <a:off x="228600" y="1981200"/>
            <a:ext cx="8618537" cy="4702175"/>
            <a:chOff x="135" y="1156"/>
            <a:chExt cx="5429" cy="2962"/>
          </a:xfrm>
        </p:grpSpPr>
        <p:sp>
          <p:nvSpPr>
            <p:cNvPr id="7178" name="Rectangle 8"/>
            <p:cNvSpPr>
              <a:spLocks noChangeArrowheads="1"/>
            </p:cNvSpPr>
            <p:nvPr/>
          </p:nvSpPr>
          <p:spPr bwMode="auto">
            <a:xfrm>
              <a:off x="1780" y="3211"/>
              <a:ext cx="1288" cy="8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9" name="Rectangle 9"/>
            <p:cNvSpPr>
              <a:spLocks noChangeArrowheads="1"/>
            </p:cNvSpPr>
            <p:nvPr/>
          </p:nvSpPr>
          <p:spPr bwMode="auto">
            <a:xfrm>
              <a:off x="3556" y="2115"/>
              <a:ext cx="2008" cy="5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0" name="Rectangle 10"/>
            <p:cNvSpPr>
              <a:spLocks noChangeArrowheads="1"/>
            </p:cNvSpPr>
            <p:nvPr/>
          </p:nvSpPr>
          <p:spPr bwMode="auto">
            <a:xfrm>
              <a:off x="3556" y="1156"/>
              <a:ext cx="2008" cy="5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Rectangle 11"/>
            <p:cNvSpPr>
              <a:spLocks noChangeArrowheads="1"/>
            </p:cNvSpPr>
            <p:nvPr/>
          </p:nvSpPr>
          <p:spPr bwMode="auto">
            <a:xfrm>
              <a:off x="148" y="2115"/>
              <a:ext cx="1096" cy="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Rectangle 12"/>
            <p:cNvSpPr>
              <a:spLocks noChangeArrowheads="1"/>
            </p:cNvSpPr>
            <p:nvPr/>
          </p:nvSpPr>
          <p:spPr bwMode="auto">
            <a:xfrm>
              <a:off x="148" y="1202"/>
              <a:ext cx="1096" cy="4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35" y="1229"/>
              <a:ext cx="1449" cy="40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1. Customer (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Payor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)</a:t>
              </a:r>
            </a:p>
            <a:p>
              <a:pPr>
                <a:defRPr/>
              </a:pPr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writes 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check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3591" y="1204"/>
              <a:ext cx="1968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2. Supplier (payee) receives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687" y="1453"/>
              <a:ext cx="471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check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168" y="2142"/>
              <a:ext cx="1161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3. Supplier</a:t>
              </a:r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168" y="2325"/>
              <a:ext cx="1234" cy="40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deposits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Check (collecting)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621" y="2142"/>
              <a:ext cx="890" cy="57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6. Supplier’s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account is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credited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1767" y="3238"/>
              <a:ext cx="1210" cy="74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Clearing agent: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“on-us”, or Fed,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or correspondent,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or clearinghouse.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135" y="2142"/>
              <a:ext cx="1084" cy="58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8. Customer’s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bank account is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debited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79" y="3189"/>
              <a:ext cx="1032" cy="92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7. Check is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presented for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payment to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customer’s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Bank (</a:t>
              </a:r>
              <a:r>
                <a:rPr lang="en-US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drawee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)</a:t>
              </a:r>
            </a:p>
          </p:txBody>
        </p:sp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>
              <a:off x="3984" y="1716"/>
              <a:ext cx="0" cy="37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 flipH="1">
              <a:off x="3056" y="3436"/>
              <a:ext cx="5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4" name="Line 24"/>
            <p:cNvSpPr>
              <a:spLocks noChangeShapeType="1"/>
            </p:cNvSpPr>
            <p:nvPr/>
          </p:nvSpPr>
          <p:spPr bwMode="auto">
            <a:xfrm>
              <a:off x="3088" y="3847"/>
              <a:ext cx="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5" name="Line 25"/>
            <p:cNvSpPr>
              <a:spLocks noChangeShapeType="1"/>
            </p:cNvSpPr>
            <p:nvPr/>
          </p:nvSpPr>
          <p:spPr bwMode="auto">
            <a:xfrm flipH="1">
              <a:off x="1184" y="3618"/>
              <a:ext cx="60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6" name="Line 26"/>
            <p:cNvSpPr>
              <a:spLocks noChangeShapeType="1"/>
            </p:cNvSpPr>
            <p:nvPr/>
          </p:nvSpPr>
          <p:spPr bwMode="auto">
            <a:xfrm flipV="1">
              <a:off x="672" y="2735"/>
              <a:ext cx="0" cy="4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7" name="Rectangle 27"/>
            <p:cNvSpPr>
              <a:spLocks noChangeArrowheads="1"/>
            </p:cNvSpPr>
            <p:nvPr/>
          </p:nvSpPr>
          <p:spPr bwMode="auto">
            <a:xfrm>
              <a:off x="3604" y="3211"/>
              <a:ext cx="856" cy="44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8" name="Rectangle 28"/>
            <p:cNvSpPr>
              <a:spLocks noChangeArrowheads="1"/>
            </p:cNvSpPr>
            <p:nvPr/>
          </p:nvSpPr>
          <p:spPr bwMode="auto">
            <a:xfrm>
              <a:off x="3604" y="3668"/>
              <a:ext cx="1960" cy="4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99" name="Line 29"/>
            <p:cNvSpPr>
              <a:spLocks noChangeShapeType="1"/>
            </p:cNvSpPr>
            <p:nvPr/>
          </p:nvSpPr>
          <p:spPr bwMode="auto">
            <a:xfrm flipH="1">
              <a:off x="3584" y="3618"/>
              <a:ext cx="8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0" name="Line 30"/>
            <p:cNvSpPr>
              <a:spLocks noChangeShapeType="1"/>
            </p:cNvSpPr>
            <p:nvPr/>
          </p:nvSpPr>
          <p:spPr bwMode="auto">
            <a:xfrm flipV="1">
              <a:off x="4992" y="2735"/>
              <a:ext cx="0" cy="94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9" name="Rectangle 31"/>
            <p:cNvSpPr>
              <a:spLocks noChangeArrowheads="1"/>
            </p:cNvSpPr>
            <p:nvPr/>
          </p:nvSpPr>
          <p:spPr bwMode="auto">
            <a:xfrm>
              <a:off x="3591" y="3238"/>
              <a:ext cx="769" cy="406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4. Check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forwarded</a:t>
              </a:r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3591" y="3695"/>
              <a:ext cx="1406" cy="402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5. Supplier’s bank is </a:t>
              </a:r>
            </a:p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credited 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28600" y="1459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r>
              <a:rPr lang="en-GB" dirty="0" smtClean="0"/>
              <a:t>- a </a:t>
            </a:r>
            <a:r>
              <a:rPr lang="en-GB" dirty="0"/>
              <a:t>written order for a bank to pay a specified amount from deposited funds</a:t>
            </a:r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V="1">
            <a:off x="7924800" y="2895600"/>
            <a:ext cx="0" cy="774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1470</TotalTime>
  <Pages>45</Pages>
  <Words>616</Words>
  <Application>Microsoft Office PowerPoint</Application>
  <PresentationFormat>Letter Paper (8.5x11 in)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Foundry</vt:lpstr>
      <vt:lpstr>Bitmap Image</vt:lpstr>
      <vt:lpstr>Chapter 8</vt:lpstr>
      <vt:lpstr>Slide 2</vt:lpstr>
      <vt:lpstr>Paper-Based Payments</vt:lpstr>
      <vt:lpstr>Types</vt:lpstr>
      <vt:lpstr>Difference between a Draft and a Check</vt:lpstr>
      <vt:lpstr>Three forms of draft</vt:lpstr>
      <vt:lpstr>The Ledger Balance</vt:lpstr>
      <vt:lpstr>The Collected Balance</vt:lpstr>
      <vt:lpstr>The Clearing Process, Exhibit 8.2</vt:lpstr>
      <vt:lpstr>Clearing Mechanisms</vt:lpstr>
      <vt:lpstr>House/“On-us” Checks</vt:lpstr>
      <vt:lpstr>Local Items</vt:lpstr>
      <vt:lpstr>Transit Items</vt:lpstr>
      <vt:lpstr>Electronic-Based Payments</vt:lpstr>
      <vt:lpstr>Wire Transfer</vt:lpstr>
      <vt:lpstr>Wire Transfer</vt:lpstr>
      <vt:lpstr>Slide 17</vt:lpstr>
      <vt:lpstr>Automated Clearinghouses</vt:lpstr>
      <vt:lpstr>ACH : Advantages</vt:lpstr>
      <vt:lpstr>ACH : Disadvantages</vt:lpstr>
      <vt:lpstr>Point-of-Sale Debit card</vt:lpstr>
      <vt:lpstr>Managing the Bank Relationship</vt:lpstr>
      <vt:lpstr>Services Provided</vt:lpstr>
      <vt:lpstr>Managing the Relationship</vt:lpstr>
      <vt:lpstr>Bank’s View: Advantages of Balances</vt:lpstr>
      <vt:lpstr>Corp View: Disadvantages of Balances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The Payment System</dc:title>
  <dc:creator>Terry S. Maness</dc:creator>
  <cp:lastModifiedBy>Hp</cp:lastModifiedBy>
  <cp:revision>43</cp:revision>
  <cp:lastPrinted>1997-10-19T13:08:04Z</cp:lastPrinted>
  <dcterms:created xsi:type="dcterms:W3CDTF">1997-06-15T16:51:26Z</dcterms:created>
  <dcterms:modified xsi:type="dcterms:W3CDTF">2016-06-16T07:16:04Z</dcterms:modified>
</cp:coreProperties>
</file>