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4" r:id="rId1"/>
  </p:sldMasterIdLst>
  <p:notesMasterIdLst>
    <p:notesMasterId r:id="rId24"/>
  </p:notesMasterIdLst>
  <p:handoutMasterIdLst>
    <p:handoutMasterId r:id="rId25"/>
  </p:handoutMasterIdLst>
  <p:sldIdLst>
    <p:sldId id="279" r:id="rId2"/>
    <p:sldId id="258" r:id="rId3"/>
    <p:sldId id="259" r:id="rId4"/>
    <p:sldId id="272" r:id="rId5"/>
    <p:sldId id="273" r:id="rId6"/>
    <p:sldId id="274" r:id="rId7"/>
    <p:sldId id="277" r:id="rId8"/>
    <p:sldId id="275" r:id="rId9"/>
    <p:sldId id="276" r:id="rId10"/>
    <p:sldId id="260" r:id="rId11"/>
    <p:sldId id="286" r:id="rId12"/>
    <p:sldId id="285" r:id="rId13"/>
    <p:sldId id="283" r:id="rId14"/>
    <p:sldId id="287" r:id="rId15"/>
    <p:sldId id="288" r:id="rId16"/>
    <p:sldId id="266" r:id="rId17"/>
    <p:sldId id="281" r:id="rId18"/>
    <p:sldId id="280" r:id="rId19"/>
    <p:sldId id="282" r:id="rId20"/>
    <p:sldId id="278" r:id="rId21"/>
    <p:sldId id="284" r:id="rId22"/>
    <p:sldId id="269" r:id="rId23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US" sz="1200"/>
              <a:t>Page </a:t>
            </a:r>
            <a:fld id="{2E21F8A8-A39B-4541-B2FC-C1AA87907173}" type="slidenum">
              <a:rPr lang="en-US" sz="1200"/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51175" y="8710613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US" sz="1200"/>
              <a:t>Page </a:t>
            </a:r>
            <a:fld id="{0A92BCCB-0D29-43D2-9A5E-7A368FF5852C}" type="slidenum">
              <a:rPr lang="en-US" sz="1200"/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US" sz="120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1A5149-EDB6-48B3-BC6C-EC78BA070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00160-AB52-4FFD-BD56-6DB8B2A5B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3C096-E3DE-4488-9E54-725F89734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86200" cy="213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ECAE0-8C9F-455E-895C-60BC86832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77D3C-CE62-428C-9A84-B8DBB5981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C71A595-10E5-4CC0-BFF2-5FE65423DC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4EDEB4E-8E4D-46CA-BDA4-55CFC30C9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3E88D0-B2DF-43E2-9793-0D0C3C1F2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3427B-46D5-4C52-9612-D1E98E240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41AB19D-C9B5-4CC2-A854-76B3729D2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BC9D8-91C5-485F-B242-D305C9830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E96A963-C42A-4870-8C8E-0493DAF3C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6026657-A793-43AE-8E2F-15F8B2524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5" r:id="rId2"/>
    <p:sldLayoutId id="2147483710" r:id="rId3"/>
    <p:sldLayoutId id="2147483711" r:id="rId4"/>
    <p:sldLayoutId id="2147483712" r:id="rId5"/>
    <p:sldLayoutId id="2147483706" r:id="rId6"/>
    <p:sldLayoutId id="2147483713" r:id="rId7"/>
    <p:sldLayoutId id="2147483707" r:id="rId8"/>
    <p:sldLayoutId id="2147483714" r:id="rId9"/>
    <p:sldLayoutId id="2147483708" r:id="rId10"/>
    <p:sldLayoutId id="2147483715" r:id="rId11"/>
    <p:sldLayoutId id="214748371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5105400"/>
            <a:ext cx="6477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Chapter 7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6049963"/>
            <a:ext cx="6400800" cy="685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GB" sz="40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Managing Supplier Financing</a:t>
            </a:r>
            <a:endParaRPr lang="en-GB" sz="4000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990600"/>
          </a:xfrm>
        </p:spPr>
        <p:txBody>
          <a:bodyPr lIns="90488" tIns="44450" rIns="90488" bIns="4445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Payables Decisions and the Cash Flow Timeline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6350" y="2139950"/>
            <a:ext cx="9055100" cy="4337050"/>
          </a:xfrm>
          <a:prstGeom prst="roundRect">
            <a:avLst>
              <a:gd name="adj" fmla="val 12495"/>
            </a:avLst>
          </a:prstGeom>
          <a:solidFill>
            <a:schemeClr val="bg2"/>
          </a:solidFill>
          <a:ln w="12700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rgbClr val="414141"/>
            </a:outerShdw>
          </a:effectLst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sz="24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endParaRPr lang="en-US" sz="24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                                                             </a:t>
            </a:r>
          </a:p>
          <a:p>
            <a:pPr>
              <a:defRPr/>
            </a:pPr>
            <a:r>
              <a:rPr 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								 Time ==&gt;</a:t>
            </a:r>
          </a:p>
          <a:p>
            <a:pPr>
              <a:defRPr/>
            </a:pPr>
            <a:endParaRPr lang="en-US" sz="24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>
              <a:defRPr/>
            </a:pPr>
            <a:r>
              <a:rPr lang="en-US" sz="2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Purchase		Cash			Credit</a:t>
            </a:r>
          </a:p>
          <a:p>
            <a:pPr>
              <a:defRPr/>
            </a:pPr>
            <a:r>
              <a:rPr lang="en-US" sz="24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Date			Discount Date	Period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52400" y="4114800"/>
            <a:ext cx="85598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152400" y="4114800"/>
            <a:ext cx="0" cy="1397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5562600" y="4114800"/>
            <a:ext cx="0" cy="1397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819400" y="4114800"/>
            <a:ext cx="0" cy="1397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b="1" smtClean="0"/>
              <a:t>Basic Principles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8461375" cy="4648200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Never pay early, pay on the last day of:</a:t>
            </a:r>
          </a:p>
          <a:p>
            <a:pPr lvl="1" eaLnBrk="1" hangingPunct="1"/>
            <a:r>
              <a:rPr lang="en-US" dirty="0" smtClean="0"/>
              <a:t>the discount period, or</a:t>
            </a:r>
          </a:p>
          <a:p>
            <a:pPr lvl="1" eaLnBrk="1" hangingPunct="1"/>
            <a:r>
              <a:rPr lang="en-US" dirty="0" smtClean="0"/>
              <a:t>the credit period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Take a cash discount when:</a:t>
            </a:r>
          </a:p>
          <a:p>
            <a:pPr lvl="1" eaLnBrk="1" hangingPunct="1"/>
            <a:r>
              <a:rPr lang="en-US" dirty="0" smtClean="0"/>
              <a:t>Annualized discount rate &gt; Annualized borrowing cost (opportunity rate)</a:t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Stretch only as a last resort, not as a policy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153400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b="1" smtClean="0"/>
              <a:t>Payment Decision Model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905000"/>
            <a:ext cx="8915400" cy="4495800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When days delayed ≤ discount </a:t>
            </a:r>
            <a:r>
              <a:rPr lang="en-US" dirty="0" smtClean="0"/>
              <a:t>period (Taking discount)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When days delayed &gt; discount </a:t>
            </a:r>
            <a:r>
              <a:rPr lang="en-US" dirty="0" smtClean="0"/>
              <a:t>period (Credit period)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When days delayed &gt; credit </a:t>
            </a:r>
            <a:r>
              <a:rPr lang="en-US" dirty="0" smtClean="0"/>
              <a:t>period (Stretching)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686800" cy="1447800"/>
          </a:xfrm>
        </p:spPr>
        <p:txBody>
          <a:bodyPr lIns="90488" tIns="44450" rIns="90488" bIns="44450">
            <a:normAutofit fontScale="90000"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When Days Delayed ≤ Discount Period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5105400"/>
          </a:xfrm>
        </p:spPr>
        <p:txBody>
          <a:bodyPr lIns="90488" tIns="44450" rIns="90488" bIns="44450"/>
          <a:lstStyle/>
          <a:p>
            <a:pPr eaLnBrk="1" hangingPunct="1">
              <a:buNone/>
            </a:pPr>
            <a:r>
              <a:rPr lang="en-US" dirty="0" smtClean="0"/>
              <a:t>PV =       -  </a:t>
            </a:r>
            <a:r>
              <a:rPr lang="en-US" dirty="0" smtClean="0"/>
              <a:t>_</a:t>
            </a:r>
            <a:r>
              <a:rPr lang="en-US" u="sng" dirty="0" smtClean="0"/>
              <a:t>       </a:t>
            </a:r>
            <a:r>
              <a:rPr lang="en-US" u="sng" dirty="0" smtClean="0"/>
              <a:t>IP x (1-d</a:t>
            </a:r>
            <a:r>
              <a:rPr lang="en-US" u="sng" dirty="0" smtClean="0"/>
              <a:t>)</a:t>
            </a:r>
            <a:r>
              <a:rPr lang="en-US" dirty="0" smtClean="0"/>
              <a:t>_____</a:t>
            </a:r>
            <a:r>
              <a:rPr lang="en-US" u="sng" dirty="0" smtClean="0"/>
              <a:t> </a:t>
            </a:r>
            <a:endParaRPr lang="en-US" u="sng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		 [1 + (DD)×(k/365)]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where,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PV: Present Value of the Purchase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IP: Invoice Price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DD: Days until payment is made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d: Discount percentage received if paid during discount period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k: Annual opportunity cost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90600" y="19812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/>
          <a:p>
            <a:r>
              <a:rPr lang="en-US" sz="4000" b="1" dirty="0" smtClean="0"/>
              <a:t>When Days Delayed &gt; Discount Period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PV = </a:t>
            </a:r>
            <a:r>
              <a:rPr lang="en-US" b="1" dirty="0" smtClean="0"/>
              <a:t> </a:t>
            </a:r>
            <a:r>
              <a:rPr lang="en-US" dirty="0" smtClean="0"/>
              <a:t>-  </a:t>
            </a:r>
            <a:r>
              <a:rPr lang="en-US" dirty="0" smtClean="0"/>
              <a:t>   </a:t>
            </a:r>
            <a:r>
              <a:rPr lang="en-US" u="sng" dirty="0" smtClean="0"/>
              <a:t>                </a:t>
            </a:r>
            <a:r>
              <a:rPr lang="en-US" u="sng" dirty="0" smtClean="0"/>
              <a:t>IP_________</a:t>
            </a:r>
          </a:p>
          <a:p>
            <a:pPr eaLnBrk="1" hangingPunct="1">
              <a:buNone/>
            </a:pPr>
            <a:r>
              <a:rPr lang="en-US" dirty="0" smtClean="0"/>
              <a:t>			 [1 + (DD)×(k/365)]</a:t>
            </a:r>
          </a:p>
          <a:p>
            <a:pPr>
              <a:buFont typeface="Monotype Sorts" pitchFamily="2" charset="2"/>
              <a:buNone/>
            </a:pPr>
            <a:endParaRPr lang="en-US" dirty="0" smtClean="0"/>
          </a:p>
          <a:p>
            <a:pPr>
              <a:buFont typeface="Monotype Sorts" pitchFamily="2" charset="2"/>
              <a:buNone/>
            </a:pPr>
            <a:endParaRPr lang="en-US" dirty="0" smtClean="0"/>
          </a:p>
          <a:p>
            <a:pPr>
              <a:buFont typeface="Monotype Sorts" pitchFamily="2" charset="2"/>
              <a:buNone/>
            </a:pPr>
            <a:r>
              <a:rPr lang="en-US" dirty="0" smtClean="0"/>
              <a:t>Where,</a:t>
            </a:r>
            <a:endParaRPr lang="en-US" dirty="0" smtClean="0"/>
          </a:p>
          <a:p>
            <a:pPr>
              <a:buFont typeface="Monotype Sorts" pitchFamily="2" charset="2"/>
              <a:buNone/>
            </a:pPr>
            <a:r>
              <a:rPr lang="en-US" dirty="0" smtClean="0"/>
              <a:t>	IP 		= Invoice Price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DD		= Days Delayed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k		= Cost of capital</a:t>
            </a:r>
          </a:p>
          <a:p>
            <a:pPr>
              <a:buFont typeface="Monotype Sort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5175" cy="990600"/>
          </a:xfrm>
        </p:spPr>
        <p:txBody>
          <a:bodyPr lIns="90488" tIns="44450" rIns="90488" bIns="4445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When Days Delayed &gt; Credit Period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lIns="90488" tIns="44450" rIns="90488" bIns="44450"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  </a:t>
            </a:r>
            <a:br>
              <a:rPr lang="en-US" dirty="0" smtClean="0"/>
            </a:br>
            <a:r>
              <a:rPr lang="en-US" dirty="0" smtClean="0"/>
              <a:t>                          IP x (</a:t>
            </a:r>
            <a:r>
              <a:rPr lang="en-US" dirty="0" err="1" smtClean="0"/>
              <a:t>1+f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PV =</a:t>
            </a:r>
            <a:r>
              <a:rPr lang="en-US" b="1" dirty="0" smtClean="0"/>
              <a:t> -    </a:t>
            </a:r>
            <a:r>
              <a:rPr lang="en-US" b="1" dirty="0" smtClean="0"/>
              <a:t>  </a:t>
            </a:r>
            <a:r>
              <a:rPr lang="en-US" dirty="0" smtClean="0"/>
              <a:t>-------------------------------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</a:t>
            </a:r>
            <a:r>
              <a:rPr lang="en-US" dirty="0" smtClean="0"/>
              <a:t>[1+ </a:t>
            </a:r>
            <a:r>
              <a:rPr lang="en-US" dirty="0" smtClean="0"/>
              <a:t>(DD)×(k/365</a:t>
            </a:r>
            <a:r>
              <a:rPr lang="en-US" dirty="0" smtClean="0"/>
              <a:t>)]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>
              <a:buFont typeface="Monotype Sorts" pitchFamily="2" charset="2"/>
              <a:buNone/>
            </a:pPr>
            <a:r>
              <a:rPr lang="en-US" dirty="0" smtClean="0"/>
              <a:t>Where,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IP 		= Invoice Price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</a:t>
            </a:r>
            <a:r>
              <a:rPr lang="en-US" dirty="0" smtClean="0"/>
              <a:t>f		= Late fee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DD</a:t>
            </a:r>
            <a:r>
              <a:rPr lang="en-US" dirty="0" smtClean="0"/>
              <a:t>		= Days Delayed</a:t>
            </a:r>
          </a:p>
          <a:p>
            <a:pPr>
              <a:buFont typeface="Monotype Sorts" pitchFamily="2" charset="2"/>
              <a:buNone/>
            </a:pPr>
            <a:r>
              <a:rPr lang="en-US" dirty="0" smtClean="0"/>
              <a:t>	k		= Cost of capital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b="1" smtClean="0"/>
              <a:t>Take or Leave a Discount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lIns="90488" tIns="44450" rIns="90488" bIns="44450"/>
          <a:lstStyle/>
          <a:p>
            <a:pPr eaLnBrk="1" hangingPunct="1"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K</a:t>
            </a:r>
            <a:r>
              <a:rPr lang="en-US" sz="2800" baseline="-25000" dirty="0" smtClean="0"/>
              <a:t>TC</a:t>
            </a:r>
            <a:r>
              <a:rPr lang="en-US" dirty="0" smtClean="0"/>
              <a:t> =  </a:t>
            </a:r>
            <a:r>
              <a:rPr lang="en-US" u="sng" dirty="0" smtClean="0"/>
              <a:t>   d_</a:t>
            </a:r>
            <a:r>
              <a:rPr lang="en-US" dirty="0" smtClean="0"/>
              <a:t>_ </a:t>
            </a:r>
            <a:r>
              <a:rPr lang="en-US" sz="4000" baseline="-25000" dirty="0" smtClean="0"/>
              <a:t>×</a:t>
            </a:r>
            <a:r>
              <a:rPr lang="en-US" dirty="0" smtClean="0"/>
              <a:t> __</a:t>
            </a:r>
            <a:r>
              <a:rPr lang="en-US" u="sng" dirty="0" smtClean="0"/>
              <a:t>365  </a:t>
            </a:r>
            <a:r>
              <a:rPr lang="en-US" dirty="0" smtClean="0"/>
              <a:t>_ </a:t>
            </a:r>
            <a:endParaRPr lang="en-US" u="sng" dirty="0" smtClean="0"/>
          </a:p>
          <a:p>
            <a:pPr eaLnBrk="1" hangingPunct="1">
              <a:buNone/>
            </a:pPr>
            <a:r>
              <a:rPr lang="en-US" dirty="0" smtClean="0"/>
              <a:t>		 (1-d)	      (CP-DP)</a:t>
            </a:r>
          </a:p>
          <a:p>
            <a:pPr eaLnBrk="1" hangingPunct="1">
              <a:buNone/>
            </a:pPr>
            <a:r>
              <a:rPr lang="en-US" dirty="0" smtClean="0"/>
              <a:t>Here,</a:t>
            </a:r>
          </a:p>
          <a:p>
            <a:pPr eaLnBrk="1" hangingPunct="1">
              <a:buNone/>
            </a:pPr>
            <a:r>
              <a:rPr lang="en-US" dirty="0" err="1" smtClean="0"/>
              <a:t>k</a:t>
            </a:r>
            <a:r>
              <a:rPr lang="en-US" sz="2400" baseline="-30000" dirty="0" err="1" smtClean="0"/>
              <a:t>TC</a:t>
            </a:r>
            <a:r>
              <a:rPr lang="en-US" sz="2400" dirty="0" smtClean="0"/>
              <a:t>: Annualized cost of trade credit</a:t>
            </a:r>
          </a:p>
          <a:p>
            <a:pPr eaLnBrk="1" hangingPunct="1">
              <a:buNone/>
            </a:pPr>
            <a:r>
              <a:rPr lang="en-US" sz="2400" dirty="0" smtClean="0"/>
              <a:t>d: Discount percentage taken if paid before discount period expire</a:t>
            </a:r>
          </a:p>
          <a:p>
            <a:pPr eaLnBrk="1" hangingPunct="1">
              <a:buNone/>
            </a:pPr>
            <a:r>
              <a:rPr lang="en-US" sz="2400" dirty="0" smtClean="0"/>
              <a:t>DP: Days until discount period ends</a:t>
            </a:r>
          </a:p>
          <a:p>
            <a:pPr eaLnBrk="1" hangingPunct="1">
              <a:buNone/>
            </a:pPr>
            <a:r>
              <a:rPr lang="en-US" sz="2400" dirty="0" smtClean="0"/>
              <a:t>CP: Days until trade credit period ends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10600" cy="990600"/>
          </a:xfrm>
        </p:spPr>
        <p:txBody>
          <a:bodyPr/>
          <a:lstStyle/>
          <a:p>
            <a:r>
              <a:rPr lang="en-GB" dirty="0" smtClean="0"/>
              <a:t>Monitor the Use of Supplier Financing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79388" indent="-179388">
              <a:buFont typeface="Wingdings" pitchFamily="2" charset="2"/>
              <a:buChar char="ü"/>
            </a:pPr>
            <a:r>
              <a:rPr lang="en-GB" dirty="0" smtClean="0"/>
              <a:t>A payment policy can be formulated once buyer receives trade credit terms from supplier. </a:t>
            </a:r>
          </a:p>
          <a:p>
            <a:pPr marL="179388" indent="-179388">
              <a:buFont typeface="Wingdings" pitchFamily="2" charset="2"/>
              <a:buChar char="ü"/>
            </a:pPr>
            <a:r>
              <a:rPr lang="en-GB" dirty="0" smtClean="0"/>
              <a:t>The next step is to monitor the execution of the policy to reduce likelihood of losing cash discount or paying late.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The Balance Fraction Method</a:t>
            </a:r>
          </a:p>
          <a:p>
            <a:r>
              <a:rPr lang="en-GB" dirty="0" smtClean="0"/>
              <a:t>Days Payable Outstanding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7358063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04800" y="228600"/>
            <a:ext cx="86106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Balance Fraction Approach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1524000"/>
            <a:ext cx="74961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04800" y="228600"/>
            <a:ext cx="86106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Balance Fraction Approach (Cont.)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8308975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b="1" dirty="0" smtClean="0"/>
              <a:t>Use of Supplier Financing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524000"/>
            <a:ext cx="8686800" cy="5181600"/>
          </a:xfrm>
        </p:spPr>
        <p:txBody>
          <a:bodyPr lIns="90488" tIns="44450" rIns="90488" bIns="44450"/>
          <a:lstStyle/>
          <a:p>
            <a:pPr eaLnBrk="1" hangingPunct="1"/>
            <a:r>
              <a:rPr lang="en-US" dirty="0" smtClean="0"/>
              <a:t>Accounts Payable:</a:t>
            </a:r>
          </a:p>
          <a:p>
            <a:pPr lvl="1" eaLnBrk="1" hangingPunct="1"/>
            <a:r>
              <a:rPr lang="en-US" dirty="0" smtClean="0"/>
              <a:t>Refers to buyers use of supplier financing to purchase inputs needed to produce goods.</a:t>
            </a:r>
          </a:p>
          <a:p>
            <a:pPr lvl="1" eaLnBrk="1" hangingPunct="1"/>
            <a:r>
              <a:rPr lang="en-US" dirty="0" smtClean="0"/>
              <a:t>Trade credit from supplier provide spontaneously generated source of financing</a:t>
            </a:r>
          </a:p>
          <a:p>
            <a:pPr eaLnBrk="1" hangingPunct="1"/>
            <a:r>
              <a:rPr lang="en-US" dirty="0" smtClean="0"/>
              <a:t>Open Account</a:t>
            </a:r>
          </a:p>
          <a:p>
            <a:pPr lvl="1" eaLnBrk="1" hangingPunct="1"/>
            <a:r>
              <a:rPr lang="en-US" dirty="0" smtClean="0"/>
              <a:t>A common credit arrangement between supplier and buyer</a:t>
            </a:r>
          </a:p>
          <a:p>
            <a:pPr lvl="1" eaLnBrk="1" hangingPunct="1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 Terms</a:t>
            </a:r>
            <a:r>
              <a:rPr lang="en-US" dirty="0" smtClean="0"/>
              <a:t>: Supplier offer no discount but provide time for the buyer to pay. i.e.: net 30</a:t>
            </a:r>
          </a:p>
          <a:p>
            <a:pPr lvl="1" eaLnBrk="1" hangingPunct="1"/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Discount Terms</a:t>
            </a:r>
            <a:r>
              <a:rPr lang="en-US" dirty="0" smtClean="0"/>
              <a:t>: Offering a cash discount for early payment. i.e.: 2/10, net 30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19113" y="228600"/>
            <a:ext cx="8015287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Monitoring the A/C Payable balance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sz="quarter" idx="2"/>
          </p:nvPr>
        </p:nvGraphicFramePr>
        <p:xfrm>
          <a:off x="1447800" y="2127250"/>
          <a:ext cx="5562600" cy="1970088"/>
        </p:xfrm>
        <a:graphic>
          <a:graphicData uri="http://schemas.openxmlformats.org/presentationml/2006/ole">
            <p:oleObj spid="_x0000_s1026" name="Equation" r:id="rId3" imgW="2438280" imgH="86328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381000" y="2133600"/>
          <a:ext cx="8229599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2"/>
                <a:gridCol w="990600"/>
                <a:gridCol w="1066800"/>
                <a:gridCol w="1066800"/>
                <a:gridCol w="1066800"/>
                <a:gridCol w="1066800"/>
                <a:gridCol w="1066797"/>
              </a:tblGrid>
              <a:tr h="370840"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January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February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March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April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May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June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Purchases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Ending Payables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Average Daily Purchases (quarterly)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3.56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3.33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2.67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2.33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DPO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19.1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15.8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18.9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152400"/>
            <a:ext cx="8015287" cy="914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Monitoring the A/C Payable </a:t>
            </a:r>
            <a:r>
              <a:rPr lang="en-US" b="1" dirty="0" smtClean="0"/>
              <a:t>balance (Cont.)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b="1" smtClean="0"/>
              <a:t>Accruals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Definition</a:t>
            </a:r>
          </a:p>
          <a:p>
            <a:pPr lvl="1" eaLnBrk="1" hangingPunct="1"/>
            <a:r>
              <a:rPr lang="en-US" smtClean="0"/>
              <a:t>an expense that has been incurred but has not yet been paid</a:t>
            </a:r>
          </a:p>
          <a:p>
            <a:pPr eaLnBrk="1" hangingPunct="1"/>
            <a:r>
              <a:rPr lang="en-US" smtClean="0"/>
              <a:t>Two basic types</a:t>
            </a:r>
          </a:p>
          <a:p>
            <a:pPr lvl="1" eaLnBrk="1" hangingPunct="1"/>
            <a:r>
              <a:rPr lang="en-US" smtClean="0"/>
              <a:t>accrued wages and salaries</a:t>
            </a:r>
          </a:p>
          <a:p>
            <a:pPr lvl="1" eaLnBrk="1" hangingPunct="1"/>
            <a:r>
              <a:rPr lang="en-US" smtClean="0"/>
              <a:t>accrued interest and taxes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990600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b="1" smtClean="0"/>
              <a:t>Types of Purchase Terms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Cash in advance</a:t>
            </a:r>
          </a:p>
          <a:p>
            <a:pPr eaLnBrk="1" hangingPunct="1"/>
            <a:r>
              <a:rPr lang="en-US" smtClean="0"/>
              <a:t>Cash on delivery</a:t>
            </a:r>
          </a:p>
          <a:p>
            <a:pPr eaLnBrk="1" hangingPunct="1"/>
            <a:r>
              <a:rPr lang="en-US" smtClean="0"/>
              <a:t>Cash term</a:t>
            </a:r>
          </a:p>
          <a:p>
            <a:pPr eaLnBrk="1" hangingPunct="1"/>
            <a:r>
              <a:rPr lang="en-US" smtClean="0"/>
              <a:t>Prox</a:t>
            </a:r>
          </a:p>
          <a:p>
            <a:pPr eaLnBrk="1" hangingPunct="1"/>
            <a:r>
              <a:rPr lang="en-US" smtClean="0"/>
              <a:t>Seasonal dating</a:t>
            </a:r>
          </a:p>
          <a:p>
            <a:pPr eaLnBrk="1" hangingPunct="1"/>
            <a:r>
              <a:rPr lang="en-US" smtClean="0"/>
              <a:t>Consignment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81000"/>
            <a:ext cx="89154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latin typeface="Times New Roman" pitchFamily="18" charset="0"/>
              </a:rPr>
              <a:t>Cash </a:t>
            </a:r>
            <a:r>
              <a:rPr lang="en-US" b="1" dirty="0" smtClean="0">
                <a:latin typeface="Times New Roman" pitchFamily="18" charset="0"/>
              </a:rPr>
              <a:t>In Advance </a:t>
            </a:r>
            <a:r>
              <a:rPr lang="en-US" b="1" dirty="0">
                <a:latin typeface="Times New Roman" pitchFamily="18" charset="0"/>
              </a:rPr>
              <a:t>(CIA)/Cash </a:t>
            </a:r>
            <a:r>
              <a:rPr lang="en-US" b="1" dirty="0" smtClean="0">
                <a:latin typeface="Times New Roman" pitchFamily="18" charset="0"/>
              </a:rPr>
              <a:t>Before Delivery </a:t>
            </a:r>
            <a:r>
              <a:rPr lang="en-US" b="1" dirty="0">
                <a:latin typeface="Times New Roman" pitchFamily="18" charset="0"/>
              </a:rPr>
              <a:t>(CBD)</a:t>
            </a:r>
            <a:br>
              <a:rPr lang="en-US" b="1" dirty="0">
                <a:latin typeface="Times New Roman" pitchFamily="18" charset="0"/>
              </a:rPr>
            </a:br>
            <a:endParaRPr lang="en-US" b="1" dirty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Safest form of payment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Payment must be received before the order is shipped.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When the seller dose not want to take risk of buyer not paying</a:t>
            </a:r>
          </a:p>
          <a:p>
            <a:pPr eaLnBrk="1" hangingPunct="1"/>
            <a:r>
              <a:rPr lang="en-US" smtClean="0">
                <a:latin typeface="Times New Roman" pitchFamily="18" charset="0"/>
              </a:rPr>
              <a:t>Firms using CIA don’t need to run credit administration or incur bad debt.</a:t>
            </a:r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1534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600" b="1" dirty="0">
                <a:latin typeface="Times New Roman" pitchFamily="18" charset="0"/>
              </a:rPr>
              <a:t>Cash </a:t>
            </a:r>
            <a:r>
              <a:rPr lang="en-US" sz="4600" b="1" dirty="0" smtClean="0">
                <a:latin typeface="Times New Roman" pitchFamily="18" charset="0"/>
              </a:rPr>
              <a:t>On Delivery</a:t>
            </a:r>
            <a:r>
              <a:rPr lang="en-US" sz="4600" b="1" dirty="0">
                <a:latin typeface="Times New Roman" pitchFamily="18" charset="0"/>
              </a:rPr>
              <a:t/>
            </a:r>
            <a:br>
              <a:rPr lang="en-US" sz="4600" b="1" dirty="0">
                <a:latin typeface="Times New Roman" pitchFamily="18" charset="0"/>
              </a:rPr>
            </a:br>
            <a:endParaRPr lang="en-US" sz="4600" b="1" dirty="0">
              <a:latin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8385175" cy="4495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imes New Roman" pitchFamily="18" charset="0"/>
              </a:rPr>
              <a:t>Material shipped to the buyer, cash must be paid upon delivery.</a:t>
            </a:r>
          </a:p>
          <a:p>
            <a:pPr eaLnBrk="1" hangingPunct="1"/>
            <a:r>
              <a:rPr lang="en-US" sz="3600" dirty="0" smtClean="0">
                <a:latin typeface="Times New Roman" pitchFamily="18" charset="0"/>
              </a:rPr>
              <a:t>Guaranteed payment</a:t>
            </a:r>
          </a:p>
          <a:p>
            <a:pPr eaLnBrk="1" hangingPunct="1"/>
            <a:r>
              <a:rPr lang="en-US" sz="3600" dirty="0" smtClean="0">
                <a:latin typeface="Times New Roman" pitchFamily="18" charset="0"/>
              </a:rPr>
              <a:t>Cost of running credit admin </a:t>
            </a:r>
            <a:r>
              <a:rPr lang="en-US" sz="3600" dirty="0" smtClean="0">
                <a:latin typeface="Times New Roman" pitchFamily="18" charset="0"/>
              </a:rPr>
              <a:t>dept. </a:t>
            </a:r>
            <a:r>
              <a:rPr lang="en-US" sz="3600" dirty="0" smtClean="0">
                <a:latin typeface="Times New Roman" pitchFamily="18" charset="0"/>
              </a:rPr>
              <a:t>and default risk is </a:t>
            </a:r>
            <a:r>
              <a:rPr lang="en-US" sz="3600" dirty="0" smtClean="0">
                <a:latin typeface="Times New Roman" pitchFamily="18" charset="0"/>
              </a:rPr>
              <a:t>minimized</a:t>
            </a:r>
            <a:endParaRPr lang="en-US" sz="36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7630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latin typeface="Times New Roman" pitchFamily="18" charset="0"/>
              </a:rPr>
              <a:t>Cash terms/ payable upon receipt of invoice</a:t>
            </a:r>
            <a:br>
              <a:rPr lang="en-US" b="1" dirty="0">
                <a:latin typeface="Times New Roman" pitchFamily="18" charset="0"/>
              </a:rPr>
            </a:br>
            <a:endParaRPr lang="en-US" b="1" dirty="0">
              <a:latin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Times New Roman" pitchFamily="18" charset="0"/>
              </a:rPr>
              <a:t>Seller incur admin costs in monitoring payment and runs the risk of bad debt and delayed payments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5175" y="152400"/>
            <a:ext cx="7769225" cy="990600"/>
          </a:xfrm>
        </p:spPr>
        <p:txBody>
          <a:bodyPr/>
          <a:lstStyle/>
          <a:p>
            <a:pPr eaLnBrk="1" hangingPunct="1"/>
            <a:r>
              <a:rPr lang="en-US" b="1" smtClean="0"/>
              <a:t>Prox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smtClean="0"/>
              <a:t>With Prox (proximate) term, all invoices dated prior to a predefined cutoff period are payable by a specified date the following month. </a:t>
            </a:r>
          </a:p>
          <a:p>
            <a:pPr eaLnBrk="1" hangingPunct="1"/>
            <a:r>
              <a:rPr lang="en-US" smtClean="0"/>
              <a:t>The term 2/10, prox net 30 means the same as ‘2/10, net 30’ except that the 10 and 30 refer to the 10 and 30 of the next month.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153400" cy="990600"/>
          </a:xfrm>
        </p:spPr>
        <p:txBody>
          <a:bodyPr/>
          <a:lstStyle/>
          <a:p>
            <a:pPr eaLnBrk="1" hangingPunct="1"/>
            <a:r>
              <a:rPr lang="en-US" sz="4600" b="1" smtClean="0">
                <a:latin typeface="Times New Roman" pitchFamily="18" charset="0"/>
              </a:rPr>
              <a:t>Seasonal Dating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dirty="0" smtClean="0">
                <a:latin typeface="Times New Roman" pitchFamily="18" charset="0"/>
              </a:rPr>
              <a:t>For highly seasonal items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 smtClean="0">
                <a:latin typeface="Times New Roman" pitchFamily="18" charset="0"/>
              </a:rPr>
              <a:t>Payment is due after the end of the buyer’s selling season.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 smtClean="0">
                <a:latin typeface="Times New Roman" pitchFamily="18" charset="0"/>
              </a:rPr>
              <a:t>2/10, net 30 dating 90 means that the time will start after 90 days from the date of invoice.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 smtClean="0">
                <a:latin typeface="Times New Roman" pitchFamily="18" charset="0"/>
              </a:rPr>
              <a:t>Seller is able to smooth production without excessive inventory buildup.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153400" cy="609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600" b="1" dirty="0">
                <a:latin typeface="Times New Roman" pitchFamily="18" charset="0"/>
              </a:rPr>
              <a:t>Consignment terms</a:t>
            </a:r>
            <a:br>
              <a:rPr lang="en-US" sz="4600" b="1" dirty="0">
                <a:latin typeface="Times New Roman" pitchFamily="18" charset="0"/>
              </a:rPr>
            </a:br>
            <a:endParaRPr lang="en-US" sz="4600" b="1" dirty="0">
              <a:latin typeface="Times New Roman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5029200"/>
          </a:xfrm>
        </p:spPr>
        <p:txBody>
          <a:bodyPr/>
          <a:lstStyle/>
          <a:p>
            <a:pPr eaLnBrk="1" hangingPunct="1"/>
            <a:r>
              <a:rPr lang="en-US" sz="3000" dirty="0" smtClean="0">
                <a:latin typeface="Times New Roman" pitchFamily="18" charset="0"/>
              </a:rPr>
              <a:t>Arrangement where a retailer obtains an inventory item without obligation.</a:t>
            </a:r>
          </a:p>
          <a:p>
            <a:pPr eaLnBrk="1" hangingPunct="1"/>
            <a:r>
              <a:rPr lang="en-US" sz="3000" dirty="0" smtClean="0">
                <a:latin typeface="Times New Roman" pitchFamily="18" charset="0"/>
              </a:rPr>
              <a:t>The seller ships the goods to the buyer who has no obligation to pay until the goods have been sold or used.</a:t>
            </a:r>
          </a:p>
          <a:p>
            <a:pPr eaLnBrk="1" hangingPunct="1"/>
            <a:r>
              <a:rPr lang="en-US" sz="3000" dirty="0" smtClean="0">
                <a:latin typeface="Times New Roman" pitchFamily="18" charset="0"/>
              </a:rPr>
              <a:t>If the items are not sold, the retailer can return the item without any penalty</a:t>
            </a:r>
          </a:p>
          <a:p>
            <a:pPr eaLnBrk="1" hangingPunct="1"/>
            <a:r>
              <a:rPr lang="en-US" sz="3000" dirty="0" smtClean="0">
                <a:latin typeface="Times New Roman" pitchFamily="18" charset="0"/>
              </a:rPr>
              <a:t>Cash flow may be delayed significantly</a:t>
            </a:r>
          </a:p>
          <a:p>
            <a:pPr eaLnBrk="1" hangingPunct="1"/>
            <a:r>
              <a:rPr lang="en-US" sz="3000" dirty="0" smtClean="0">
                <a:latin typeface="Times New Roman" pitchFamily="18" charset="0"/>
              </a:rPr>
              <a:t>Seller is somehow protected by retaining the title of the goods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319</TotalTime>
  <Pages>15</Pages>
  <Words>608</Words>
  <Application>Microsoft PowerPoint 4.0</Application>
  <PresentationFormat>Letter Paper (8.5x11 in)</PresentationFormat>
  <Paragraphs>141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Median</vt:lpstr>
      <vt:lpstr>Equation</vt:lpstr>
      <vt:lpstr>Chapter 7</vt:lpstr>
      <vt:lpstr>Use of Supplier Financing</vt:lpstr>
      <vt:lpstr>Types of Purchase Terms</vt:lpstr>
      <vt:lpstr>Cash In Advance (CIA)/Cash Before Delivery (CBD) </vt:lpstr>
      <vt:lpstr>Cash On Delivery </vt:lpstr>
      <vt:lpstr>Cash terms/ payable upon receipt of invoice </vt:lpstr>
      <vt:lpstr>Prox</vt:lpstr>
      <vt:lpstr>Seasonal Dating</vt:lpstr>
      <vt:lpstr>Consignment terms </vt:lpstr>
      <vt:lpstr>Payables Decisions and the Cash Flow Timeline</vt:lpstr>
      <vt:lpstr>Basic Principles</vt:lpstr>
      <vt:lpstr>Payment Decision Model</vt:lpstr>
      <vt:lpstr>When Days Delayed ≤ Discount Period </vt:lpstr>
      <vt:lpstr>When Days Delayed &gt; Discount Period</vt:lpstr>
      <vt:lpstr>When Days Delayed &gt; Credit Period</vt:lpstr>
      <vt:lpstr>Take or Leave a Discount</vt:lpstr>
      <vt:lpstr>Monitor the Use of Supplier Financing</vt:lpstr>
      <vt:lpstr>Slide 18</vt:lpstr>
      <vt:lpstr>Slide 19</vt:lpstr>
      <vt:lpstr>Monitoring the A/C Payable balance</vt:lpstr>
      <vt:lpstr>Monitoring the A/C Payable balance (Cont.)</vt:lpstr>
      <vt:lpstr>Accruals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Objectives</dc:title>
  <dc:creator>Terry S. Maness</dc:creator>
  <cp:lastModifiedBy>Syed Akib Hossain</cp:lastModifiedBy>
  <cp:revision>28</cp:revision>
  <cp:lastPrinted>1601-01-01T00:00:00Z</cp:lastPrinted>
  <dcterms:created xsi:type="dcterms:W3CDTF">1997-06-03T17:09:42Z</dcterms:created>
  <dcterms:modified xsi:type="dcterms:W3CDTF">2015-03-22T04:03:59Z</dcterms:modified>
</cp:coreProperties>
</file>